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Ex2.xml" ContentType="application/vnd.ms-office.chartex+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5" r:id="rId2"/>
    <p:sldId id="261" r:id="rId3"/>
    <p:sldId id="260" r:id="rId4"/>
    <p:sldId id="259" r:id="rId5"/>
    <p:sldId id="258" r:id="rId6"/>
  </p:sldIdLst>
  <p:sldSz cx="6858000" cy="9906000" type="A4"/>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ễn Thu Hà" initials="NTH" lastIdx="2" clrIdx="0">
    <p:extLst>
      <p:ext uri="{19B8F6BF-5375-455C-9EA6-DF929625EA0E}">
        <p15:presenceInfo xmlns:p15="http://schemas.microsoft.com/office/powerpoint/2012/main" userId="S-1-5-21-1436504741-1581674489-4226705879-71566" providerId="AD"/>
      </p:ext>
    </p:extLst>
  </p:cmAuthor>
  <p:cmAuthor id="2" name="Ngô Thị Thu Ngân" initials="NTTN" lastIdx="1" clrIdx="1">
    <p:extLst>
      <p:ext uri="{19B8F6BF-5375-455C-9EA6-DF929625EA0E}">
        <p15:presenceInfo xmlns:p15="http://schemas.microsoft.com/office/powerpoint/2012/main" userId="S-1-5-21-1436504741-1581674489-4226705879-71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216"/>
    <a:srgbClr val="336DBF"/>
    <a:srgbClr val="FFDA97"/>
    <a:srgbClr val="FFE4B3"/>
    <a:srgbClr val="FEC2CF"/>
    <a:srgbClr val="FECED8"/>
    <a:srgbClr val="BCBAD4"/>
    <a:srgbClr val="C6C4DA"/>
    <a:srgbClr val="C8C6DC"/>
    <a:srgbClr val="91DB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749" autoAdjust="0"/>
  </p:normalViewPr>
  <p:slideViewPr>
    <p:cSldViewPr snapToGrid="0">
      <p:cViewPr varScale="1">
        <p:scale>
          <a:sx n="74" d="100"/>
          <a:sy n="74" d="100"/>
        </p:scale>
        <p:origin x="3234" y="66"/>
      </p:cViewPr>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 Id="rId4" Type="http://schemas.openxmlformats.org/officeDocument/2006/relationships/themeOverride" Target="../theme/themeOverride1.xm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 Id="rId4"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355434612808639E-2"/>
          <c:y val="0.10519516983613698"/>
          <c:w val="0.93728913077438269"/>
          <c:h val="0.50578682327369473"/>
        </c:manualLayout>
      </c:layout>
      <c:barChart>
        <c:barDir val="col"/>
        <c:grouping val="stacked"/>
        <c:varyColors val="0"/>
        <c:ser>
          <c:idx val="0"/>
          <c:order val="0"/>
          <c:tx>
            <c:strRef>
              <c:f>Sheet1!$B$1</c:f>
              <c:strCache>
                <c:ptCount val="1"/>
                <c:pt idx="0">
                  <c:v>Amount</c:v>
                </c:pt>
              </c:strCache>
            </c:strRef>
          </c:tx>
          <c:spPr>
            <a:solidFill>
              <a:srgbClr val="0370AA"/>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SVN-Gilroy Medium" panose="00000600000000000000" pitchFamily="50"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NII (excl. guarantee fee)</c:v>
                </c:pt>
                <c:pt idx="1">
                  <c:v>NFI (incl. guarantee fee)</c:v>
                </c:pt>
                <c:pt idx="2">
                  <c:v>Other income</c:v>
                </c:pt>
                <c:pt idx="3">
                  <c:v>TOI</c:v>
                </c:pt>
                <c:pt idx="4">
                  <c:v>Operating expenses</c:v>
                </c:pt>
                <c:pt idx="5">
                  <c:v>Net income before provision expenses</c:v>
                </c:pt>
                <c:pt idx="6">
                  <c:v>Provision expenses</c:v>
                </c:pt>
                <c:pt idx="7">
                  <c:v>PBT</c:v>
                </c:pt>
              </c:strCache>
            </c:strRef>
          </c:cat>
          <c:val>
            <c:numRef>
              <c:f>Sheet1!$B$2:$B$9</c:f>
              <c:numCache>
                <c:formatCode>General</c:formatCode>
                <c:ptCount val="8"/>
                <c:pt idx="0" formatCode="_-* #,##0.0\ _₫_-;\-* #,##0.0\ _₫_-;_-* &quot;-&quot;??\ _₫_-;_-@_-">
                  <c:v>64.639650000000003</c:v>
                </c:pt>
                <c:pt idx="3" formatCode="_-* #,##0.0\ _₫_-;\-* #,##0.0\ _₫_-;_-* &quot;-&quot;??\ _₫_-;_-@_-">
                  <c:v>87.294788999999994</c:v>
                </c:pt>
                <c:pt idx="5" formatCode="_-* #,##0.0\ _₫_-;\-* #,##0.0\ _₫_-;_-* &quot;-&quot;??\ _₫_-;_-@_-">
                  <c:v>60.744010000000003</c:v>
                </c:pt>
                <c:pt idx="7" formatCode="_-* #,##0.0\ _₫_-;\-* #,##0.0\ _₫_-;_-* &quot;-&quot;??\ _₫_-;_-@_-">
                  <c:v>43.445954</c:v>
                </c:pt>
              </c:numCache>
            </c:numRef>
          </c:val>
          <c:extLst>
            <c:ext xmlns:c16="http://schemas.microsoft.com/office/drawing/2014/chart" uri="{C3380CC4-5D6E-409C-BE32-E72D297353CC}">
              <c16:uniqueId val="{00000000-903F-429D-BEAF-0853B8425D27}"/>
            </c:ext>
          </c:extLst>
        </c:ser>
        <c:ser>
          <c:idx val="1"/>
          <c:order val="1"/>
          <c:tx>
            <c:strRef>
              <c:f>Sheet1!$C$1</c:f>
              <c:strCache>
                <c:ptCount val="1"/>
                <c:pt idx="0">
                  <c:v>Blank</c:v>
                </c:pt>
              </c:strCache>
            </c:strRef>
          </c:tx>
          <c:spPr>
            <a:noFill/>
            <a:ln>
              <a:noFill/>
            </a:ln>
            <a:effectLst/>
          </c:spPr>
          <c:invertIfNegative val="0"/>
          <c:cat>
            <c:strRef>
              <c:f>Sheet1!$A$2:$A$9</c:f>
              <c:strCache>
                <c:ptCount val="8"/>
                <c:pt idx="0">
                  <c:v>NII (excl. guarantee fee)</c:v>
                </c:pt>
                <c:pt idx="1">
                  <c:v>NFI (incl. guarantee fee)</c:v>
                </c:pt>
                <c:pt idx="2">
                  <c:v>Other income</c:v>
                </c:pt>
                <c:pt idx="3">
                  <c:v>TOI</c:v>
                </c:pt>
                <c:pt idx="4">
                  <c:v>Operating expenses</c:v>
                </c:pt>
                <c:pt idx="5">
                  <c:v>Net income before provision expenses</c:v>
                </c:pt>
                <c:pt idx="6">
                  <c:v>Provision expenses</c:v>
                </c:pt>
                <c:pt idx="7">
                  <c:v>PBT</c:v>
                </c:pt>
              </c:strCache>
            </c:strRef>
          </c:cat>
          <c:val>
            <c:numRef>
              <c:f>Sheet1!$C$2:$C$9</c:f>
              <c:numCache>
                <c:formatCode>_-* #,##0.0\ _₫_-;\-* #,##0.0\ _₫_-;_-* "-"??\ _₫_-;_-@_-</c:formatCode>
                <c:ptCount val="8"/>
                <c:pt idx="1">
                  <c:v>64.639650000000003</c:v>
                </c:pt>
                <c:pt idx="2">
                  <c:v>72.782195999999999</c:v>
                </c:pt>
                <c:pt idx="4">
                  <c:v>60.744009999999996</c:v>
                </c:pt>
                <c:pt idx="6">
                  <c:v>43.445954</c:v>
                </c:pt>
              </c:numCache>
            </c:numRef>
          </c:val>
          <c:extLst>
            <c:ext xmlns:c16="http://schemas.microsoft.com/office/drawing/2014/chart" uri="{C3380CC4-5D6E-409C-BE32-E72D297353CC}">
              <c16:uniqueId val="{00000001-903F-429D-BEAF-0853B8425D27}"/>
            </c:ext>
          </c:extLst>
        </c:ser>
        <c:ser>
          <c:idx val="2"/>
          <c:order val="2"/>
          <c:tx>
            <c:strRef>
              <c:f>Sheet1!$D$1</c:f>
              <c:strCache>
                <c:ptCount val="1"/>
                <c:pt idx="0">
                  <c:v>Increase</c:v>
                </c:pt>
              </c:strCache>
            </c:strRef>
          </c:tx>
          <c:spPr>
            <a:solidFill>
              <a:srgbClr val="1DA4DE"/>
            </a:solidFill>
            <a:ln>
              <a:noFill/>
            </a:ln>
            <a:effectLst/>
          </c:spPr>
          <c:invertIfNegative val="0"/>
          <c:dLbls>
            <c:dLbl>
              <c:idx val="1"/>
              <c:layout>
                <c:manualLayout>
                  <c:x val="0"/>
                  <c:y val="-6.779139892622694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12D-45FA-AE6D-34CA1ADE968A}"/>
                </c:ext>
              </c:extLst>
            </c:dLbl>
            <c:numFmt formatCode="#,##0.0" sourceLinked="0"/>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SVN-Gilroy Medium" panose="00000600000000000000" pitchFamily="50"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NII (excl. guarantee fee)</c:v>
                </c:pt>
                <c:pt idx="1">
                  <c:v>NFI (incl. guarantee fee)</c:v>
                </c:pt>
                <c:pt idx="2">
                  <c:v>Other income</c:v>
                </c:pt>
                <c:pt idx="3">
                  <c:v>TOI</c:v>
                </c:pt>
                <c:pt idx="4">
                  <c:v>Operating expenses</c:v>
                </c:pt>
                <c:pt idx="5">
                  <c:v>Net income before provision expenses</c:v>
                </c:pt>
                <c:pt idx="6">
                  <c:v>Provision expenses</c:v>
                </c:pt>
                <c:pt idx="7">
                  <c:v>PBT</c:v>
                </c:pt>
              </c:strCache>
            </c:strRef>
          </c:cat>
          <c:val>
            <c:numRef>
              <c:f>Sheet1!$D$2:$D$9</c:f>
              <c:numCache>
                <c:formatCode>_-* #,##0.0\ _₫_-;\-* #,##0.0\ _₫_-;_-* "-"??\ _₫_-;_-@_-</c:formatCode>
                <c:ptCount val="8"/>
                <c:pt idx="1">
                  <c:v>8.1425459999999994</c:v>
                </c:pt>
                <c:pt idx="2">
                  <c:v>14.512592999999992</c:v>
                </c:pt>
              </c:numCache>
            </c:numRef>
          </c:val>
          <c:extLst>
            <c:ext xmlns:c16="http://schemas.microsoft.com/office/drawing/2014/chart" uri="{C3380CC4-5D6E-409C-BE32-E72D297353CC}">
              <c16:uniqueId val="{00000002-903F-429D-BEAF-0853B8425D27}"/>
            </c:ext>
          </c:extLst>
        </c:ser>
        <c:ser>
          <c:idx val="3"/>
          <c:order val="3"/>
          <c:tx>
            <c:strRef>
              <c:f>Sheet1!$E$1</c:f>
              <c:strCache>
                <c:ptCount val="1"/>
                <c:pt idx="0">
                  <c:v>Decrease</c:v>
                </c:pt>
              </c:strCache>
            </c:strRef>
          </c:tx>
          <c:spPr>
            <a:solidFill>
              <a:srgbClr val="D20630"/>
            </a:solidFill>
            <a:ln>
              <a:noFill/>
            </a:ln>
            <a:effectLst/>
          </c:spPr>
          <c:invertIfNegative val="0"/>
          <c:dPt>
            <c:idx val="4"/>
            <c:invertIfNegative val="0"/>
            <c:bubble3D val="0"/>
            <c:spPr>
              <a:solidFill>
                <a:srgbClr val="D20630"/>
              </a:solidFill>
              <a:ln>
                <a:noFill/>
              </a:ln>
              <a:effectLst/>
            </c:spPr>
            <c:extLst>
              <c:ext xmlns:c16="http://schemas.microsoft.com/office/drawing/2014/chart" uri="{C3380CC4-5D6E-409C-BE32-E72D297353CC}">
                <c16:uniqueId val="{00000004-903F-429D-BEAF-0853B8425D27}"/>
              </c:ext>
            </c:extLst>
          </c:dPt>
          <c:dPt>
            <c:idx val="6"/>
            <c:invertIfNegative val="0"/>
            <c:bubble3D val="0"/>
            <c:spPr>
              <a:solidFill>
                <a:srgbClr val="D20630"/>
              </a:solidFill>
              <a:ln>
                <a:noFill/>
              </a:ln>
              <a:effectLst/>
            </c:spPr>
            <c:extLst>
              <c:ext xmlns:c16="http://schemas.microsoft.com/office/drawing/2014/chart" uri="{C3380CC4-5D6E-409C-BE32-E72D297353CC}">
                <c16:uniqueId val="{00000006-903F-429D-BEAF-0853B8425D27}"/>
              </c:ext>
            </c:extLst>
          </c:dPt>
          <c:dLbls>
            <c:numFmt formatCode="#,##0.0" sourceLinked="0"/>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SVN-Gilroy Medium" panose="00000600000000000000" pitchFamily="50"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NII (excl. guarantee fee)</c:v>
                </c:pt>
                <c:pt idx="1">
                  <c:v>NFI (incl. guarantee fee)</c:v>
                </c:pt>
                <c:pt idx="2">
                  <c:v>Other income</c:v>
                </c:pt>
                <c:pt idx="3">
                  <c:v>TOI</c:v>
                </c:pt>
                <c:pt idx="4">
                  <c:v>Operating expenses</c:v>
                </c:pt>
                <c:pt idx="5">
                  <c:v>Net income before provision expenses</c:v>
                </c:pt>
                <c:pt idx="6">
                  <c:v>Provision expenses</c:v>
                </c:pt>
                <c:pt idx="7">
                  <c:v>PBT</c:v>
                </c:pt>
              </c:strCache>
            </c:strRef>
          </c:cat>
          <c:val>
            <c:numRef>
              <c:f>Sheet1!$E$2:$E$9</c:f>
              <c:numCache>
                <c:formatCode>General</c:formatCode>
                <c:ptCount val="8"/>
                <c:pt idx="4" formatCode="_-* #,##0.0\ _₫_-;\-* #,##0.0\ _₫_-;_-* &quot;-&quot;??\ _₫_-;_-@_-">
                  <c:v>26.550778999999999</c:v>
                </c:pt>
                <c:pt idx="6" formatCode="_-* #,##0.0\ _₫_-;\-* #,##0.0\ _₫_-;_-* &quot;-&quot;??\ _₫_-;_-@_-">
                  <c:v>17.298055999999999</c:v>
                </c:pt>
              </c:numCache>
            </c:numRef>
          </c:val>
          <c:extLst>
            <c:ext xmlns:c16="http://schemas.microsoft.com/office/drawing/2014/chart" uri="{C3380CC4-5D6E-409C-BE32-E72D297353CC}">
              <c16:uniqueId val="{00000007-903F-429D-BEAF-0853B8425D27}"/>
            </c:ext>
          </c:extLst>
        </c:ser>
        <c:dLbls>
          <c:showLegendKey val="0"/>
          <c:showVal val="0"/>
          <c:showCatName val="0"/>
          <c:showSerName val="0"/>
          <c:showPercent val="0"/>
          <c:showBubbleSize val="0"/>
        </c:dLbls>
        <c:gapWidth val="33"/>
        <c:overlap val="100"/>
        <c:axId val="169188384"/>
        <c:axId val="263923560"/>
      </c:barChart>
      <c:catAx>
        <c:axId val="169188384"/>
        <c:scaling>
          <c:orientation val="minMax"/>
        </c:scaling>
        <c:delete val="0"/>
        <c:axPos val="b"/>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550" b="0" i="0" u="none" strike="noStrike" kern="1200" baseline="0">
                <a:solidFill>
                  <a:schemeClr val="tx1">
                    <a:lumMod val="65000"/>
                    <a:lumOff val="35000"/>
                  </a:schemeClr>
                </a:solidFill>
                <a:latin typeface="SVN-Gilroy Medium" panose="00000600000000000000" pitchFamily="50" charset="0"/>
                <a:ea typeface="+mn-ea"/>
                <a:cs typeface="Arial" panose="020B0604020202020204" pitchFamily="34" charset="0"/>
              </a:defRPr>
            </a:pPr>
            <a:endParaRPr lang="en-US"/>
          </a:p>
        </c:txPr>
        <c:crossAx val="263923560"/>
        <c:crosses val="autoZero"/>
        <c:auto val="1"/>
        <c:lblAlgn val="ctr"/>
        <c:lblOffset val="100"/>
        <c:noMultiLvlLbl val="0"/>
      </c:catAx>
      <c:valAx>
        <c:axId val="263923560"/>
        <c:scaling>
          <c:orientation val="minMax"/>
        </c:scaling>
        <c:delete val="1"/>
        <c:axPos val="l"/>
        <c:numFmt formatCode="_-* #,##0.0\ _₫_-;\-* #,##0.0\ _₫_-;_-* &quot;-&quot;??\ _₫_-;_-@_-" sourceLinked="1"/>
        <c:majorTickMark val="out"/>
        <c:minorTickMark val="none"/>
        <c:tickLblPos val="nextTo"/>
        <c:crossAx val="16918838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440903432279826E-2"/>
          <c:y val="6.8239816063214137E-2"/>
          <c:w val="0.93556887957272949"/>
          <c:h val="0.7023429330469434"/>
        </c:manualLayout>
      </c:layout>
      <c:lineChart>
        <c:grouping val="standard"/>
        <c:varyColors val="0"/>
        <c:ser>
          <c:idx val="0"/>
          <c:order val="0"/>
          <c:tx>
            <c:strRef>
              <c:f>Sheet1!$B$1</c:f>
              <c:strCache>
                <c:ptCount val="1"/>
                <c:pt idx="0">
                  <c:v>Tỷ lệ CIR</c:v>
                </c:pt>
              </c:strCache>
            </c:strRef>
          </c:tx>
          <c:spPr>
            <a:ln w="28575" cap="rnd">
              <a:solidFill>
                <a:srgbClr val="005993"/>
              </a:solidFill>
              <a:round/>
            </a:ln>
            <a:effectLst/>
          </c:spPr>
          <c:marker>
            <c:symbol val="circle"/>
            <c:size val="7"/>
            <c:spPr>
              <a:solidFill>
                <a:schemeClr val="bg1"/>
              </a:solidFill>
              <a:ln w="25400">
                <a:solidFill>
                  <a:srgbClr val="005993"/>
                </a:solidFill>
              </a:ln>
              <a:effectLst/>
            </c:spPr>
          </c:marker>
          <c:dLbls>
            <c:dLbl>
              <c:idx val="0"/>
              <c:layout>
                <c:manualLayout>
                  <c:x val="-7.1551893589876819E-2"/>
                  <c:y val="-8.50663299667356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C0D-43D5-B689-08FE6E317101}"/>
                </c:ext>
              </c:extLst>
            </c:dLbl>
            <c:dLbl>
              <c:idx val="1"/>
              <c:layout>
                <c:manualLayout>
                  <c:x val="-7.5526998789314417E-2"/>
                  <c:y val="-0.1144434391102832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C0D-43D5-B689-08FE6E317101}"/>
                </c:ext>
              </c:extLst>
            </c:dLbl>
            <c:dLbl>
              <c:idx val="2"/>
              <c:layout>
                <c:manualLayout>
                  <c:x val="-7.1551893589876819E-2"/>
                  <c:y val="-9.94557942789123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C0D-43D5-B689-08FE6E317101}"/>
                </c:ext>
              </c:extLst>
            </c:dLbl>
            <c:dLbl>
              <c:idx val="3"/>
              <c:layout>
                <c:manualLayout>
                  <c:x val="-5.9626577991564012E-2"/>
                  <c:y val="-0.1071062399926748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E52-4ADD-BF38-C9EC5244DCD8}"/>
                </c:ext>
              </c:extLst>
            </c:dLbl>
            <c:dLbl>
              <c:idx val="4"/>
              <c:delete val="1"/>
              <c:extLst>
                <c:ext xmlns:c15="http://schemas.microsoft.com/office/drawing/2012/chart" uri="{CE6537A1-D6FC-4f65-9D91-7224C49458BB}"/>
                <c:ext xmlns:c16="http://schemas.microsoft.com/office/drawing/2014/chart" uri="{C3380CC4-5D6E-409C-BE32-E72D297353CC}">
                  <c16:uniqueId val="{00000004-8C0D-43D5-B689-08FE6E31710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SVN-Gilroy Medium" panose="00000600000000000000" pitchFamily="50"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5"/>
                <c:pt idx="0">
                  <c:v>2024
audited</c:v>
                </c:pt>
                <c:pt idx="1">
                  <c:v>3M2025</c:v>
                </c:pt>
                <c:pt idx="2">
                  <c:v>6M2025</c:v>
                </c:pt>
                <c:pt idx="3">
                  <c:v>9M2025</c:v>
                </c:pt>
                <c:pt idx="4">
                  <c:v>2025</c:v>
                </c:pt>
              </c:strCache>
            </c:strRef>
          </c:cat>
          <c:val>
            <c:numRef>
              <c:f>Sheet1!$B$2:$B$20</c:f>
              <c:numCache>
                <c:formatCode>0.00%</c:formatCode>
                <c:ptCount val="5"/>
                <c:pt idx="0">
                  <c:v>0.27532708509771769</c:v>
                </c:pt>
                <c:pt idx="1">
                  <c:v>0.26984401553522958</c:v>
                </c:pt>
                <c:pt idx="2">
                  <c:v>0.27474633290906125</c:v>
                </c:pt>
                <c:pt idx="3">
                  <c:v>0.27224474158976814</c:v>
                </c:pt>
                <c:pt idx="4">
                  <c:v>0.30415078957347613</c:v>
                </c:pt>
              </c:numCache>
            </c:numRef>
          </c:val>
          <c:smooth val="0"/>
          <c:extLst>
            <c:ext xmlns:c16="http://schemas.microsoft.com/office/drawing/2014/chart" uri="{C3380CC4-5D6E-409C-BE32-E72D297353CC}">
              <c16:uniqueId val="{00000005-8C0D-43D5-B689-08FE6E317101}"/>
            </c:ext>
          </c:extLst>
        </c:ser>
        <c:dLbls>
          <c:showLegendKey val="0"/>
          <c:showVal val="0"/>
          <c:showCatName val="0"/>
          <c:showSerName val="0"/>
          <c:showPercent val="0"/>
          <c:showBubbleSize val="0"/>
        </c:dLbls>
        <c:marker val="1"/>
        <c:smooth val="0"/>
        <c:axId val="243191168"/>
        <c:axId val="243197056"/>
      </c:lineChart>
      <c:catAx>
        <c:axId val="24319116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700" b="0" i="0" u="none" strike="noStrike" kern="1200" baseline="0">
                <a:solidFill>
                  <a:schemeClr val="tx1">
                    <a:lumMod val="75000"/>
                    <a:lumOff val="25000"/>
                  </a:schemeClr>
                </a:solidFill>
                <a:latin typeface="SVN-Gilroy Medium" panose="00000600000000000000" pitchFamily="50" charset="0"/>
                <a:ea typeface="+mn-ea"/>
                <a:cs typeface="Arial" panose="020B0604020202020204" pitchFamily="34" charset="0"/>
              </a:defRPr>
            </a:pPr>
            <a:endParaRPr lang="en-US"/>
          </a:p>
        </c:txPr>
        <c:crossAx val="243197056"/>
        <c:crosses val="autoZero"/>
        <c:auto val="1"/>
        <c:lblAlgn val="ctr"/>
        <c:lblOffset val="100"/>
        <c:noMultiLvlLbl val="0"/>
      </c:catAx>
      <c:valAx>
        <c:axId val="243197056"/>
        <c:scaling>
          <c:orientation val="minMax"/>
        </c:scaling>
        <c:delete val="1"/>
        <c:axPos val="l"/>
        <c:numFmt formatCode="0.00%" sourceLinked="1"/>
        <c:majorTickMark val="out"/>
        <c:minorTickMark val="none"/>
        <c:tickLblPos val="nextTo"/>
        <c:crossAx val="243191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TN lãi thuần 
(không bao gồm 
thu phí bảo lãnh)</cx:pt>
          <cx:pt idx="1">TN thuần từ HĐ dịch vụ (gồm thu phí bảo lãnh)</cx:pt>
          <cx:pt idx="2">TN thuần từ HĐ 
kinh doanh
ngoại hối</cx:pt>
          <cx:pt idx="3">TN từ HĐ khác</cx:pt>
        </cx:lvl>
        <cx:lvl ptCount="0"/>
        <cx:lvl ptCount="0"/>
      </cx:strDim>
      <cx:numDim type="size">
        <cx:f>Sheet1!$B$2:$B$5</cx:f>
        <cx:lvl ptCount="4" formatCode="_-* #.##0,0_-;\-* #.##0,0_-;_-* &quot;-&quot;??_-;_-@_-">
          <cx:pt idx="0">64.639650000000003</cx:pt>
          <cx:pt idx="1">8.1425459999999994</cx:pt>
          <cx:pt idx="2">3.120501</cx:pt>
          <cx:pt idx="3">11.392091999999991</cx:pt>
        </cx:lvl>
      </cx:numDim>
    </cx:data>
  </cx:chartData>
  <cx:chart>
    <cx:plotArea>
      <cx:plotAreaRegion>
        <cx:series layoutId="treemap" uniqueId="{6FBD57B6-6E3A-4AA5-B518-93881831904C}">
          <cx:tx>
            <cx:txData>
              <cx:f>Sheet1!$B$1</cx:f>
              <cx:v>2025</cx:v>
            </cx:txData>
          </cx:tx>
          <cx:dataPt idx="0">
            <cx:spPr>
              <a:solidFill>
                <a:srgbClr val="0087BE"/>
              </a:solidFill>
            </cx:spPr>
          </cx:dataPt>
          <cx:dataPt idx="1">
            <cx:spPr>
              <a:solidFill>
                <a:srgbClr val="CC1216"/>
              </a:solidFill>
            </cx:spPr>
          </cx:dataPt>
          <cx:dataPt idx="2">
            <cx:spPr>
              <a:solidFill>
                <a:srgbClr val="EE9900"/>
              </a:solidFill>
            </cx:spPr>
          </cx:dataPt>
          <cx:dataPt idx="3">
            <cx:spPr>
              <a:solidFill>
                <a:srgbClr val="834E74"/>
              </a:solidFill>
            </cx:spPr>
          </cx:dataPt>
          <cx:dataLabels>
            <cx:txPr>
              <a:bodyPr spcFirstLastPara="1" vertOverflow="ellipsis" wrap="square" lIns="0" tIns="0" rIns="0" bIns="0" anchor="ctr" anchorCtr="1">
                <a:spAutoFit/>
              </a:bodyPr>
              <a:lstStyle/>
              <a:p>
                <a:pPr>
                  <a:defRPr/>
                </a:pPr>
                <a:endParaRPr lang="en-US"/>
              </a:p>
            </cx:txPr>
            <cx:visibility seriesName="0" categoryName="0" value="0"/>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TN lãi thuần 
(không bao gồm 
thu phí bảo lãnh)</cx:pt>
          <cx:pt idx="1">TN thuần từ HĐ dịch vụ (gồm thu phí bảo lãnh)</cx:pt>
          <cx:pt idx="2">TN thuần từ HĐ 
kinh doanh
ngoại hối</cx:pt>
          <cx:pt idx="3">TN từ HĐ khác</cx:pt>
        </cx:lvl>
        <cx:lvl ptCount="0"/>
        <cx:lvl ptCount="0"/>
      </cx:strDim>
      <cx:numDim type="size">
        <cx:f>Sheet1!$B$2:$B$5</cx:f>
        <cx:lvl ptCount="4" formatCode="_-* #.##0,0_-;\-* #.##0,0_-;_-* &quot;-&quot;??_-;_-@_-">
          <cx:pt idx="0">60.575794000000002</cx:pt>
          <cx:pt idx="1">8.5229880000000016</cx:pt>
          <cx:pt idx="2">4.196682</cx:pt>
          <cx:pt idx="3">8.6132189999999973</cx:pt>
        </cx:lvl>
      </cx:numDim>
    </cx:data>
  </cx:chartData>
  <cx:chart>
    <cx:plotArea>
      <cx:plotAreaRegion>
        <cx:series layoutId="treemap" uniqueId="{6FBD57B6-6E3A-4AA5-B518-93881831904C}">
          <cx:tx>
            <cx:txData>
              <cx:f>Sheet1!$B$1</cx:f>
              <cx:v>2024 kt</cx:v>
            </cx:txData>
          </cx:tx>
          <cx:dataPt idx="0">
            <cx:spPr>
              <a:solidFill>
                <a:srgbClr val="0087BE"/>
              </a:solidFill>
            </cx:spPr>
          </cx:dataPt>
          <cx:dataPt idx="1">
            <cx:spPr>
              <a:solidFill>
                <a:srgbClr val="CC1216"/>
              </a:solidFill>
            </cx:spPr>
          </cx:dataPt>
          <cx:dataPt idx="2">
            <cx:spPr>
              <a:solidFill>
                <a:srgbClr val="EE9900"/>
              </a:solidFill>
            </cx:spPr>
          </cx:dataPt>
          <cx:dataPt idx="3">
            <cx:spPr>
              <a:solidFill>
                <a:srgbClr val="834E74"/>
              </a:solidFill>
            </cx:spPr>
          </cx:dataPt>
          <cx:dataLabels>
            <cx:txPr>
              <a:bodyPr spcFirstLastPara="1" vertOverflow="ellipsis" wrap="square" lIns="0" tIns="0" rIns="0" bIns="0" anchor="ctr" anchorCtr="1">
                <a:spAutoFit/>
              </a:bodyPr>
              <a:lstStyle/>
              <a:p>
                <a:pPr>
                  <a:defRPr/>
                </a:pPr>
                <a:endParaRPr lang="en-US"/>
              </a:p>
            </cx:txPr>
            <cx:visibility seriesName="0" categoryName="0" value="0"/>
            <cx:separator>, </cx:separator>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bg1"/>
    </cs:fontRef>
    <cs:defRPr sz="1197"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bg1"/>
    </cs:fontRef>
    <cs:defRPr sz="1197"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204369B-5664-4D5B-8570-629E0C8F477A}" type="datetimeFigureOut">
              <a:rPr lang="en-US" smtClean="0"/>
              <a:t>27-Feb-26</a:t>
            </a:fld>
            <a:endParaRPr lang="en-US"/>
          </a:p>
        </p:txBody>
      </p:sp>
      <p:sp>
        <p:nvSpPr>
          <p:cNvPr id="4" name="Slide Image Placeholder 3"/>
          <p:cNvSpPr>
            <a:spLocks noGrp="1" noRot="1" noChangeAspect="1"/>
          </p:cNvSpPr>
          <p:nvPr>
            <p:ph type="sldImg" idx="2"/>
          </p:nvPr>
        </p:nvSpPr>
        <p:spPr>
          <a:xfrm>
            <a:off x="2419350" y="1162050"/>
            <a:ext cx="21717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AABFC7A-DEE9-4BD2-B662-1EE12B51F6AF}" type="slidenum">
              <a:rPr lang="en-US" smtClean="0"/>
              <a:t>‹#›</a:t>
            </a:fld>
            <a:endParaRPr lang="en-US"/>
          </a:p>
        </p:txBody>
      </p:sp>
    </p:spTree>
    <p:extLst>
      <p:ext uri="{BB962C8B-B14F-4D97-AF65-F5344CB8AC3E}">
        <p14:creationId xmlns:p14="http://schemas.microsoft.com/office/powerpoint/2010/main" val="409923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ABFC7A-DEE9-4BD2-B662-1EE12B51F6AF}" type="slidenum">
              <a:rPr lang="en-US" smtClean="0"/>
              <a:t>2</a:t>
            </a:fld>
            <a:endParaRPr lang="en-US"/>
          </a:p>
        </p:txBody>
      </p:sp>
    </p:spTree>
    <p:extLst>
      <p:ext uri="{BB962C8B-B14F-4D97-AF65-F5344CB8AC3E}">
        <p14:creationId xmlns:p14="http://schemas.microsoft.com/office/powerpoint/2010/main" val="3607212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ABFC7A-DEE9-4BD2-B662-1EE12B51F6AF}" type="slidenum">
              <a:rPr lang="en-US" smtClean="0"/>
              <a:t>3</a:t>
            </a:fld>
            <a:endParaRPr lang="en-US"/>
          </a:p>
        </p:txBody>
      </p:sp>
    </p:spTree>
    <p:extLst>
      <p:ext uri="{BB962C8B-B14F-4D97-AF65-F5344CB8AC3E}">
        <p14:creationId xmlns:p14="http://schemas.microsoft.com/office/powerpoint/2010/main" val="372817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E9DFFE-0A65-4CD6-8537-DB8DBCA2496E}" type="datetimeFigureOut">
              <a:rPr lang="nl-NL" smtClean="0"/>
              <a:t>27-2-2026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4FE62A4-6A43-4BC9-B93A-33141E3D73BC}" type="slidenum">
              <a:rPr lang="nl-NL" smtClean="0"/>
              <a:t>‹#›</a:t>
            </a:fld>
            <a:endParaRPr lang="nl-NL"/>
          </a:p>
        </p:txBody>
      </p:sp>
    </p:spTree>
    <p:extLst>
      <p:ext uri="{BB962C8B-B14F-4D97-AF65-F5344CB8AC3E}">
        <p14:creationId xmlns:p14="http://schemas.microsoft.com/office/powerpoint/2010/main" val="2711068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E9DFFE-0A65-4CD6-8537-DB8DBCA2496E}" type="datetimeFigureOut">
              <a:rPr lang="nl-NL" smtClean="0"/>
              <a:t>27-2-2026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4FE62A4-6A43-4BC9-B93A-33141E3D73BC}" type="slidenum">
              <a:rPr lang="nl-NL" smtClean="0"/>
              <a:t>‹#›</a:t>
            </a:fld>
            <a:endParaRPr lang="nl-NL"/>
          </a:p>
        </p:txBody>
      </p:sp>
    </p:spTree>
    <p:extLst>
      <p:ext uri="{BB962C8B-B14F-4D97-AF65-F5344CB8AC3E}">
        <p14:creationId xmlns:p14="http://schemas.microsoft.com/office/powerpoint/2010/main" val="305692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E9DFFE-0A65-4CD6-8537-DB8DBCA2496E}" type="datetimeFigureOut">
              <a:rPr lang="nl-NL" smtClean="0"/>
              <a:t>27-2-2026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4FE62A4-6A43-4BC9-B93A-33141E3D73BC}" type="slidenum">
              <a:rPr lang="nl-NL" smtClean="0"/>
              <a:t>‹#›</a:t>
            </a:fld>
            <a:endParaRPr lang="nl-NL"/>
          </a:p>
        </p:txBody>
      </p:sp>
    </p:spTree>
    <p:extLst>
      <p:ext uri="{BB962C8B-B14F-4D97-AF65-F5344CB8AC3E}">
        <p14:creationId xmlns:p14="http://schemas.microsoft.com/office/powerpoint/2010/main" val="348579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E9DFFE-0A65-4CD6-8537-DB8DBCA2496E}" type="datetimeFigureOut">
              <a:rPr lang="nl-NL" smtClean="0"/>
              <a:t>27-2-2026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4FE62A4-6A43-4BC9-B93A-33141E3D73BC}" type="slidenum">
              <a:rPr lang="nl-NL" smtClean="0"/>
              <a:t>‹#›</a:t>
            </a:fld>
            <a:endParaRPr lang="nl-NL"/>
          </a:p>
        </p:txBody>
      </p:sp>
    </p:spTree>
    <p:extLst>
      <p:ext uri="{BB962C8B-B14F-4D97-AF65-F5344CB8AC3E}">
        <p14:creationId xmlns:p14="http://schemas.microsoft.com/office/powerpoint/2010/main" val="412334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E9DFFE-0A65-4CD6-8537-DB8DBCA2496E}" type="datetimeFigureOut">
              <a:rPr lang="nl-NL" smtClean="0"/>
              <a:t>27-2-2026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4FE62A4-6A43-4BC9-B93A-33141E3D73BC}" type="slidenum">
              <a:rPr lang="nl-NL" smtClean="0"/>
              <a:t>‹#›</a:t>
            </a:fld>
            <a:endParaRPr lang="nl-NL"/>
          </a:p>
        </p:txBody>
      </p:sp>
    </p:spTree>
    <p:extLst>
      <p:ext uri="{BB962C8B-B14F-4D97-AF65-F5344CB8AC3E}">
        <p14:creationId xmlns:p14="http://schemas.microsoft.com/office/powerpoint/2010/main" val="23962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E9DFFE-0A65-4CD6-8537-DB8DBCA2496E}" type="datetimeFigureOut">
              <a:rPr lang="nl-NL" smtClean="0"/>
              <a:t>27-2-2026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4FE62A4-6A43-4BC9-B93A-33141E3D73BC}" type="slidenum">
              <a:rPr lang="nl-NL" smtClean="0"/>
              <a:t>‹#›</a:t>
            </a:fld>
            <a:endParaRPr lang="nl-NL"/>
          </a:p>
        </p:txBody>
      </p:sp>
    </p:spTree>
    <p:extLst>
      <p:ext uri="{BB962C8B-B14F-4D97-AF65-F5344CB8AC3E}">
        <p14:creationId xmlns:p14="http://schemas.microsoft.com/office/powerpoint/2010/main" val="1030779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E9DFFE-0A65-4CD6-8537-DB8DBCA2496E}" type="datetimeFigureOut">
              <a:rPr lang="nl-NL" smtClean="0"/>
              <a:t>27-2-2026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4FE62A4-6A43-4BC9-B93A-33141E3D73BC}" type="slidenum">
              <a:rPr lang="nl-NL" smtClean="0"/>
              <a:t>‹#›</a:t>
            </a:fld>
            <a:endParaRPr lang="nl-NL"/>
          </a:p>
        </p:txBody>
      </p:sp>
    </p:spTree>
    <p:extLst>
      <p:ext uri="{BB962C8B-B14F-4D97-AF65-F5344CB8AC3E}">
        <p14:creationId xmlns:p14="http://schemas.microsoft.com/office/powerpoint/2010/main" val="24959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E9DFFE-0A65-4CD6-8537-DB8DBCA2496E}" type="datetimeFigureOut">
              <a:rPr lang="nl-NL" smtClean="0"/>
              <a:t>27-2-2026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4FE62A4-6A43-4BC9-B93A-33141E3D73BC}" type="slidenum">
              <a:rPr lang="nl-NL" smtClean="0"/>
              <a:t>‹#›</a:t>
            </a:fld>
            <a:endParaRPr lang="nl-NL"/>
          </a:p>
        </p:txBody>
      </p:sp>
    </p:spTree>
    <p:extLst>
      <p:ext uri="{BB962C8B-B14F-4D97-AF65-F5344CB8AC3E}">
        <p14:creationId xmlns:p14="http://schemas.microsoft.com/office/powerpoint/2010/main" val="3316849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9DFFE-0A65-4CD6-8537-DB8DBCA2496E}" type="datetimeFigureOut">
              <a:rPr lang="nl-NL" smtClean="0"/>
              <a:t>27-2-2026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4FE62A4-6A43-4BC9-B93A-33141E3D73BC}" type="slidenum">
              <a:rPr lang="nl-NL" smtClean="0"/>
              <a:t>‹#›</a:t>
            </a:fld>
            <a:endParaRPr lang="nl-NL"/>
          </a:p>
        </p:txBody>
      </p:sp>
    </p:spTree>
    <p:extLst>
      <p:ext uri="{BB962C8B-B14F-4D97-AF65-F5344CB8AC3E}">
        <p14:creationId xmlns:p14="http://schemas.microsoft.com/office/powerpoint/2010/main" val="99480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0E9DFFE-0A65-4CD6-8537-DB8DBCA2496E}" type="datetimeFigureOut">
              <a:rPr lang="nl-NL" smtClean="0"/>
              <a:t>27-2-2026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4FE62A4-6A43-4BC9-B93A-33141E3D73BC}" type="slidenum">
              <a:rPr lang="nl-NL" smtClean="0"/>
              <a:t>‹#›</a:t>
            </a:fld>
            <a:endParaRPr lang="nl-NL"/>
          </a:p>
        </p:txBody>
      </p:sp>
    </p:spTree>
    <p:extLst>
      <p:ext uri="{BB962C8B-B14F-4D97-AF65-F5344CB8AC3E}">
        <p14:creationId xmlns:p14="http://schemas.microsoft.com/office/powerpoint/2010/main" val="294316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0E9DFFE-0A65-4CD6-8537-DB8DBCA2496E}" type="datetimeFigureOut">
              <a:rPr lang="nl-NL" smtClean="0"/>
              <a:t>27-2-2026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4FE62A4-6A43-4BC9-B93A-33141E3D73BC}" type="slidenum">
              <a:rPr lang="nl-NL" smtClean="0"/>
              <a:t>‹#›</a:t>
            </a:fld>
            <a:endParaRPr lang="nl-NL"/>
          </a:p>
        </p:txBody>
      </p:sp>
    </p:spTree>
    <p:extLst>
      <p:ext uri="{BB962C8B-B14F-4D97-AF65-F5344CB8AC3E}">
        <p14:creationId xmlns:p14="http://schemas.microsoft.com/office/powerpoint/2010/main" val="178884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40E9DFFE-0A65-4CD6-8537-DB8DBCA2496E}" type="datetimeFigureOut">
              <a:rPr lang="nl-NL" smtClean="0"/>
              <a:t>27-2-2026</a:t>
            </a:fld>
            <a:endParaRPr lang="nl-NL"/>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74FE62A4-6A43-4BC9-B93A-33141E3D73BC}" type="slidenum">
              <a:rPr lang="nl-NL" smtClean="0"/>
              <a:t>‹#›</a:t>
            </a:fld>
            <a:endParaRPr lang="nl-NL"/>
          </a:p>
        </p:txBody>
      </p:sp>
    </p:spTree>
    <p:extLst>
      <p:ext uri="{BB962C8B-B14F-4D97-AF65-F5344CB8AC3E}">
        <p14:creationId xmlns:p14="http://schemas.microsoft.com/office/powerpoint/2010/main" val="565929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openxmlformats.org/officeDocument/2006/relationships/chart" Target="../charts/chart2.xml"/><Relationship Id="rId26" Type="http://schemas.openxmlformats.org/officeDocument/2006/relationships/image" Target="../media/image22.png"/><Relationship Id="rId3" Type="http://schemas.microsoft.com/office/2014/relationships/chartEx" Target="../charts/chartEx1.xml"/><Relationship Id="rId21" Type="http://schemas.openxmlformats.org/officeDocument/2006/relationships/image" Target="../media/image17.png"/><Relationship Id="rId7" Type="http://schemas.openxmlformats.org/officeDocument/2006/relationships/chart" Target="../charts/chart1.xml"/><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13.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png"/><Relationship Id="rId24" Type="http://schemas.openxmlformats.org/officeDocument/2006/relationships/image" Target="../media/image20.png"/><Relationship Id="rId5" Type="http://schemas.microsoft.com/office/2014/relationships/chartEx" Target="../charts/chartEx2.xml"/><Relationship Id="rId15" Type="http://schemas.openxmlformats.org/officeDocument/2006/relationships/image" Target="../media/image12.png"/><Relationship Id="rId23" Type="http://schemas.openxmlformats.org/officeDocument/2006/relationships/image" Target="../media/image19.png"/><Relationship Id="rId28" Type="http://schemas.openxmlformats.org/officeDocument/2006/relationships/image" Target="../media/image24.png"/><Relationship Id="rId10" Type="http://schemas.openxmlformats.org/officeDocument/2006/relationships/image" Target="../media/image3.png"/><Relationship Id="rId19"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8.emf"/><Relationship Id="rId14" Type="http://schemas.openxmlformats.org/officeDocument/2006/relationships/image" Target="../media/image11.png"/><Relationship Id="rId22" Type="http://schemas.openxmlformats.org/officeDocument/2006/relationships/image" Target="../media/image18.png"/><Relationship Id="rId27"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vestor@vietinbank.vn" TargetMode="Externa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9906000"/>
          </a:xfrm>
          <a:prstGeom prst="rect">
            <a:avLst/>
          </a:prstGeom>
        </p:spPr>
      </p:pic>
      <p:sp>
        <p:nvSpPr>
          <p:cNvPr id="5" name="Rectangle: Rounded Corners 17">
            <a:extLst>
              <a:ext uri="{FF2B5EF4-FFF2-40B4-BE49-F238E27FC236}">
                <a16:creationId xmlns:a16="http://schemas.microsoft.com/office/drawing/2014/main" id="{D9BD2EF3-9FD0-E81A-C97C-CF1BB8DC0E4C}"/>
              </a:ext>
            </a:extLst>
          </p:cNvPr>
          <p:cNvSpPr/>
          <p:nvPr/>
        </p:nvSpPr>
        <p:spPr>
          <a:xfrm>
            <a:off x="2299063" y="2919790"/>
            <a:ext cx="2442754" cy="434323"/>
          </a:xfrm>
          <a:prstGeom prst="roundRect">
            <a:avLst>
              <a:gd name="adj" fmla="val 50000"/>
            </a:avLst>
          </a:prstGeom>
          <a:solidFill>
            <a:srgbClr val="C8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6B2D4A76-C38C-77A6-9072-1E2E2770121B}"/>
              </a:ext>
            </a:extLst>
          </p:cNvPr>
          <p:cNvSpPr txBox="1"/>
          <p:nvPr/>
        </p:nvSpPr>
        <p:spPr>
          <a:xfrm>
            <a:off x="2416628" y="2967674"/>
            <a:ext cx="2237701"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SVN-Gilroy Medium" panose="00000600000000000000" pitchFamily="50" charset="0"/>
                <a:ea typeface="+mn-ea"/>
                <a:cs typeface="Arial" panose="020B0604020202020204" pitchFamily="34" charset="0"/>
              </a:rPr>
              <a:t>4Q2025</a:t>
            </a:r>
            <a:r>
              <a:rPr kumimoji="0" lang="en-US" sz="1600" b="0" i="0" u="none" strike="noStrike" kern="1200" cap="none" spc="0" normalizeH="0" noProof="0" dirty="0">
                <a:ln>
                  <a:noFill/>
                </a:ln>
                <a:solidFill>
                  <a:schemeClr val="tx1">
                    <a:lumMod val="75000"/>
                    <a:lumOff val="25000"/>
                  </a:schemeClr>
                </a:solidFill>
                <a:effectLst/>
                <a:uLnTx/>
                <a:uFillTx/>
                <a:latin typeface="SVN-Gilroy Medium" panose="00000600000000000000" pitchFamily="50" charset="0"/>
                <a:ea typeface="+mn-ea"/>
                <a:cs typeface="Arial" panose="020B0604020202020204" pitchFamily="34" charset="0"/>
              </a:rPr>
              <a:t> &amp; 2025</a:t>
            </a:r>
            <a:endParaRPr kumimoji="0" lang="vi-VN" sz="1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1C9A7D8D-2ECB-8DE9-BA3F-55D0F82C86A3}"/>
              </a:ext>
            </a:extLst>
          </p:cNvPr>
          <p:cNvSpPr txBox="1"/>
          <p:nvPr/>
        </p:nvSpPr>
        <p:spPr>
          <a:xfrm>
            <a:off x="1184111" y="1029250"/>
            <a:ext cx="4477708" cy="575222"/>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2700" b="1" noProof="0" dirty="0">
                <a:solidFill>
                  <a:srgbClr val="005993"/>
                </a:solidFill>
                <a:latin typeface="SVN-Gilroy Light" panose="00000400000000000000" pitchFamily="50" charset="0"/>
                <a:cs typeface="Arial" panose="020B0604020202020204" pitchFamily="34" charset="0"/>
              </a:rPr>
              <a:t>NEWS UPDATE</a:t>
            </a:r>
            <a:endParaRPr kumimoji="0" lang="en-US" sz="2700" b="1" i="0" u="none" strike="noStrike" kern="1200" cap="none" spc="0" normalizeH="0" baseline="0" noProof="0" dirty="0">
              <a:ln>
                <a:noFill/>
              </a:ln>
              <a:solidFill>
                <a:srgbClr val="005993"/>
              </a:solidFill>
              <a:effectLst/>
              <a:uLnTx/>
              <a:uFillTx/>
              <a:latin typeface="SVN-Gilroy Light" panose="00000400000000000000" pitchFamily="50" charset="0"/>
              <a:cs typeface="Arial" panose="020B0604020202020204" pitchFamily="34" charset="0"/>
            </a:endParaRPr>
          </a:p>
        </p:txBody>
      </p:sp>
      <p:pic>
        <p:nvPicPr>
          <p:cNvPr id="9" name="Picture 8">
            <a:extLst>
              <a:ext uri="{FF2B5EF4-FFF2-40B4-BE49-F238E27FC236}">
                <a16:creationId xmlns:a16="http://schemas.microsoft.com/office/drawing/2014/main" id="{8F7FBC5B-3DDE-3D35-FC9B-E81B3D002600}"/>
              </a:ext>
            </a:extLst>
          </p:cNvPr>
          <p:cNvPicPr>
            <a:picLocks noChangeAspect="1"/>
          </p:cNvPicPr>
          <p:nvPr/>
        </p:nvPicPr>
        <p:blipFill>
          <a:blip r:embed="rId3" cstate="print">
            <a:extLst>
              <a:ext uri="{28A0092B-C50C-407E-A947-70E740481C1C}">
                <a14:useLocalDpi xmlns:a14="http://schemas.microsoft.com/office/drawing/2010/main" val="0"/>
              </a:ext>
            </a:extLst>
          </a:blip>
          <a:srcRect l="8440" t="35563" r="5615" b="20851"/>
          <a:stretch>
            <a:fillRect/>
          </a:stretch>
        </p:blipFill>
        <p:spPr>
          <a:xfrm flipV="1">
            <a:off x="1653452" y="1839708"/>
            <a:ext cx="3583257" cy="862536"/>
          </a:xfrm>
          <a:custGeom>
            <a:avLst/>
            <a:gdLst/>
            <a:ahLst/>
            <a:cxnLst/>
            <a:rect l="l" t="t" r="r" b="b"/>
            <a:pathLst>
              <a:path w="3583257" h="862536">
                <a:moveTo>
                  <a:pt x="1563981" y="202263"/>
                </a:moveTo>
                <a:lnTo>
                  <a:pt x="1532745" y="104346"/>
                </a:lnTo>
                <a:lnTo>
                  <a:pt x="1595218" y="104346"/>
                </a:lnTo>
                <a:close/>
                <a:moveTo>
                  <a:pt x="668631" y="202263"/>
                </a:moveTo>
                <a:lnTo>
                  <a:pt x="637395" y="104346"/>
                </a:lnTo>
                <a:lnTo>
                  <a:pt x="699868" y="104346"/>
                </a:lnTo>
                <a:close/>
                <a:moveTo>
                  <a:pt x="3023187" y="214884"/>
                </a:moveTo>
                <a:lnTo>
                  <a:pt x="3023187" y="146256"/>
                </a:lnTo>
                <a:lnTo>
                  <a:pt x="3068936" y="146256"/>
                </a:lnTo>
                <a:cubicBezTo>
                  <a:pt x="3077545" y="146471"/>
                  <a:pt x="3084726" y="149759"/>
                  <a:pt x="3090476" y="156122"/>
                </a:cubicBezTo>
                <a:cubicBezTo>
                  <a:pt x="3096226" y="162484"/>
                  <a:pt x="3099212" y="170634"/>
                  <a:pt x="3099435" y="180570"/>
                </a:cubicBezTo>
                <a:cubicBezTo>
                  <a:pt x="3099212" y="190507"/>
                  <a:pt x="3096226" y="198657"/>
                  <a:pt x="3090476" y="205019"/>
                </a:cubicBezTo>
                <a:cubicBezTo>
                  <a:pt x="3084726" y="211381"/>
                  <a:pt x="3077545" y="214670"/>
                  <a:pt x="3068936" y="214884"/>
                </a:cubicBezTo>
                <a:close/>
                <a:moveTo>
                  <a:pt x="2489787" y="214884"/>
                </a:moveTo>
                <a:lnTo>
                  <a:pt x="2489787" y="146256"/>
                </a:lnTo>
                <a:lnTo>
                  <a:pt x="2529819" y="146256"/>
                </a:lnTo>
                <a:cubicBezTo>
                  <a:pt x="2539342" y="146471"/>
                  <a:pt x="2547078" y="149759"/>
                  <a:pt x="2553027" y="156122"/>
                </a:cubicBezTo>
                <a:cubicBezTo>
                  <a:pt x="2558976" y="162484"/>
                  <a:pt x="2562042" y="170634"/>
                  <a:pt x="2562225" y="180570"/>
                </a:cubicBezTo>
                <a:cubicBezTo>
                  <a:pt x="2562042" y="190507"/>
                  <a:pt x="2558976" y="198657"/>
                  <a:pt x="2553027" y="205019"/>
                </a:cubicBezTo>
                <a:cubicBezTo>
                  <a:pt x="2547078" y="211381"/>
                  <a:pt x="2539342" y="214670"/>
                  <a:pt x="2529819" y="214884"/>
                </a:cubicBezTo>
                <a:close/>
                <a:moveTo>
                  <a:pt x="2051637" y="214884"/>
                </a:moveTo>
                <a:lnTo>
                  <a:pt x="2051637" y="146256"/>
                </a:lnTo>
                <a:lnTo>
                  <a:pt x="2097386" y="146256"/>
                </a:lnTo>
                <a:cubicBezTo>
                  <a:pt x="2105996" y="146471"/>
                  <a:pt x="2113176" y="149759"/>
                  <a:pt x="2118926" y="156122"/>
                </a:cubicBezTo>
                <a:cubicBezTo>
                  <a:pt x="2124676" y="162484"/>
                  <a:pt x="2127663" y="170634"/>
                  <a:pt x="2127885" y="180570"/>
                </a:cubicBezTo>
                <a:cubicBezTo>
                  <a:pt x="2127663" y="190507"/>
                  <a:pt x="2124676" y="198657"/>
                  <a:pt x="2118926" y="205019"/>
                </a:cubicBezTo>
                <a:cubicBezTo>
                  <a:pt x="2113176" y="211381"/>
                  <a:pt x="2105996" y="214670"/>
                  <a:pt x="2097386" y="214884"/>
                </a:cubicBezTo>
                <a:close/>
                <a:moveTo>
                  <a:pt x="2784705" y="217932"/>
                </a:moveTo>
                <a:cubicBezTo>
                  <a:pt x="2773645" y="217940"/>
                  <a:pt x="2763466" y="216114"/>
                  <a:pt x="2754168" y="212454"/>
                </a:cubicBezTo>
                <a:cubicBezTo>
                  <a:pt x="2744870" y="208794"/>
                  <a:pt x="2736502" y="203252"/>
                  <a:pt x="2729062" y="195828"/>
                </a:cubicBezTo>
                <a:cubicBezTo>
                  <a:pt x="2721638" y="188396"/>
                  <a:pt x="2716096" y="179916"/>
                  <a:pt x="2712436" y="170388"/>
                </a:cubicBezTo>
                <a:cubicBezTo>
                  <a:pt x="2708776" y="160861"/>
                  <a:pt x="2706949" y="150285"/>
                  <a:pt x="2706957" y="138661"/>
                </a:cubicBezTo>
                <a:cubicBezTo>
                  <a:pt x="2706949" y="127036"/>
                  <a:pt x="2708776" y="116461"/>
                  <a:pt x="2712436" y="106933"/>
                </a:cubicBezTo>
                <a:cubicBezTo>
                  <a:pt x="2716096" y="97405"/>
                  <a:pt x="2721638" y="88925"/>
                  <a:pt x="2729062" y="81493"/>
                </a:cubicBezTo>
                <a:cubicBezTo>
                  <a:pt x="2736502" y="74069"/>
                  <a:pt x="2744870" y="68527"/>
                  <a:pt x="2754168" y="64867"/>
                </a:cubicBezTo>
                <a:cubicBezTo>
                  <a:pt x="2763466" y="61207"/>
                  <a:pt x="2773645" y="59380"/>
                  <a:pt x="2784705" y="59388"/>
                </a:cubicBezTo>
                <a:cubicBezTo>
                  <a:pt x="2795750" y="59380"/>
                  <a:pt x="2805865" y="61207"/>
                  <a:pt x="2815051" y="64867"/>
                </a:cubicBezTo>
                <a:cubicBezTo>
                  <a:pt x="2824238" y="68527"/>
                  <a:pt x="2832543" y="74069"/>
                  <a:pt x="2839967" y="81493"/>
                </a:cubicBezTo>
                <a:cubicBezTo>
                  <a:pt x="2847407" y="88925"/>
                  <a:pt x="2853012" y="97405"/>
                  <a:pt x="2856784" y="106933"/>
                </a:cubicBezTo>
                <a:cubicBezTo>
                  <a:pt x="2860555" y="116461"/>
                  <a:pt x="2862445" y="127036"/>
                  <a:pt x="2862453" y="138661"/>
                </a:cubicBezTo>
                <a:cubicBezTo>
                  <a:pt x="2862445" y="150285"/>
                  <a:pt x="2860555" y="160861"/>
                  <a:pt x="2856784" y="170388"/>
                </a:cubicBezTo>
                <a:cubicBezTo>
                  <a:pt x="2853012" y="179916"/>
                  <a:pt x="2847407" y="188396"/>
                  <a:pt x="2839967" y="195828"/>
                </a:cubicBezTo>
                <a:cubicBezTo>
                  <a:pt x="2832543" y="203252"/>
                  <a:pt x="2824238" y="208794"/>
                  <a:pt x="2815051" y="212454"/>
                </a:cubicBezTo>
                <a:cubicBezTo>
                  <a:pt x="2805865" y="216114"/>
                  <a:pt x="2795750" y="217940"/>
                  <a:pt x="2784705" y="217932"/>
                </a:cubicBezTo>
                <a:close/>
                <a:moveTo>
                  <a:pt x="3171825" y="271986"/>
                </a:moveTo>
                <a:lnTo>
                  <a:pt x="3369897" y="271986"/>
                </a:lnTo>
                <a:lnTo>
                  <a:pt x="3369897" y="213360"/>
                </a:lnTo>
                <a:lnTo>
                  <a:pt x="3301317" y="213360"/>
                </a:lnTo>
                <a:lnTo>
                  <a:pt x="3301317" y="5334"/>
                </a:lnTo>
                <a:lnTo>
                  <a:pt x="3240405" y="5334"/>
                </a:lnTo>
                <a:lnTo>
                  <a:pt x="3240405" y="213360"/>
                </a:lnTo>
                <a:lnTo>
                  <a:pt x="3171825" y="213360"/>
                </a:lnTo>
                <a:close/>
                <a:moveTo>
                  <a:pt x="2962275" y="271986"/>
                </a:moveTo>
                <a:lnTo>
                  <a:pt x="3068936" y="271986"/>
                </a:lnTo>
                <a:cubicBezTo>
                  <a:pt x="3081691" y="271994"/>
                  <a:pt x="3093441" y="269789"/>
                  <a:pt x="3104186" y="265372"/>
                </a:cubicBezTo>
                <a:cubicBezTo>
                  <a:pt x="3114931" y="260954"/>
                  <a:pt x="3124768" y="254276"/>
                  <a:pt x="3133698" y="245338"/>
                </a:cubicBezTo>
                <a:cubicBezTo>
                  <a:pt x="3142637" y="236409"/>
                  <a:pt x="3149315" y="226571"/>
                  <a:pt x="3153733" y="215824"/>
                </a:cubicBezTo>
                <a:cubicBezTo>
                  <a:pt x="3158150" y="205078"/>
                  <a:pt x="3160355" y="193327"/>
                  <a:pt x="3160347" y="180570"/>
                </a:cubicBezTo>
                <a:cubicBezTo>
                  <a:pt x="3160133" y="164122"/>
                  <a:pt x="3155612" y="149086"/>
                  <a:pt x="3146785" y="135463"/>
                </a:cubicBezTo>
                <a:cubicBezTo>
                  <a:pt x="3137957" y="121840"/>
                  <a:pt x="3126108" y="111100"/>
                  <a:pt x="3111237" y="103242"/>
                </a:cubicBezTo>
                <a:lnTo>
                  <a:pt x="3167967" y="5334"/>
                </a:lnTo>
                <a:lnTo>
                  <a:pt x="3102481" y="5334"/>
                </a:lnTo>
                <a:lnTo>
                  <a:pt x="3052162" y="92964"/>
                </a:lnTo>
                <a:lnTo>
                  <a:pt x="3023187" y="92964"/>
                </a:lnTo>
                <a:lnTo>
                  <a:pt x="3023187" y="5334"/>
                </a:lnTo>
                <a:lnTo>
                  <a:pt x="2962275" y="5334"/>
                </a:lnTo>
                <a:close/>
                <a:moveTo>
                  <a:pt x="2428875" y="271986"/>
                </a:moveTo>
                <a:lnTo>
                  <a:pt x="2529819" y="271986"/>
                </a:lnTo>
                <a:cubicBezTo>
                  <a:pt x="2556121" y="272050"/>
                  <a:pt x="2578218" y="263167"/>
                  <a:pt x="2596107" y="245338"/>
                </a:cubicBezTo>
                <a:cubicBezTo>
                  <a:pt x="2605062" y="236409"/>
                  <a:pt x="2611804" y="226571"/>
                  <a:pt x="2616332" y="215824"/>
                </a:cubicBezTo>
                <a:cubicBezTo>
                  <a:pt x="2620861" y="205078"/>
                  <a:pt x="2623129" y="193327"/>
                  <a:pt x="2623137" y="180570"/>
                </a:cubicBezTo>
                <a:cubicBezTo>
                  <a:pt x="2623129" y="167814"/>
                  <a:pt x="2620861" y="156063"/>
                  <a:pt x="2616332" y="145316"/>
                </a:cubicBezTo>
                <a:cubicBezTo>
                  <a:pt x="2611804" y="134570"/>
                  <a:pt x="2605062" y="124731"/>
                  <a:pt x="2596107" y="115802"/>
                </a:cubicBezTo>
                <a:cubicBezTo>
                  <a:pt x="2578218" y="97973"/>
                  <a:pt x="2556121" y="89091"/>
                  <a:pt x="2529819" y="89154"/>
                </a:cubicBezTo>
                <a:lnTo>
                  <a:pt x="2489787" y="89154"/>
                </a:lnTo>
                <a:lnTo>
                  <a:pt x="2489787" y="5334"/>
                </a:lnTo>
                <a:lnTo>
                  <a:pt x="2428875" y="5334"/>
                </a:lnTo>
                <a:close/>
                <a:moveTo>
                  <a:pt x="2228850" y="271986"/>
                </a:moveTo>
                <a:lnTo>
                  <a:pt x="2394537" y="271986"/>
                </a:lnTo>
                <a:lnTo>
                  <a:pt x="2394537" y="213360"/>
                </a:lnTo>
                <a:lnTo>
                  <a:pt x="2289762" y="213360"/>
                </a:lnTo>
                <a:lnTo>
                  <a:pt x="2289762" y="169116"/>
                </a:lnTo>
                <a:lnTo>
                  <a:pt x="2385012" y="169116"/>
                </a:lnTo>
                <a:lnTo>
                  <a:pt x="2385012" y="111252"/>
                </a:lnTo>
                <a:lnTo>
                  <a:pt x="2289762" y="111252"/>
                </a:lnTo>
                <a:lnTo>
                  <a:pt x="2289762" y="63960"/>
                </a:lnTo>
                <a:lnTo>
                  <a:pt x="2396442" y="63960"/>
                </a:lnTo>
                <a:lnTo>
                  <a:pt x="2396442" y="5334"/>
                </a:lnTo>
                <a:lnTo>
                  <a:pt x="2228850" y="5334"/>
                </a:lnTo>
                <a:close/>
                <a:moveTo>
                  <a:pt x="1990725" y="271986"/>
                </a:moveTo>
                <a:lnTo>
                  <a:pt x="2097386" y="271986"/>
                </a:lnTo>
                <a:cubicBezTo>
                  <a:pt x="2110141" y="271994"/>
                  <a:pt x="2121891" y="269789"/>
                  <a:pt x="2132636" y="265372"/>
                </a:cubicBezTo>
                <a:cubicBezTo>
                  <a:pt x="2143381" y="260954"/>
                  <a:pt x="2153218" y="254276"/>
                  <a:pt x="2162148" y="245338"/>
                </a:cubicBezTo>
                <a:cubicBezTo>
                  <a:pt x="2171087" y="236409"/>
                  <a:pt x="2177765" y="226571"/>
                  <a:pt x="2182183" y="215824"/>
                </a:cubicBezTo>
                <a:cubicBezTo>
                  <a:pt x="2186600" y="205078"/>
                  <a:pt x="2188805" y="193327"/>
                  <a:pt x="2188797" y="180570"/>
                </a:cubicBezTo>
                <a:cubicBezTo>
                  <a:pt x="2188583" y="164122"/>
                  <a:pt x="2184062" y="149086"/>
                  <a:pt x="2175235" y="135463"/>
                </a:cubicBezTo>
                <a:cubicBezTo>
                  <a:pt x="2166407" y="121840"/>
                  <a:pt x="2154558" y="111100"/>
                  <a:pt x="2139687" y="103242"/>
                </a:cubicBezTo>
                <a:lnTo>
                  <a:pt x="2196417" y="5334"/>
                </a:lnTo>
                <a:lnTo>
                  <a:pt x="2130931" y="5334"/>
                </a:lnTo>
                <a:lnTo>
                  <a:pt x="2080611" y="92964"/>
                </a:lnTo>
                <a:lnTo>
                  <a:pt x="2051637" y="92964"/>
                </a:lnTo>
                <a:lnTo>
                  <a:pt x="2051637" y="5334"/>
                </a:lnTo>
                <a:lnTo>
                  <a:pt x="1990725" y="5334"/>
                </a:lnTo>
                <a:close/>
                <a:moveTo>
                  <a:pt x="1714500" y="271986"/>
                </a:moveTo>
                <a:lnTo>
                  <a:pt x="1775412" y="271986"/>
                </a:lnTo>
                <a:lnTo>
                  <a:pt x="1775412" y="63960"/>
                </a:lnTo>
                <a:lnTo>
                  <a:pt x="1870662" y="63960"/>
                </a:lnTo>
                <a:lnTo>
                  <a:pt x="1870662" y="5334"/>
                </a:lnTo>
                <a:lnTo>
                  <a:pt x="1714500" y="5334"/>
                </a:lnTo>
                <a:close/>
                <a:moveTo>
                  <a:pt x="1525126" y="271986"/>
                </a:moveTo>
                <a:lnTo>
                  <a:pt x="1602836" y="271986"/>
                </a:lnTo>
                <a:lnTo>
                  <a:pt x="1693497" y="5334"/>
                </a:lnTo>
                <a:lnTo>
                  <a:pt x="1626835" y="5334"/>
                </a:lnTo>
                <a:lnTo>
                  <a:pt x="1613502" y="47244"/>
                </a:lnTo>
                <a:lnTo>
                  <a:pt x="1514460" y="47244"/>
                </a:lnTo>
                <a:lnTo>
                  <a:pt x="1501128" y="5334"/>
                </a:lnTo>
                <a:lnTo>
                  <a:pt x="1434465" y="5334"/>
                </a:lnTo>
                <a:close/>
                <a:moveTo>
                  <a:pt x="1352550" y="271986"/>
                </a:moveTo>
                <a:lnTo>
                  <a:pt x="1413462" y="271986"/>
                </a:lnTo>
                <a:lnTo>
                  <a:pt x="1413462" y="5334"/>
                </a:lnTo>
                <a:lnTo>
                  <a:pt x="1352550" y="5334"/>
                </a:lnTo>
                <a:close/>
                <a:moveTo>
                  <a:pt x="819150" y="271986"/>
                </a:moveTo>
                <a:lnTo>
                  <a:pt x="864834" y="271986"/>
                </a:lnTo>
                <a:lnTo>
                  <a:pt x="967740" y="127232"/>
                </a:lnTo>
                <a:lnTo>
                  <a:pt x="967740" y="271986"/>
                </a:lnTo>
                <a:lnTo>
                  <a:pt x="1028652" y="271986"/>
                </a:lnTo>
                <a:lnTo>
                  <a:pt x="1028652" y="5334"/>
                </a:lnTo>
                <a:lnTo>
                  <a:pt x="982968" y="5334"/>
                </a:lnTo>
                <a:lnTo>
                  <a:pt x="880062" y="150087"/>
                </a:lnTo>
                <a:lnTo>
                  <a:pt x="880062" y="5334"/>
                </a:lnTo>
                <a:lnTo>
                  <a:pt x="819150" y="5334"/>
                </a:lnTo>
                <a:close/>
                <a:moveTo>
                  <a:pt x="629776" y="271986"/>
                </a:moveTo>
                <a:lnTo>
                  <a:pt x="707486" y="271986"/>
                </a:lnTo>
                <a:lnTo>
                  <a:pt x="798147" y="5334"/>
                </a:lnTo>
                <a:lnTo>
                  <a:pt x="731485" y="5334"/>
                </a:lnTo>
                <a:lnTo>
                  <a:pt x="718152" y="47244"/>
                </a:lnTo>
                <a:lnTo>
                  <a:pt x="619110" y="47244"/>
                </a:lnTo>
                <a:lnTo>
                  <a:pt x="605778" y="5334"/>
                </a:lnTo>
                <a:lnTo>
                  <a:pt x="539115" y="5334"/>
                </a:lnTo>
                <a:close/>
                <a:moveTo>
                  <a:pt x="304800" y="271986"/>
                </a:moveTo>
                <a:lnTo>
                  <a:pt x="350484" y="271986"/>
                </a:lnTo>
                <a:lnTo>
                  <a:pt x="453390" y="127232"/>
                </a:lnTo>
                <a:lnTo>
                  <a:pt x="453390" y="271986"/>
                </a:lnTo>
                <a:lnTo>
                  <a:pt x="514302" y="271986"/>
                </a:lnTo>
                <a:lnTo>
                  <a:pt x="514302" y="5334"/>
                </a:lnTo>
                <a:lnTo>
                  <a:pt x="468618" y="5334"/>
                </a:lnTo>
                <a:lnTo>
                  <a:pt x="365712" y="150087"/>
                </a:lnTo>
                <a:lnTo>
                  <a:pt x="365712" y="5334"/>
                </a:lnTo>
                <a:lnTo>
                  <a:pt x="304800" y="5334"/>
                </a:lnTo>
                <a:close/>
                <a:moveTo>
                  <a:pt x="200025" y="271986"/>
                </a:moveTo>
                <a:lnTo>
                  <a:pt x="260937" y="271986"/>
                </a:lnTo>
                <a:lnTo>
                  <a:pt x="260937" y="5334"/>
                </a:lnTo>
                <a:lnTo>
                  <a:pt x="200025" y="5334"/>
                </a:lnTo>
                <a:close/>
                <a:moveTo>
                  <a:pt x="0" y="271986"/>
                </a:moveTo>
                <a:lnTo>
                  <a:pt x="161877" y="271986"/>
                </a:lnTo>
                <a:lnTo>
                  <a:pt x="161877" y="213360"/>
                </a:lnTo>
                <a:lnTo>
                  <a:pt x="60912" y="213360"/>
                </a:lnTo>
                <a:lnTo>
                  <a:pt x="60912" y="161877"/>
                </a:lnTo>
                <a:lnTo>
                  <a:pt x="159972" y="161877"/>
                </a:lnTo>
                <a:lnTo>
                  <a:pt x="159972" y="103251"/>
                </a:lnTo>
                <a:lnTo>
                  <a:pt x="60912" y="103251"/>
                </a:lnTo>
                <a:lnTo>
                  <a:pt x="60912" y="5334"/>
                </a:lnTo>
                <a:lnTo>
                  <a:pt x="0" y="5334"/>
                </a:lnTo>
                <a:close/>
                <a:moveTo>
                  <a:pt x="3478120" y="277320"/>
                </a:moveTo>
                <a:cubicBezTo>
                  <a:pt x="3500152" y="277265"/>
                  <a:pt x="3519459" y="272141"/>
                  <a:pt x="3536042" y="261950"/>
                </a:cubicBezTo>
                <a:cubicBezTo>
                  <a:pt x="3552625" y="251758"/>
                  <a:pt x="3565826" y="236832"/>
                  <a:pt x="3575644" y="217170"/>
                </a:cubicBezTo>
                <a:lnTo>
                  <a:pt x="3524248" y="187062"/>
                </a:lnTo>
                <a:cubicBezTo>
                  <a:pt x="3519611" y="197186"/>
                  <a:pt x="3513639" y="204856"/>
                  <a:pt x="3506332" y="210072"/>
                </a:cubicBezTo>
                <a:cubicBezTo>
                  <a:pt x="3499025" y="215288"/>
                  <a:pt x="3489621" y="217908"/>
                  <a:pt x="3478120" y="217932"/>
                </a:cubicBezTo>
                <a:cubicBezTo>
                  <a:pt x="3468922" y="217781"/>
                  <a:pt x="3461869" y="215796"/>
                  <a:pt x="3456961" y="211977"/>
                </a:cubicBezTo>
                <a:cubicBezTo>
                  <a:pt x="3452052" y="208159"/>
                  <a:pt x="3449574" y="203411"/>
                  <a:pt x="3449526" y="197734"/>
                </a:cubicBezTo>
                <a:cubicBezTo>
                  <a:pt x="3449526" y="191255"/>
                  <a:pt x="3452576" y="185538"/>
                  <a:pt x="3458676" y="180583"/>
                </a:cubicBezTo>
                <a:cubicBezTo>
                  <a:pt x="3465158" y="175629"/>
                  <a:pt x="3478120" y="170293"/>
                  <a:pt x="3497564" y="164576"/>
                </a:cubicBezTo>
                <a:lnTo>
                  <a:pt x="3522345" y="156573"/>
                </a:lnTo>
                <a:cubicBezTo>
                  <a:pt x="3525216" y="155620"/>
                  <a:pt x="3528516" y="154286"/>
                  <a:pt x="3532243" y="152571"/>
                </a:cubicBezTo>
                <a:cubicBezTo>
                  <a:pt x="3535971" y="150856"/>
                  <a:pt x="3540032" y="148760"/>
                  <a:pt x="3544426" y="146283"/>
                </a:cubicBezTo>
                <a:cubicBezTo>
                  <a:pt x="3553563" y="141709"/>
                  <a:pt x="3560415" y="136755"/>
                  <a:pt x="3564984" y="131419"/>
                </a:cubicBezTo>
                <a:cubicBezTo>
                  <a:pt x="3569909" y="126211"/>
                  <a:pt x="3574145" y="119382"/>
                  <a:pt x="3577690" y="110934"/>
                </a:cubicBezTo>
                <a:cubicBezTo>
                  <a:pt x="3581235" y="102486"/>
                  <a:pt x="3583091" y="92800"/>
                  <a:pt x="3583257" y="81874"/>
                </a:cubicBezTo>
                <a:cubicBezTo>
                  <a:pt x="3583257" y="69125"/>
                  <a:pt x="3580973" y="57760"/>
                  <a:pt x="3576405" y="47780"/>
                </a:cubicBezTo>
                <a:cubicBezTo>
                  <a:pt x="3571837" y="37800"/>
                  <a:pt x="3564984" y="29107"/>
                  <a:pt x="3555847" y="21699"/>
                </a:cubicBezTo>
                <a:cubicBezTo>
                  <a:pt x="3537513" y="7233"/>
                  <a:pt x="3513637" y="0"/>
                  <a:pt x="3484220" y="0"/>
                </a:cubicBezTo>
                <a:cubicBezTo>
                  <a:pt x="3456889" y="198"/>
                  <a:pt x="3434207" y="6083"/>
                  <a:pt x="3416172" y="17656"/>
                </a:cubicBezTo>
                <a:cubicBezTo>
                  <a:pt x="3398138" y="29228"/>
                  <a:pt x="3385269" y="45298"/>
                  <a:pt x="3377565" y="65867"/>
                </a:cubicBezTo>
                <a:lnTo>
                  <a:pt x="3430111" y="96357"/>
                </a:lnTo>
                <a:cubicBezTo>
                  <a:pt x="3435440" y="83978"/>
                  <a:pt x="3442773" y="74720"/>
                  <a:pt x="3452108" y="68583"/>
                </a:cubicBezTo>
                <a:cubicBezTo>
                  <a:pt x="3461444" y="62445"/>
                  <a:pt x="3472783" y="59380"/>
                  <a:pt x="3486126" y="59388"/>
                </a:cubicBezTo>
                <a:cubicBezTo>
                  <a:pt x="3498144" y="59388"/>
                  <a:pt x="3507183" y="61199"/>
                  <a:pt x="3513243" y="64819"/>
                </a:cubicBezTo>
                <a:cubicBezTo>
                  <a:pt x="3519303" y="68440"/>
                  <a:pt x="3522337" y="73871"/>
                  <a:pt x="3522345" y="81112"/>
                </a:cubicBezTo>
                <a:cubicBezTo>
                  <a:pt x="3522353" y="85114"/>
                  <a:pt x="3521384" y="88639"/>
                  <a:pt x="3519438" y="91688"/>
                </a:cubicBezTo>
                <a:cubicBezTo>
                  <a:pt x="3517492" y="94737"/>
                  <a:pt x="3514522" y="97309"/>
                  <a:pt x="3510526" y="99406"/>
                </a:cubicBezTo>
                <a:cubicBezTo>
                  <a:pt x="3506714" y="101700"/>
                  <a:pt x="3501186" y="104162"/>
                  <a:pt x="3493942" y="106790"/>
                </a:cubicBezTo>
                <a:cubicBezTo>
                  <a:pt x="3486698" y="109418"/>
                  <a:pt x="3477739" y="112165"/>
                  <a:pt x="3467064" y="115031"/>
                </a:cubicBezTo>
                <a:cubicBezTo>
                  <a:pt x="3455996" y="117985"/>
                  <a:pt x="3446217" y="121415"/>
                  <a:pt x="3437728" y="125321"/>
                </a:cubicBezTo>
                <a:cubicBezTo>
                  <a:pt x="3429239" y="129228"/>
                  <a:pt x="3420989" y="134182"/>
                  <a:pt x="3412979" y="140185"/>
                </a:cubicBezTo>
                <a:cubicBezTo>
                  <a:pt x="3405135" y="146497"/>
                  <a:pt x="3399123" y="154358"/>
                  <a:pt x="3394943" y="163767"/>
                </a:cubicBezTo>
                <a:cubicBezTo>
                  <a:pt x="3390763" y="173175"/>
                  <a:pt x="3388654" y="183990"/>
                  <a:pt x="3388614" y="196209"/>
                </a:cubicBezTo>
                <a:cubicBezTo>
                  <a:pt x="3388614" y="208577"/>
                  <a:pt x="3390803" y="219656"/>
                  <a:pt x="3395181" y="229445"/>
                </a:cubicBezTo>
                <a:cubicBezTo>
                  <a:pt x="3399559" y="239234"/>
                  <a:pt x="3406126" y="247833"/>
                  <a:pt x="3414882" y="255240"/>
                </a:cubicBezTo>
                <a:cubicBezTo>
                  <a:pt x="3423821" y="262655"/>
                  <a:pt x="3433547" y="268191"/>
                  <a:pt x="3444061" y="271848"/>
                </a:cubicBezTo>
                <a:cubicBezTo>
                  <a:pt x="3454576" y="275504"/>
                  <a:pt x="3465928" y="277328"/>
                  <a:pt x="3478120" y="277320"/>
                </a:cubicBezTo>
                <a:close/>
                <a:moveTo>
                  <a:pt x="2784705" y="277320"/>
                </a:moveTo>
                <a:cubicBezTo>
                  <a:pt x="2823201" y="277320"/>
                  <a:pt x="2855970" y="263996"/>
                  <a:pt x="2883011" y="237347"/>
                </a:cubicBezTo>
                <a:cubicBezTo>
                  <a:pt x="2896518" y="224027"/>
                  <a:pt x="2906622" y="209154"/>
                  <a:pt x="2913324" y="192729"/>
                </a:cubicBezTo>
                <a:cubicBezTo>
                  <a:pt x="2920026" y="176303"/>
                  <a:pt x="2923373" y="158281"/>
                  <a:pt x="2923365" y="138661"/>
                </a:cubicBezTo>
                <a:cubicBezTo>
                  <a:pt x="2923373" y="119041"/>
                  <a:pt x="2920026" y="101018"/>
                  <a:pt x="2913324" y="84592"/>
                </a:cubicBezTo>
                <a:cubicBezTo>
                  <a:pt x="2906622" y="68167"/>
                  <a:pt x="2896518" y="53294"/>
                  <a:pt x="2883011" y="39973"/>
                </a:cubicBezTo>
                <a:cubicBezTo>
                  <a:pt x="2855970" y="13324"/>
                  <a:pt x="2823201" y="0"/>
                  <a:pt x="2784705" y="0"/>
                </a:cubicBezTo>
                <a:cubicBezTo>
                  <a:pt x="2746208" y="0"/>
                  <a:pt x="2713440" y="13324"/>
                  <a:pt x="2686400" y="39973"/>
                </a:cubicBezTo>
                <a:cubicBezTo>
                  <a:pt x="2659433" y="66570"/>
                  <a:pt x="2645981" y="99466"/>
                  <a:pt x="2646045" y="138661"/>
                </a:cubicBezTo>
                <a:cubicBezTo>
                  <a:pt x="2645981" y="177856"/>
                  <a:pt x="2659433" y="210751"/>
                  <a:pt x="2686400" y="237347"/>
                </a:cubicBezTo>
                <a:cubicBezTo>
                  <a:pt x="2713440" y="263996"/>
                  <a:pt x="2746208" y="277320"/>
                  <a:pt x="2784705" y="277320"/>
                </a:cubicBezTo>
                <a:close/>
                <a:moveTo>
                  <a:pt x="1203531" y="277320"/>
                </a:moveTo>
                <a:cubicBezTo>
                  <a:pt x="1227677" y="277130"/>
                  <a:pt x="1249775" y="271610"/>
                  <a:pt x="1269825" y="260760"/>
                </a:cubicBezTo>
                <a:cubicBezTo>
                  <a:pt x="1289875" y="249910"/>
                  <a:pt x="1305877" y="234872"/>
                  <a:pt x="1317831" y="215646"/>
                </a:cubicBezTo>
                <a:lnTo>
                  <a:pt x="1265253" y="185157"/>
                </a:lnTo>
                <a:cubicBezTo>
                  <a:pt x="1259205" y="195693"/>
                  <a:pt x="1250823" y="203776"/>
                  <a:pt x="1240107" y="209405"/>
                </a:cubicBezTo>
                <a:cubicBezTo>
                  <a:pt x="1229392" y="215034"/>
                  <a:pt x="1217200" y="217876"/>
                  <a:pt x="1203531" y="217932"/>
                </a:cubicBezTo>
                <a:cubicBezTo>
                  <a:pt x="1179846" y="217932"/>
                  <a:pt x="1160923" y="210691"/>
                  <a:pt x="1146762" y="196209"/>
                </a:cubicBezTo>
                <a:cubicBezTo>
                  <a:pt x="1139722" y="188976"/>
                  <a:pt x="1134467" y="180575"/>
                  <a:pt x="1130998" y="171008"/>
                </a:cubicBezTo>
                <a:cubicBezTo>
                  <a:pt x="1127530" y="161440"/>
                  <a:pt x="1125800" y="150658"/>
                  <a:pt x="1125807" y="138661"/>
                </a:cubicBezTo>
                <a:cubicBezTo>
                  <a:pt x="1125800" y="126663"/>
                  <a:pt x="1127530" y="115881"/>
                  <a:pt x="1130998" y="106313"/>
                </a:cubicBezTo>
                <a:cubicBezTo>
                  <a:pt x="1134467" y="96746"/>
                  <a:pt x="1139722" y="88345"/>
                  <a:pt x="1146762" y="81112"/>
                </a:cubicBezTo>
                <a:cubicBezTo>
                  <a:pt x="1160923" y="66630"/>
                  <a:pt x="1179846" y="59388"/>
                  <a:pt x="1203531" y="59388"/>
                </a:cubicBezTo>
                <a:cubicBezTo>
                  <a:pt x="1217247" y="59492"/>
                  <a:pt x="1229535" y="62429"/>
                  <a:pt x="1240393" y="68202"/>
                </a:cubicBezTo>
                <a:cubicBezTo>
                  <a:pt x="1251252" y="73974"/>
                  <a:pt x="1259538" y="81962"/>
                  <a:pt x="1265253" y="92164"/>
                </a:cubicBezTo>
                <a:lnTo>
                  <a:pt x="1317831" y="61675"/>
                </a:lnTo>
                <a:cubicBezTo>
                  <a:pt x="1306092" y="42449"/>
                  <a:pt x="1290233" y="27410"/>
                  <a:pt x="1270254" y="16560"/>
                </a:cubicBezTo>
                <a:cubicBezTo>
                  <a:pt x="1250275" y="5710"/>
                  <a:pt x="1228034" y="190"/>
                  <a:pt x="1203531" y="0"/>
                </a:cubicBezTo>
                <a:cubicBezTo>
                  <a:pt x="1163524" y="63"/>
                  <a:pt x="1130382" y="13261"/>
                  <a:pt x="1104108" y="39592"/>
                </a:cubicBezTo>
                <a:cubicBezTo>
                  <a:pt x="1090981" y="52929"/>
                  <a:pt x="1081162" y="67865"/>
                  <a:pt x="1074650" y="84402"/>
                </a:cubicBezTo>
                <a:cubicBezTo>
                  <a:pt x="1068139" y="100938"/>
                  <a:pt x="1064887" y="119025"/>
                  <a:pt x="1064895" y="138661"/>
                </a:cubicBezTo>
                <a:cubicBezTo>
                  <a:pt x="1064887" y="158304"/>
                  <a:pt x="1068139" y="176375"/>
                  <a:pt x="1074650" y="192871"/>
                </a:cubicBezTo>
                <a:cubicBezTo>
                  <a:pt x="1081162" y="209368"/>
                  <a:pt x="1090981" y="224194"/>
                  <a:pt x="1104108" y="237347"/>
                </a:cubicBezTo>
                <a:cubicBezTo>
                  <a:pt x="1130382" y="263996"/>
                  <a:pt x="1163524" y="277320"/>
                  <a:pt x="1203531" y="277320"/>
                </a:cubicBezTo>
                <a:close/>
                <a:moveTo>
                  <a:pt x="1937337" y="704088"/>
                </a:moveTo>
                <a:lnTo>
                  <a:pt x="1937337" y="652986"/>
                </a:lnTo>
                <a:lnTo>
                  <a:pt x="1988428" y="652986"/>
                </a:lnTo>
                <a:cubicBezTo>
                  <a:pt x="1996148" y="653098"/>
                  <a:pt x="2002246" y="655449"/>
                  <a:pt x="2006722" y="660041"/>
                </a:cubicBezTo>
                <a:cubicBezTo>
                  <a:pt x="2011197" y="664634"/>
                  <a:pt x="2013483" y="670799"/>
                  <a:pt x="2013577" y="678537"/>
                </a:cubicBezTo>
                <a:cubicBezTo>
                  <a:pt x="2013483" y="686275"/>
                  <a:pt x="2011197" y="692441"/>
                  <a:pt x="2006722" y="697033"/>
                </a:cubicBezTo>
                <a:cubicBezTo>
                  <a:pt x="2002246" y="701625"/>
                  <a:pt x="1996148" y="703977"/>
                  <a:pt x="1988428" y="704088"/>
                </a:cubicBezTo>
                <a:close/>
                <a:moveTo>
                  <a:pt x="2211681" y="792813"/>
                </a:moveTo>
                <a:lnTo>
                  <a:pt x="2180445" y="694896"/>
                </a:lnTo>
                <a:lnTo>
                  <a:pt x="2242918" y="694896"/>
                </a:lnTo>
                <a:close/>
                <a:moveTo>
                  <a:pt x="1937337" y="805434"/>
                </a:moveTo>
                <a:lnTo>
                  <a:pt x="1937337" y="758142"/>
                </a:lnTo>
                <a:lnTo>
                  <a:pt x="1980798" y="758142"/>
                </a:lnTo>
                <a:cubicBezTo>
                  <a:pt x="1987772" y="758269"/>
                  <a:pt x="1993363" y="760494"/>
                  <a:pt x="1997573" y="764817"/>
                </a:cubicBezTo>
                <a:cubicBezTo>
                  <a:pt x="2001782" y="769139"/>
                  <a:pt x="2003943" y="774796"/>
                  <a:pt x="2004054" y="781788"/>
                </a:cubicBezTo>
                <a:cubicBezTo>
                  <a:pt x="2003943" y="788780"/>
                  <a:pt x="2001782" y="794437"/>
                  <a:pt x="1997573" y="798760"/>
                </a:cubicBezTo>
                <a:cubicBezTo>
                  <a:pt x="1993363" y="803082"/>
                  <a:pt x="1987772" y="805307"/>
                  <a:pt x="1980798" y="805434"/>
                </a:cubicBezTo>
                <a:close/>
                <a:moveTo>
                  <a:pt x="2619375" y="862536"/>
                </a:moveTo>
                <a:lnTo>
                  <a:pt x="2680287" y="862536"/>
                </a:lnTo>
                <a:lnTo>
                  <a:pt x="2680287" y="746732"/>
                </a:lnTo>
                <a:lnTo>
                  <a:pt x="2761821" y="862536"/>
                </a:lnTo>
                <a:lnTo>
                  <a:pt x="2831163" y="862536"/>
                </a:lnTo>
                <a:lnTo>
                  <a:pt x="2741247" y="732638"/>
                </a:lnTo>
                <a:lnTo>
                  <a:pt x="2834973" y="595884"/>
                </a:lnTo>
                <a:lnTo>
                  <a:pt x="2765631" y="595884"/>
                </a:lnTo>
                <a:lnTo>
                  <a:pt x="2680287" y="719305"/>
                </a:lnTo>
                <a:lnTo>
                  <a:pt x="2680287" y="595884"/>
                </a:lnTo>
                <a:lnTo>
                  <a:pt x="2619375" y="595884"/>
                </a:lnTo>
                <a:close/>
                <a:moveTo>
                  <a:pt x="2362200" y="862536"/>
                </a:moveTo>
                <a:lnTo>
                  <a:pt x="2407885" y="862536"/>
                </a:lnTo>
                <a:lnTo>
                  <a:pt x="2510790" y="717782"/>
                </a:lnTo>
                <a:lnTo>
                  <a:pt x="2510790" y="862536"/>
                </a:lnTo>
                <a:lnTo>
                  <a:pt x="2571702" y="862536"/>
                </a:lnTo>
                <a:lnTo>
                  <a:pt x="2571702" y="595884"/>
                </a:lnTo>
                <a:lnTo>
                  <a:pt x="2526018" y="595884"/>
                </a:lnTo>
                <a:lnTo>
                  <a:pt x="2423112" y="740637"/>
                </a:lnTo>
                <a:lnTo>
                  <a:pt x="2423112" y="595884"/>
                </a:lnTo>
                <a:lnTo>
                  <a:pt x="2362200" y="595884"/>
                </a:lnTo>
                <a:close/>
                <a:moveTo>
                  <a:pt x="2172826" y="862536"/>
                </a:moveTo>
                <a:lnTo>
                  <a:pt x="2250536" y="862536"/>
                </a:lnTo>
                <a:lnTo>
                  <a:pt x="2341197" y="595884"/>
                </a:lnTo>
                <a:lnTo>
                  <a:pt x="2274535" y="595884"/>
                </a:lnTo>
                <a:lnTo>
                  <a:pt x="2261202" y="637794"/>
                </a:lnTo>
                <a:lnTo>
                  <a:pt x="2162160" y="637794"/>
                </a:lnTo>
                <a:lnTo>
                  <a:pt x="2148828" y="595884"/>
                </a:lnTo>
                <a:lnTo>
                  <a:pt x="2082165" y="595884"/>
                </a:lnTo>
                <a:close/>
                <a:moveTo>
                  <a:pt x="1876425" y="862536"/>
                </a:moveTo>
                <a:lnTo>
                  <a:pt x="1980798" y="862536"/>
                </a:lnTo>
                <a:cubicBezTo>
                  <a:pt x="1992799" y="862528"/>
                  <a:pt x="2003772" y="860736"/>
                  <a:pt x="2013717" y="857159"/>
                </a:cubicBezTo>
                <a:cubicBezTo>
                  <a:pt x="2023662" y="853582"/>
                  <a:pt x="2032628" y="848268"/>
                  <a:pt x="2040615" y="841218"/>
                </a:cubicBezTo>
                <a:cubicBezTo>
                  <a:pt x="2056922" y="827139"/>
                  <a:pt x="2065043" y="808854"/>
                  <a:pt x="2064980" y="786365"/>
                </a:cubicBezTo>
                <a:cubicBezTo>
                  <a:pt x="2064988" y="775678"/>
                  <a:pt x="2063068" y="765973"/>
                  <a:pt x="2059221" y="757250"/>
                </a:cubicBezTo>
                <a:cubicBezTo>
                  <a:pt x="2055375" y="748527"/>
                  <a:pt x="2049553" y="740831"/>
                  <a:pt x="2041755" y="734163"/>
                </a:cubicBezTo>
                <a:lnTo>
                  <a:pt x="2041750" y="734160"/>
                </a:lnTo>
                <a:cubicBezTo>
                  <a:pt x="2052608" y="727135"/>
                  <a:pt x="2060778" y="718630"/>
                  <a:pt x="2066261" y="708646"/>
                </a:cubicBezTo>
                <a:cubicBezTo>
                  <a:pt x="2071744" y="698663"/>
                  <a:pt x="2074489" y="687101"/>
                  <a:pt x="2074497" y="673961"/>
                </a:cubicBezTo>
                <a:cubicBezTo>
                  <a:pt x="2074489" y="662340"/>
                  <a:pt x="2072410" y="651845"/>
                  <a:pt x="2068260" y="642474"/>
                </a:cubicBezTo>
                <a:cubicBezTo>
                  <a:pt x="2064110" y="633104"/>
                  <a:pt x="2057938" y="624807"/>
                  <a:pt x="2049744" y="617583"/>
                </a:cubicBezTo>
                <a:cubicBezTo>
                  <a:pt x="2033315" y="603117"/>
                  <a:pt x="2012875" y="595884"/>
                  <a:pt x="1988423" y="595884"/>
                </a:cubicBezTo>
                <a:lnTo>
                  <a:pt x="1876425" y="595884"/>
                </a:lnTo>
                <a:close/>
                <a:moveTo>
                  <a:pt x="1619250" y="862536"/>
                </a:moveTo>
                <a:lnTo>
                  <a:pt x="1664935" y="862536"/>
                </a:lnTo>
                <a:lnTo>
                  <a:pt x="1767840" y="717782"/>
                </a:lnTo>
                <a:lnTo>
                  <a:pt x="1767840" y="862536"/>
                </a:lnTo>
                <a:lnTo>
                  <a:pt x="1828752" y="862536"/>
                </a:lnTo>
                <a:lnTo>
                  <a:pt x="1828752" y="595884"/>
                </a:lnTo>
                <a:lnTo>
                  <a:pt x="1783068" y="595884"/>
                </a:lnTo>
                <a:lnTo>
                  <a:pt x="1680162" y="740637"/>
                </a:lnTo>
                <a:lnTo>
                  <a:pt x="1680162" y="595884"/>
                </a:lnTo>
                <a:lnTo>
                  <a:pt x="1619250" y="595884"/>
                </a:lnTo>
                <a:close/>
                <a:moveTo>
                  <a:pt x="1514475" y="862536"/>
                </a:moveTo>
                <a:lnTo>
                  <a:pt x="1575387" y="862536"/>
                </a:lnTo>
                <a:lnTo>
                  <a:pt x="1575387" y="595884"/>
                </a:lnTo>
                <a:lnTo>
                  <a:pt x="1514475" y="595884"/>
                </a:lnTo>
                <a:close/>
                <a:moveTo>
                  <a:pt x="1285875" y="862536"/>
                </a:moveTo>
                <a:lnTo>
                  <a:pt x="1483947" y="862536"/>
                </a:lnTo>
                <a:lnTo>
                  <a:pt x="1483947" y="803910"/>
                </a:lnTo>
                <a:lnTo>
                  <a:pt x="1415367" y="803910"/>
                </a:lnTo>
                <a:lnTo>
                  <a:pt x="1415367" y="595884"/>
                </a:lnTo>
                <a:lnTo>
                  <a:pt x="1354455" y="595884"/>
                </a:lnTo>
                <a:lnTo>
                  <a:pt x="1354455" y="803910"/>
                </a:lnTo>
                <a:lnTo>
                  <a:pt x="1285875" y="803910"/>
                </a:lnTo>
                <a:close/>
                <a:moveTo>
                  <a:pt x="1104900" y="862536"/>
                </a:moveTo>
                <a:lnTo>
                  <a:pt x="1270587" y="862536"/>
                </a:lnTo>
                <a:lnTo>
                  <a:pt x="1270587" y="803910"/>
                </a:lnTo>
                <a:lnTo>
                  <a:pt x="1165812" y="803910"/>
                </a:lnTo>
                <a:lnTo>
                  <a:pt x="1165812" y="759666"/>
                </a:lnTo>
                <a:lnTo>
                  <a:pt x="1261062" y="759666"/>
                </a:lnTo>
                <a:lnTo>
                  <a:pt x="1261062" y="701802"/>
                </a:lnTo>
                <a:lnTo>
                  <a:pt x="1165812" y="701802"/>
                </a:lnTo>
                <a:lnTo>
                  <a:pt x="1165812" y="654510"/>
                </a:lnTo>
                <a:lnTo>
                  <a:pt x="1272492" y="654510"/>
                </a:lnTo>
                <a:lnTo>
                  <a:pt x="1272492" y="595884"/>
                </a:lnTo>
                <a:lnTo>
                  <a:pt x="1104900" y="595884"/>
                </a:lnTo>
                <a:close/>
                <a:moveTo>
                  <a:pt x="1000125" y="862536"/>
                </a:moveTo>
                <a:lnTo>
                  <a:pt x="1061037" y="862536"/>
                </a:lnTo>
                <a:lnTo>
                  <a:pt x="1061037" y="595884"/>
                </a:lnTo>
                <a:lnTo>
                  <a:pt x="1000125" y="595884"/>
                </a:lnTo>
                <a:close/>
                <a:moveTo>
                  <a:pt x="729615" y="862536"/>
                </a:moveTo>
                <a:lnTo>
                  <a:pt x="796278" y="862536"/>
                </a:lnTo>
                <a:lnTo>
                  <a:pt x="855322" y="666356"/>
                </a:lnTo>
                <a:lnTo>
                  <a:pt x="914366" y="862536"/>
                </a:lnTo>
                <a:lnTo>
                  <a:pt x="981027" y="862536"/>
                </a:lnTo>
                <a:lnTo>
                  <a:pt x="894177" y="595884"/>
                </a:lnTo>
                <a:lnTo>
                  <a:pt x="816467" y="595884"/>
                </a:lnTo>
                <a:close/>
              </a:path>
            </a:pathLst>
          </a:custGeom>
        </p:spPr>
      </p:pic>
    </p:spTree>
    <p:extLst>
      <p:ext uri="{BB962C8B-B14F-4D97-AF65-F5344CB8AC3E}">
        <p14:creationId xmlns:p14="http://schemas.microsoft.com/office/powerpoint/2010/main" val="368575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Freeform: Shape 392">
            <a:extLst>
              <a:ext uri="{FF2B5EF4-FFF2-40B4-BE49-F238E27FC236}">
                <a16:creationId xmlns:a16="http://schemas.microsoft.com/office/drawing/2014/main" id="{B8B93635-58EB-873A-B712-B1C819C5D456}"/>
              </a:ext>
            </a:extLst>
          </p:cNvPr>
          <p:cNvSpPr/>
          <p:nvPr/>
        </p:nvSpPr>
        <p:spPr>
          <a:xfrm rot="10800000">
            <a:off x="4991371" y="2538063"/>
            <a:ext cx="609462" cy="753845"/>
          </a:xfrm>
          <a:custGeom>
            <a:avLst/>
            <a:gdLst>
              <a:gd name="connsiteX0" fmla="*/ 0 w 1161905"/>
              <a:gd name="connsiteY0" fmla="*/ 1002036 h 1002036"/>
              <a:gd name="connsiteX1" fmla="*/ 0 w 1161905"/>
              <a:gd name="connsiteY1" fmla="*/ 0 h 1002036"/>
              <a:gd name="connsiteX2" fmla="*/ 1161905 w 1161905"/>
              <a:gd name="connsiteY2" fmla="*/ 0 h 1002036"/>
              <a:gd name="connsiteX3" fmla="*/ 1161905 w 1161905"/>
              <a:gd name="connsiteY3" fmla="*/ 1000969 h 1002036"/>
              <a:gd name="connsiteX4" fmla="*/ 628436 w 1161905"/>
              <a:gd name="connsiteY4" fmla="*/ 778046 h 1002036"/>
              <a:gd name="connsiteX5" fmla="*/ 551950 w 1161905"/>
              <a:gd name="connsiteY5" fmla="*/ 777823 h 1002036"/>
              <a:gd name="connsiteX6" fmla="*/ 0 w 1161905"/>
              <a:gd name="connsiteY6" fmla="*/ 1002036 h 100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905" h="1002036">
                <a:moveTo>
                  <a:pt x="0" y="1002036"/>
                </a:moveTo>
                <a:lnTo>
                  <a:pt x="0" y="0"/>
                </a:lnTo>
                <a:lnTo>
                  <a:pt x="1161905" y="0"/>
                </a:lnTo>
                <a:lnTo>
                  <a:pt x="1161905" y="1000969"/>
                </a:lnTo>
                <a:lnTo>
                  <a:pt x="628436" y="778046"/>
                </a:lnTo>
                <a:cubicBezTo>
                  <a:pt x="607465" y="769283"/>
                  <a:pt x="573220" y="769183"/>
                  <a:pt x="551950" y="777823"/>
                </a:cubicBezTo>
                <a:lnTo>
                  <a:pt x="0" y="1002036"/>
                </a:lnTo>
                <a:close/>
              </a:path>
            </a:pathLst>
          </a:custGeom>
          <a:solidFill>
            <a:srgbClr val="72538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792510"/>
            <a:endParaRPr lang="nl-NL" sz="1560">
              <a:solidFill>
                <a:prstClr val="white"/>
              </a:solidFill>
              <a:latin typeface="SVN-Gilroy Medium" panose="00000600000000000000" pitchFamily="50" charset="0"/>
              <a:cs typeface="Arial" panose="020B0604020202020204" pitchFamily="34" charset="0"/>
            </a:endParaRPr>
          </a:p>
        </p:txBody>
      </p:sp>
      <p:sp>
        <p:nvSpPr>
          <p:cNvPr id="408" name="Freeform: Shape 67">
            <a:extLst>
              <a:ext uri="{FF2B5EF4-FFF2-40B4-BE49-F238E27FC236}">
                <a16:creationId xmlns:a16="http://schemas.microsoft.com/office/drawing/2014/main" id="{1F1B5B78-2ACF-CD42-8FFE-2AC67EA82891}"/>
              </a:ext>
            </a:extLst>
          </p:cNvPr>
          <p:cNvSpPr/>
          <p:nvPr/>
        </p:nvSpPr>
        <p:spPr>
          <a:xfrm rot="10800000">
            <a:off x="3766035" y="2554513"/>
            <a:ext cx="615831" cy="718962"/>
          </a:xfrm>
          <a:custGeom>
            <a:avLst/>
            <a:gdLst>
              <a:gd name="connsiteX0" fmla="*/ 303174 w 616096"/>
              <a:gd name="connsiteY0" fmla="*/ 1606037 h 1606037"/>
              <a:gd name="connsiteX1" fmla="*/ 275165 w 616096"/>
              <a:gd name="connsiteY1" fmla="*/ 1594435 h 1606037"/>
              <a:gd name="connsiteX2" fmla="*/ 0 w 616096"/>
              <a:gd name="connsiteY2" fmla="*/ 1319269 h 1606037"/>
              <a:gd name="connsiteX3" fmla="*/ 0 w 616096"/>
              <a:gd name="connsiteY3" fmla="*/ 474639 h 1606037"/>
              <a:gd name="connsiteX4" fmla="*/ 0 w 616096"/>
              <a:gd name="connsiteY4" fmla="*/ 234286 h 1606037"/>
              <a:gd name="connsiteX5" fmla="*/ 0 w 616096"/>
              <a:gd name="connsiteY5" fmla="*/ 0 h 1606037"/>
              <a:gd name="connsiteX6" fmla="*/ 616096 w 616096"/>
              <a:gd name="connsiteY6" fmla="*/ 0 h 1606037"/>
              <a:gd name="connsiteX7" fmla="*/ 616096 w 616096"/>
              <a:gd name="connsiteY7" fmla="*/ 234286 h 1606037"/>
              <a:gd name="connsiteX8" fmla="*/ 616096 w 616096"/>
              <a:gd name="connsiteY8" fmla="*/ 474639 h 1606037"/>
              <a:gd name="connsiteX9" fmla="*/ 616096 w 616096"/>
              <a:gd name="connsiteY9" fmla="*/ 1309523 h 1606037"/>
              <a:gd name="connsiteX10" fmla="*/ 331184 w 616096"/>
              <a:gd name="connsiteY10" fmla="*/ 1594435 h 1606037"/>
              <a:gd name="connsiteX11" fmla="*/ 303174 w 616096"/>
              <a:gd name="connsiteY11" fmla="*/ 1606037 h 160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6096" h="1606037">
                <a:moveTo>
                  <a:pt x="303174" y="1606037"/>
                </a:moveTo>
                <a:cubicBezTo>
                  <a:pt x="293037" y="1606037"/>
                  <a:pt x="282900" y="1602169"/>
                  <a:pt x="275165" y="1594435"/>
                </a:cubicBezTo>
                <a:lnTo>
                  <a:pt x="0" y="1319269"/>
                </a:lnTo>
                <a:lnTo>
                  <a:pt x="0" y="474639"/>
                </a:lnTo>
                <a:lnTo>
                  <a:pt x="0" y="234286"/>
                </a:lnTo>
                <a:lnTo>
                  <a:pt x="0" y="0"/>
                </a:lnTo>
                <a:lnTo>
                  <a:pt x="616096" y="0"/>
                </a:lnTo>
                <a:lnTo>
                  <a:pt x="616096" y="234286"/>
                </a:lnTo>
                <a:lnTo>
                  <a:pt x="616096" y="474639"/>
                </a:lnTo>
                <a:lnTo>
                  <a:pt x="616096" y="1309523"/>
                </a:lnTo>
                <a:lnTo>
                  <a:pt x="331184" y="1594435"/>
                </a:lnTo>
                <a:cubicBezTo>
                  <a:pt x="323449" y="1602169"/>
                  <a:pt x="313312" y="1606037"/>
                  <a:pt x="303174" y="1606037"/>
                </a:cubicBezTo>
                <a:close/>
              </a:path>
            </a:pathLst>
          </a:custGeom>
          <a:solidFill>
            <a:srgbClr val="2A528E"/>
          </a:solidFill>
          <a:ln w="3175">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nl-NL">
              <a:solidFill>
                <a:prstClr val="white"/>
              </a:solidFill>
              <a:latin typeface="SVN-Gilroy Medium" panose="00000600000000000000" pitchFamily="50"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DFFE0284-F8F3-EFC2-06C0-5B558B192121}"/>
              </a:ext>
            </a:extLst>
          </p:cNvPr>
          <p:cNvSpPr/>
          <p:nvPr/>
        </p:nvSpPr>
        <p:spPr>
          <a:xfrm>
            <a:off x="4776521" y="660839"/>
            <a:ext cx="1640826" cy="184710"/>
          </a:xfrm>
          <a:prstGeom prst="roundRect">
            <a:avLst>
              <a:gd name="adj" fmla="val 47803"/>
            </a:avLst>
          </a:prstGeom>
          <a:solidFill>
            <a:srgbClr val="C8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Diagonal Corners Rounded 3">
            <a:extLst>
              <a:ext uri="{FF2B5EF4-FFF2-40B4-BE49-F238E27FC236}">
                <a16:creationId xmlns:a16="http://schemas.microsoft.com/office/drawing/2014/main" id="{3C9747B6-D4CF-899A-13E8-A48A70B6CC5F}"/>
              </a:ext>
            </a:extLst>
          </p:cNvPr>
          <p:cNvSpPr/>
          <p:nvPr/>
        </p:nvSpPr>
        <p:spPr>
          <a:xfrm>
            <a:off x="4997062" y="4360286"/>
            <a:ext cx="1242994" cy="787447"/>
          </a:xfrm>
          <a:prstGeom prst="round2DiagRect">
            <a:avLst>
              <a:gd name="adj1" fmla="val 39676"/>
              <a:gd name="adj2" fmla="val 0"/>
            </a:avLst>
          </a:prstGeom>
          <a:solidFill>
            <a:srgbClr val="FFE4B3"/>
          </a:solidFill>
          <a:ln w="9525">
            <a:solidFill>
              <a:srgbClr val="FFDA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SVN-Gilroy Medium" panose="00000600000000000000" pitchFamily="50" charset="0"/>
              <a:cs typeface="Arial" panose="020B0604020202020204" pitchFamily="34" charset="0"/>
            </a:endParaRPr>
          </a:p>
        </p:txBody>
      </p:sp>
      <p:sp>
        <p:nvSpPr>
          <p:cNvPr id="5" name="Rectangle: Diagonal Corners Rounded 4">
            <a:extLst>
              <a:ext uri="{FF2B5EF4-FFF2-40B4-BE49-F238E27FC236}">
                <a16:creationId xmlns:a16="http://schemas.microsoft.com/office/drawing/2014/main" id="{5D2161E3-0713-5154-A7D2-5EA69298D9CD}"/>
              </a:ext>
            </a:extLst>
          </p:cNvPr>
          <p:cNvSpPr/>
          <p:nvPr/>
        </p:nvSpPr>
        <p:spPr>
          <a:xfrm>
            <a:off x="3581886" y="4360286"/>
            <a:ext cx="1242994" cy="787447"/>
          </a:xfrm>
          <a:prstGeom prst="round2DiagRect">
            <a:avLst>
              <a:gd name="adj1" fmla="val 39676"/>
              <a:gd name="adj2" fmla="val 0"/>
            </a:avLst>
          </a:prstGeom>
          <a:solidFill>
            <a:srgbClr val="FECED8"/>
          </a:solidFill>
          <a:ln w="9525">
            <a:solidFill>
              <a:srgbClr val="FEC2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SVN-Gilroy Medium" panose="00000600000000000000" pitchFamily="50" charset="0"/>
              <a:cs typeface="Arial" panose="020B0604020202020204" pitchFamily="34" charset="0"/>
            </a:endParaRPr>
          </a:p>
        </p:txBody>
      </p:sp>
      <p:sp>
        <p:nvSpPr>
          <p:cNvPr id="6" name="Rectangle: Diagonal Corners Rounded 5">
            <a:extLst>
              <a:ext uri="{FF2B5EF4-FFF2-40B4-BE49-F238E27FC236}">
                <a16:creationId xmlns:a16="http://schemas.microsoft.com/office/drawing/2014/main" id="{4917008D-A177-C9BC-1700-DA4C1C6B6B74}"/>
              </a:ext>
            </a:extLst>
          </p:cNvPr>
          <p:cNvSpPr/>
          <p:nvPr/>
        </p:nvSpPr>
        <p:spPr>
          <a:xfrm>
            <a:off x="2163362" y="4360286"/>
            <a:ext cx="1242994" cy="787447"/>
          </a:xfrm>
          <a:prstGeom prst="round2DiagRect">
            <a:avLst>
              <a:gd name="adj1" fmla="val 39676"/>
              <a:gd name="adj2" fmla="val 0"/>
            </a:avLst>
          </a:prstGeom>
          <a:solidFill>
            <a:srgbClr val="C8C6DC"/>
          </a:solidFill>
          <a:ln w="9525">
            <a:solidFill>
              <a:srgbClr val="BCBA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SVN-Gilroy Medium" panose="00000600000000000000" pitchFamily="50" charset="0"/>
              <a:cs typeface="Arial" panose="020B0604020202020204" pitchFamily="34" charset="0"/>
            </a:endParaRPr>
          </a:p>
        </p:txBody>
      </p:sp>
      <p:sp>
        <p:nvSpPr>
          <p:cNvPr id="7" name="Rectangle: Diagonal Corners Rounded 6">
            <a:extLst>
              <a:ext uri="{FF2B5EF4-FFF2-40B4-BE49-F238E27FC236}">
                <a16:creationId xmlns:a16="http://schemas.microsoft.com/office/drawing/2014/main" id="{AD1244D8-79AB-B91F-F0FB-A0214E58DB51}"/>
              </a:ext>
            </a:extLst>
          </p:cNvPr>
          <p:cNvSpPr/>
          <p:nvPr/>
        </p:nvSpPr>
        <p:spPr>
          <a:xfrm>
            <a:off x="740964" y="4360286"/>
            <a:ext cx="1242994" cy="787447"/>
          </a:xfrm>
          <a:prstGeom prst="round2DiagRect">
            <a:avLst>
              <a:gd name="adj1" fmla="val 39676"/>
              <a:gd name="adj2" fmla="val 0"/>
            </a:avLst>
          </a:prstGeom>
          <a:solidFill>
            <a:srgbClr val="B3E6FB"/>
          </a:solidFill>
          <a:ln w="9525">
            <a:solidFill>
              <a:srgbClr val="91DB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SVN-Gilroy Medium" panose="00000600000000000000" pitchFamily="50" charset="0"/>
              <a:cs typeface="Arial" panose="020B0604020202020204" pitchFamily="34" charset="0"/>
            </a:endParaRPr>
          </a:p>
        </p:txBody>
      </p:sp>
      <p:pic>
        <p:nvPicPr>
          <p:cNvPr id="8" name="Picture 7">
            <a:extLst>
              <a:ext uri="{FF2B5EF4-FFF2-40B4-BE49-F238E27FC236}">
                <a16:creationId xmlns:a16="http://schemas.microsoft.com/office/drawing/2014/main" id="{213ABF52-6496-5B52-F69A-9D7F6EF643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10921" y="229982"/>
            <a:ext cx="1156984" cy="388746"/>
          </a:xfrm>
          <a:prstGeom prst="rect">
            <a:avLst/>
          </a:prstGeom>
        </p:spPr>
      </p:pic>
      <p:sp>
        <p:nvSpPr>
          <p:cNvPr id="9" name="TextBox 8">
            <a:extLst>
              <a:ext uri="{FF2B5EF4-FFF2-40B4-BE49-F238E27FC236}">
                <a16:creationId xmlns:a16="http://schemas.microsoft.com/office/drawing/2014/main" id="{04709FCD-84C6-7892-7719-B7D20F446559}"/>
              </a:ext>
            </a:extLst>
          </p:cNvPr>
          <p:cNvSpPr txBox="1"/>
          <p:nvPr/>
        </p:nvSpPr>
        <p:spPr>
          <a:xfrm>
            <a:off x="767394" y="930623"/>
            <a:ext cx="5676255" cy="246221"/>
          </a:xfrm>
          <a:prstGeom prst="rect">
            <a:avLst/>
          </a:prstGeom>
          <a:noFill/>
        </p:spPr>
        <p:txBody>
          <a:bodyPr wrap="square" rtlCol="0">
            <a:spAutoFit/>
          </a:bodyPr>
          <a:lstStyle/>
          <a:p>
            <a:pPr algn="just" defTabSz="914400">
              <a:spcBef>
                <a:spcPts val="200"/>
              </a:spcBef>
              <a:spcAft>
                <a:spcPts val="200"/>
              </a:spcAft>
              <a:defRPr/>
            </a:pPr>
            <a:r>
              <a:rPr lang="en-US" sz="1000" b="1" dirty="0">
                <a:solidFill>
                  <a:srgbClr val="005993"/>
                </a:solidFill>
                <a:latin typeface="SVN-Gilroy XBold" panose="00000900000000000000" pitchFamily="50" charset="0"/>
                <a:cs typeface="Arial" panose="020B0604020202020204" pitchFamily="34" charset="0"/>
              </a:rPr>
              <a:t>BUSINESS PERFORMANCE IN 2025 DELIVERED POSITIVE RESULTS</a:t>
            </a:r>
            <a:endParaRPr lang="de-DE" sz="1000" b="1" dirty="0">
              <a:solidFill>
                <a:srgbClr val="005993"/>
              </a:solidFill>
              <a:latin typeface="SVN-Gilroy XBold" panose="00000900000000000000" pitchFamily="50" charset="0"/>
              <a:cs typeface="Arial" panose="020B0604020202020204" pitchFamily="34" charset="0"/>
            </a:endParaRPr>
          </a:p>
        </p:txBody>
      </p:sp>
      <p:sp>
        <p:nvSpPr>
          <p:cNvPr id="10" name="TextBox 9">
            <a:extLst>
              <a:ext uri="{FF2B5EF4-FFF2-40B4-BE49-F238E27FC236}">
                <a16:creationId xmlns:a16="http://schemas.microsoft.com/office/drawing/2014/main" id="{F65C4718-C200-2526-4F6B-BFAE36E18326}"/>
              </a:ext>
            </a:extLst>
          </p:cNvPr>
          <p:cNvSpPr txBox="1"/>
          <p:nvPr/>
        </p:nvSpPr>
        <p:spPr>
          <a:xfrm>
            <a:off x="825390" y="4010081"/>
            <a:ext cx="5472652" cy="246221"/>
          </a:xfrm>
          <a:prstGeom prst="rect">
            <a:avLst/>
          </a:prstGeom>
          <a:noFill/>
        </p:spPr>
        <p:txBody>
          <a:bodyPr wrap="square" rtlCol="0">
            <a:spAutoFit/>
          </a:bodyPr>
          <a:lstStyle/>
          <a:p>
            <a:pPr algn="just">
              <a:spcBef>
                <a:spcPts val="200"/>
              </a:spcBef>
              <a:spcAft>
                <a:spcPts val="200"/>
              </a:spcAft>
              <a:defRPr/>
            </a:pPr>
            <a:r>
              <a:rPr lang="de-DE" sz="1000" b="1" dirty="0">
                <a:solidFill>
                  <a:srgbClr val="005993"/>
                </a:solidFill>
                <a:latin typeface="SVN-Gilroy XBold" panose="00000900000000000000" pitchFamily="50" charset="0"/>
                <a:cs typeface="Arial" panose="020B0604020202020204" pitchFamily="34" charset="0"/>
              </a:rPr>
              <a:t>SCALE GROWTH PROVED ITS SAFETY AND EFFICIENCY</a:t>
            </a:r>
          </a:p>
        </p:txBody>
      </p:sp>
      <p:sp>
        <p:nvSpPr>
          <p:cNvPr id="11" name="TextBox 10">
            <a:extLst>
              <a:ext uri="{FF2B5EF4-FFF2-40B4-BE49-F238E27FC236}">
                <a16:creationId xmlns:a16="http://schemas.microsoft.com/office/drawing/2014/main" id="{C60AAA7B-54EB-369A-0B6F-FE89998DAE0B}"/>
              </a:ext>
            </a:extLst>
          </p:cNvPr>
          <p:cNvSpPr txBox="1"/>
          <p:nvPr/>
        </p:nvSpPr>
        <p:spPr>
          <a:xfrm>
            <a:off x="920570" y="4409738"/>
            <a:ext cx="948618" cy="214098"/>
          </a:xfrm>
          <a:prstGeom prst="rect">
            <a:avLst/>
          </a:prstGeom>
          <a:noFill/>
        </p:spPr>
        <p:txBody>
          <a:bodyPr wrap="square">
            <a:spAutoFit/>
          </a:bodyPr>
          <a:lstStyle/>
          <a:p>
            <a:pPr algn="ctr" defTabSz="792510">
              <a:lnSpc>
                <a:spcPct val="110000"/>
              </a:lnSpc>
              <a:spcBef>
                <a:spcPts val="260"/>
              </a:spcBef>
              <a:spcAft>
                <a:spcPts val="260"/>
              </a:spcAft>
              <a:defRPr/>
            </a:pPr>
            <a:r>
              <a:rPr lang="en-US" sz="750" b="1" dirty="0">
                <a:solidFill>
                  <a:schemeClr val="tx1">
                    <a:lumMod val="75000"/>
                    <a:lumOff val="25000"/>
                  </a:schemeClr>
                </a:solidFill>
                <a:latin typeface="SVN-Gilroy XBold" panose="00000900000000000000" pitchFamily="50" charset="0"/>
                <a:cs typeface="Arial" panose="020B0604020202020204" pitchFamily="34" charset="0"/>
              </a:rPr>
              <a:t>TOTAL ASSETS</a:t>
            </a:r>
            <a:endParaRPr lang="vi-VN" sz="750" b="1" dirty="0">
              <a:solidFill>
                <a:schemeClr val="tx1">
                  <a:lumMod val="75000"/>
                  <a:lumOff val="25000"/>
                </a:schemeClr>
              </a:solidFill>
              <a:cs typeface="Arial" panose="020B0604020202020204" pitchFamily="34" charset="0"/>
            </a:endParaRPr>
          </a:p>
        </p:txBody>
      </p:sp>
      <p:sp>
        <p:nvSpPr>
          <p:cNvPr id="12" name="TextBox 11">
            <a:extLst>
              <a:ext uri="{FF2B5EF4-FFF2-40B4-BE49-F238E27FC236}">
                <a16:creationId xmlns:a16="http://schemas.microsoft.com/office/drawing/2014/main" id="{3FB4D801-8E10-5676-2946-9349661DA7DC}"/>
              </a:ext>
            </a:extLst>
          </p:cNvPr>
          <p:cNvSpPr txBox="1"/>
          <p:nvPr/>
        </p:nvSpPr>
        <p:spPr>
          <a:xfrm>
            <a:off x="820222" y="4914841"/>
            <a:ext cx="456599" cy="201594"/>
          </a:xfrm>
          <a:prstGeom prst="rect">
            <a:avLst/>
          </a:prstGeom>
          <a:noFill/>
        </p:spPr>
        <p:txBody>
          <a:bodyPr wrap="square">
            <a:spAutoFit/>
          </a:bodyPr>
          <a:lstStyle/>
          <a:p>
            <a:pPr defTabSz="792510">
              <a:lnSpc>
                <a:spcPct val="110000"/>
              </a:lnSpc>
              <a:spcBef>
                <a:spcPts val="260"/>
              </a:spcBef>
              <a:spcAft>
                <a:spcPts val="260"/>
              </a:spcAft>
              <a:defRPr/>
            </a:pPr>
            <a:r>
              <a:rPr lang="en-US" sz="700" b="1" dirty="0">
                <a:solidFill>
                  <a:schemeClr val="tx1">
                    <a:lumMod val="75000"/>
                    <a:lumOff val="25000"/>
                  </a:schemeClr>
                </a:solidFill>
                <a:latin typeface="SVN-Gilroy XBold" panose="00000900000000000000" pitchFamily="50" charset="0"/>
                <a:cs typeface="Arial" panose="020B0604020202020204" pitchFamily="34" charset="0"/>
              </a:rPr>
              <a:t>16.0% </a:t>
            </a:r>
            <a:endParaRPr lang="vi-VN" sz="7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79FB93F-5355-8813-3B75-76C5E6E6A2B7}"/>
              </a:ext>
            </a:extLst>
          </p:cNvPr>
          <p:cNvSpPr txBox="1"/>
          <p:nvPr/>
        </p:nvSpPr>
        <p:spPr>
          <a:xfrm>
            <a:off x="1037230" y="4699467"/>
            <a:ext cx="677470" cy="295209"/>
          </a:xfrm>
          <a:prstGeom prst="rect">
            <a:avLst/>
          </a:prstGeom>
          <a:noFill/>
        </p:spPr>
        <p:txBody>
          <a:bodyPr wrap="square">
            <a:spAutoFit/>
          </a:bodyPr>
          <a:lstStyle/>
          <a:p>
            <a:pPr algn="ctr">
              <a:lnSpc>
                <a:spcPct val="110000"/>
              </a:lnSpc>
              <a:spcBef>
                <a:spcPts val="260"/>
              </a:spcBef>
              <a:spcAft>
                <a:spcPts val="260"/>
              </a:spcAft>
              <a:defRPr/>
            </a:pPr>
            <a:r>
              <a:rPr lang="en-US" sz="1300" b="1" dirty="0">
                <a:solidFill>
                  <a:srgbClr val="005993"/>
                </a:solidFill>
                <a:latin typeface="SVN-Gilroy XBold" panose="00000900000000000000" pitchFamily="50" charset="0"/>
                <a:cs typeface="Arial" panose="020B0604020202020204" pitchFamily="34" charset="0"/>
              </a:rPr>
              <a:t>2,768</a:t>
            </a:r>
            <a:endParaRPr lang="vi-VN" sz="1300" b="1" dirty="0">
              <a:solidFill>
                <a:srgbClr val="005993"/>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024953F-0A53-D78E-866C-48FFF766E224}"/>
              </a:ext>
            </a:extLst>
          </p:cNvPr>
          <p:cNvSpPr txBox="1"/>
          <p:nvPr/>
        </p:nvSpPr>
        <p:spPr>
          <a:xfrm>
            <a:off x="980339" y="4548883"/>
            <a:ext cx="829081" cy="201658"/>
          </a:xfrm>
          <a:prstGeom prst="rect">
            <a:avLst/>
          </a:prstGeom>
          <a:noFill/>
        </p:spPr>
        <p:txBody>
          <a:bodyPr wrap="square">
            <a:spAutoFit/>
          </a:bodyPr>
          <a:lstStyle/>
          <a:p>
            <a:pPr algn="ctr" defTabSz="792510">
              <a:lnSpc>
                <a:spcPct val="110000"/>
              </a:lnSpc>
              <a:spcBef>
                <a:spcPts val="260"/>
              </a:spcBef>
              <a:spcAft>
                <a:spcPts val="260"/>
              </a:spcAft>
              <a:defRPr/>
            </a:pPr>
            <a:r>
              <a:rPr lang="en-US" sz="700" i="1" dirty="0">
                <a:solidFill>
                  <a:schemeClr val="tx1">
                    <a:lumMod val="75000"/>
                    <a:lumOff val="25000"/>
                  </a:schemeClr>
                </a:solidFill>
                <a:latin typeface="SVN-Gilroy Medium" panose="00000600000000000000" pitchFamily="50" charset="0"/>
                <a:cs typeface="Arial" panose="020B0604020202020204" pitchFamily="34" charset="0"/>
              </a:rPr>
              <a:t>VND, </a:t>
            </a:r>
            <a:r>
              <a:rPr lang="en-US" sz="700" i="1" dirty="0" err="1">
                <a:solidFill>
                  <a:schemeClr val="tx1">
                    <a:lumMod val="75000"/>
                    <a:lumOff val="25000"/>
                  </a:schemeClr>
                </a:solidFill>
                <a:latin typeface="SVN-Gilroy Medium" panose="00000600000000000000" pitchFamily="50" charset="0"/>
                <a:cs typeface="Arial" panose="020B0604020202020204" pitchFamily="34" charset="0"/>
              </a:rPr>
              <a:t>Tn</a:t>
            </a:r>
            <a:endParaRPr lang="vi-VN" sz="700" i="1" dirty="0">
              <a:solidFill>
                <a:schemeClr val="tx1">
                  <a:lumMod val="75000"/>
                  <a:lumOff val="25000"/>
                </a:schemeClr>
              </a:solidFill>
              <a:cs typeface="Arial" panose="020B0604020202020204" pitchFamily="34" charset="0"/>
            </a:endParaRPr>
          </a:p>
        </p:txBody>
      </p:sp>
      <p:sp>
        <p:nvSpPr>
          <p:cNvPr id="16" name="TextBox 15">
            <a:extLst>
              <a:ext uri="{FF2B5EF4-FFF2-40B4-BE49-F238E27FC236}">
                <a16:creationId xmlns:a16="http://schemas.microsoft.com/office/drawing/2014/main" id="{6D38649A-4EF7-D11A-75BE-D885048D4C80}"/>
              </a:ext>
            </a:extLst>
          </p:cNvPr>
          <p:cNvSpPr txBox="1"/>
          <p:nvPr/>
        </p:nvSpPr>
        <p:spPr>
          <a:xfrm>
            <a:off x="1072710" y="4910479"/>
            <a:ext cx="938255" cy="210827"/>
          </a:xfrm>
          <a:prstGeom prst="rect">
            <a:avLst/>
          </a:prstGeom>
          <a:noFill/>
        </p:spPr>
        <p:txBody>
          <a:bodyPr wrap="square">
            <a:spAutoFit/>
          </a:bodyPr>
          <a:lstStyle/>
          <a:p>
            <a:pPr defTabSz="792510">
              <a:lnSpc>
                <a:spcPct val="110000"/>
              </a:lnSpc>
              <a:spcBef>
                <a:spcPts val="260"/>
              </a:spcBef>
              <a:spcAft>
                <a:spcPts val="260"/>
              </a:spcAft>
              <a:defRPr/>
            </a:pPr>
            <a:r>
              <a:rPr lang="en-US" sz="700" i="1" dirty="0">
                <a:solidFill>
                  <a:schemeClr val="tx1">
                    <a:lumMod val="75000"/>
                    <a:lumOff val="25000"/>
                  </a:schemeClr>
                </a:solidFill>
                <a:latin typeface="SVN-Gilroy Medium" panose="00000600000000000000" pitchFamily="50" charset="0"/>
                <a:cs typeface="Arial" panose="020B0604020202020204" pitchFamily="34" charset="0"/>
              </a:rPr>
              <a:t>vs 2024 year end</a:t>
            </a:r>
            <a:endParaRPr lang="vi-VN" sz="700" i="1" dirty="0">
              <a:solidFill>
                <a:schemeClr val="tx1">
                  <a:lumMod val="75000"/>
                  <a:lumOff val="25000"/>
                </a:schemeClr>
              </a:solidFill>
              <a:cs typeface="Arial" panose="020B0604020202020204" pitchFamily="34" charset="0"/>
            </a:endParaRPr>
          </a:p>
        </p:txBody>
      </p:sp>
      <p:sp>
        <p:nvSpPr>
          <p:cNvPr id="47" name="TextBox 46">
            <a:extLst>
              <a:ext uri="{FF2B5EF4-FFF2-40B4-BE49-F238E27FC236}">
                <a16:creationId xmlns:a16="http://schemas.microsoft.com/office/drawing/2014/main" id="{410064E8-AF5E-5EE2-C3F7-61D0CE3D3C16}"/>
              </a:ext>
            </a:extLst>
          </p:cNvPr>
          <p:cNvSpPr txBox="1"/>
          <p:nvPr/>
        </p:nvSpPr>
        <p:spPr>
          <a:xfrm>
            <a:off x="583488" y="5347104"/>
            <a:ext cx="3170899" cy="230832"/>
          </a:xfrm>
          <a:prstGeom prst="rect">
            <a:avLst/>
          </a:prstGeom>
          <a:noFill/>
        </p:spPr>
        <p:txBody>
          <a:bodyPr wrap="square" rtlCol="0">
            <a:spAutoFit/>
          </a:bodyPr>
          <a:lstStyle/>
          <a:p>
            <a:pPr defTabSz="792510">
              <a:defRPr/>
            </a:pPr>
            <a:r>
              <a:rPr lang="en-US" sz="900" b="1" dirty="0">
                <a:solidFill>
                  <a:srgbClr val="005993"/>
                </a:solidFill>
                <a:latin typeface="SVN-Gilroy Medium" panose="00000600000000000000" pitchFamily="50" charset="0"/>
                <a:cs typeface="Arial" panose="020B0604020202020204" pitchFamily="34" charset="0"/>
              </a:rPr>
              <a:t>Loans to customers by customer segment </a:t>
            </a:r>
            <a:r>
              <a:rPr lang="en-US" sz="600" b="1" i="1" dirty="0">
                <a:solidFill>
                  <a:schemeClr val="tx1">
                    <a:lumMod val="75000"/>
                    <a:lumOff val="25000"/>
                  </a:schemeClr>
                </a:solidFill>
                <a:latin typeface="Arial" panose="020B0604020202020204" pitchFamily="34" charset="0"/>
                <a:cs typeface="Arial" panose="020B0604020202020204" pitchFamily="34" charset="0"/>
              </a:rPr>
              <a:t>(</a:t>
            </a:r>
            <a:r>
              <a:rPr lang="en-US" sz="600" b="1" i="1" dirty="0">
                <a:solidFill>
                  <a:schemeClr val="tx1">
                    <a:lumMod val="75000"/>
                    <a:lumOff val="25000"/>
                  </a:schemeClr>
                </a:solidFill>
                <a:latin typeface="SVN-Gilroy Medium" panose="00000600000000000000" pitchFamily="50" charset="0"/>
                <a:cs typeface="Arial" panose="020B0604020202020204" pitchFamily="34" charset="0"/>
              </a:rPr>
              <a:t>VND, </a:t>
            </a:r>
            <a:r>
              <a:rPr lang="en-US" sz="600" b="1" i="1" dirty="0" err="1">
                <a:solidFill>
                  <a:schemeClr val="tx1">
                    <a:lumMod val="75000"/>
                    <a:lumOff val="25000"/>
                  </a:schemeClr>
                </a:solidFill>
                <a:latin typeface="SVN-Gilroy Medium" panose="00000600000000000000" pitchFamily="50" charset="0"/>
                <a:cs typeface="Arial" panose="020B0604020202020204" pitchFamily="34" charset="0"/>
              </a:rPr>
              <a:t>Tn</a:t>
            </a:r>
            <a:r>
              <a:rPr lang="en-US" sz="600" b="1" i="1" dirty="0">
                <a:solidFill>
                  <a:schemeClr val="tx1">
                    <a:lumMod val="75000"/>
                    <a:lumOff val="25000"/>
                  </a:schemeClr>
                </a:solidFill>
                <a:latin typeface="SVN-Gilroy Medium" panose="00000600000000000000" pitchFamily="50" charset="0"/>
                <a:cs typeface="Arial" panose="020B0604020202020204" pitchFamily="34" charset="0"/>
              </a:rPr>
              <a:t>)</a:t>
            </a:r>
            <a:endParaRPr lang="vi-VN" sz="600" b="1" i="1" dirty="0">
              <a:solidFill>
                <a:schemeClr val="tx1">
                  <a:lumMod val="75000"/>
                  <a:lumOff val="25000"/>
                </a:schemeClr>
              </a:solidFill>
              <a:cs typeface="Arial" panose="020B0604020202020204" pitchFamily="34" charset="0"/>
            </a:endParaRPr>
          </a:p>
        </p:txBody>
      </p:sp>
      <p:sp>
        <p:nvSpPr>
          <p:cNvPr id="63" name="TextBox 62">
            <a:extLst>
              <a:ext uri="{FF2B5EF4-FFF2-40B4-BE49-F238E27FC236}">
                <a16:creationId xmlns:a16="http://schemas.microsoft.com/office/drawing/2014/main" id="{BBC64F8E-06E3-0855-41E2-4CD40EF819E7}"/>
              </a:ext>
            </a:extLst>
          </p:cNvPr>
          <p:cNvSpPr txBox="1"/>
          <p:nvPr/>
        </p:nvSpPr>
        <p:spPr>
          <a:xfrm>
            <a:off x="583489" y="7355641"/>
            <a:ext cx="3458212" cy="230832"/>
          </a:xfrm>
          <a:prstGeom prst="rect">
            <a:avLst/>
          </a:prstGeom>
          <a:noFill/>
        </p:spPr>
        <p:txBody>
          <a:bodyPr wrap="square" rtlCol="0">
            <a:spAutoFit/>
          </a:bodyPr>
          <a:lstStyle>
            <a:defPPr>
              <a:defRPr lang="en-US"/>
            </a:defPPr>
            <a:lvl1pPr defTabSz="792510">
              <a:defRPr sz="900" b="1">
                <a:solidFill>
                  <a:srgbClr val="005993"/>
                </a:solidFill>
                <a:latin typeface="SVN-Gilroy Medium" panose="00000600000000000000" pitchFamily="50" charset="0"/>
                <a:cs typeface="Arial" panose="020B0604020202020204" pitchFamily="34" charset="0"/>
              </a:defRPr>
            </a:lvl1pPr>
          </a:lstStyle>
          <a:p>
            <a:pPr>
              <a:defRPr/>
            </a:pPr>
            <a:r>
              <a:rPr lang="en-US" dirty="0"/>
              <a:t>Customer deposit by business type</a:t>
            </a:r>
            <a:r>
              <a:rPr lang="en-US" baseline="30000" dirty="0"/>
              <a:t>*</a:t>
            </a:r>
            <a:r>
              <a:rPr lang="en-US" dirty="0"/>
              <a:t> </a:t>
            </a:r>
            <a:r>
              <a:rPr lang="en-US" sz="600" i="1" dirty="0">
                <a:solidFill>
                  <a:schemeClr val="tx1">
                    <a:lumMod val="75000"/>
                    <a:lumOff val="25000"/>
                  </a:schemeClr>
                </a:solidFill>
              </a:rPr>
              <a:t>(VND, </a:t>
            </a:r>
            <a:r>
              <a:rPr lang="en-US" sz="600" i="1" dirty="0" err="1">
                <a:solidFill>
                  <a:schemeClr val="tx1">
                    <a:lumMod val="75000"/>
                    <a:lumOff val="25000"/>
                  </a:schemeClr>
                </a:solidFill>
              </a:rPr>
              <a:t>Tn</a:t>
            </a:r>
            <a:r>
              <a:rPr lang="en-US" sz="600" i="1" dirty="0">
                <a:solidFill>
                  <a:schemeClr val="tx1">
                    <a:lumMod val="75000"/>
                    <a:lumOff val="25000"/>
                  </a:schemeClr>
                </a:solidFill>
              </a:rPr>
              <a:t>)</a:t>
            </a:r>
            <a:endParaRPr lang="vi-VN" sz="600" i="1" dirty="0">
              <a:solidFill>
                <a:schemeClr val="tx1">
                  <a:lumMod val="75000"/>
                  <a:lumOff val="25000"/>
                </a:schemeClr>
              </a:solidFill>
              <a:latin typeface="Arial" panose="020B0604020202020204" pitchFamily="34" charset="0"/>
            </a:endParaRPr>
          </a:p>
        </p:txBody>
      </p:sp>
      <p:sp>
        <p:nvSpPr>
          <p:cNvPr id="111" name="TextBox 110">
            <a:extLst>
              <a:ext uri="{FF2B5EF4-FFF2-40B4-BE49-F238E27FC236}">
                <a16:creationId xmlns:a16="http://schemas.microsoft.com/office/drawing/2014/main" id="{E74FFBA9-E323-11A8-71B7-F5A3E1309593}"/>
              </a:ext>
            </a:extLst>
          </p:cNvPr>
          <p:cNvSpPr txBox="1"/>
          <p:nvPr/>
        </p:nvSpPr>
        <p:spPr>
          <a:xfrm>
            <a:off x="2196445" y="4404736"/>
            <a:ext cx="1286151" cy="214098"/>
          </a:xfrm>
          <a:prstGeom prst="rect">
            <a:avLst/>
          </a:prstGeom>
          <a:noFill/>
        </p:spPr>
        <p:txBody>
          <a:bodyPr wrap="square">
            <a:spAutoFit/>
          </a:bodyPr>
          <a:lstStyle/>
          <a:p>
            <a:pPr algn="ctr" defTabSz="792510">
              <a:lnSpc>
                <a:spcPct val="110000"/>
              </a:lnSpc>
              <a:spcBef>
                <a:spcPts val="260"/>
              </a:spcBef>
              <a:spcAft>
                <a:spcPts val="260"/>
              </a:spcAft>
              <a:defRPr/>
            </a:pPr>
            <a:r>
              <a:rPr lang="en-US" sz="750" b="1" dirty="0">
                <a:solidFill>
                  <a:schemeClr val="tx1">
                    <a:lumMod val="75000"/>
                    <a:lumOff val="25000"/>
                  </a:schemeClr>
                </a:solidFill>
                <a:latin typeface="SVN-Gilroy XBold" panose="00000900000000000000" pitchFamily="50" charset="0"/>
                <a:cs typeface="Arial" panose="020B0604020202020204" pitchFamily="34" charset="0"/>
              </a:rPr>
              <a:t>TOTAL LIABILITIES</a:t>
            </a:r>
            <a:endParaRPr lang="vi-VN" sz="750" b="1" dirty="0">
              <a:solidFill>
                <a:schemeClr val="tx1">
                  <a:lumMod val="75000"/>
                  <a:lumOff val="25000"/>
                </a:schemeClr>
              </a:solidFill>
              <a:cs typeface="Arial" panose="020B0604020202020204" pitchFamily="34" charset="0"/>
            </a:endParaRPr>
          </a:p>
        </p:txBody>
      </p:sp>
      <p:sp>
        <p:nvSpPr>
          <p:cNvPr id="112" name="TextBox 111">
            <a:extLst>
              <a:ext uri="{FF2B5EF4-FFF2-40B4-BE49-F238E27FC236}">
                <a16:creationId xmlns:a16="http://schemas.microsoft.com/office/drawing/2014/main" id="{9DEFD98D-E63E-1809-86AD-FB5DA1C42A07}"/>
              </a:ext>
            </a:extLst>
          </p:cNvPr>
          <p:cNvSpPr txBox="1"/>
          <p:nvPr/>
        </p:nvSpPr>
        <p:spPr>
          <a:xfrm>
            <a:off x="2514123" y="4699467"/>
            <a:ext cx="650794" cy="295209"/>
          </a:xfrm>
          <a:prstGeom prst="rect">
            <a:avLst/>
          </a:prstGeom>
          <a:noFill/>
        </p:spPr>
        <p:txBody>
          <a:bodyPr wrap="square">
            <a:spAutoFit/>
          </a:bodyPr>
          <a:lstStyle/>
          <a:p>
            <a:pPr algn="ctr">
              <a:lnSpc>
                <a:spcPct val="110000"/>
              </a:lnSpc>
              <a:spcBef>
                <a:spcPts val="260"/>
              </a:spcBef>
              <a:spcAft>
                <a:spcPts val="260"/>
              </a:spcAft>
              <a:defRPr/>
            </a:pPr>
            <a:r>
              <a:rPr lang="en-US" sz="1300" b="1" dirty="0">
                <a:solidFill>
                  <a:srgbClr val="005993"/>
                </a:solidFill>
                <a:latin typeface="SVN-Gilroy XBold" panose="00000900000000000000" pitchFamily="50" charset="0"/>
                <a:cs typeface="Arial" panose="020B0604020202020204" pitchFamily="34" charset="0"/>
              </a:rPr>
              <a:t>2,588</a:t>
            </a:r>
            <a:endParaRPr lang="vi-VN" sz="1300" b="1" dirty="0">
              <a:solidFill>
                <a:srgbClr val="005993"/>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F4CA856D-40E3-F0FB-3E23-39D26B8D73FF}"/>
              </a:ext>
            </a:extLst>
          </p:cNvPr>
          <p:cNvSpPr txBox="1"/>
          <p:nvPr/>
        </p:nvSpPr>
        <p:spPr>
          <a:xfrm>
            <a:off x="2387619" y="4543881"/>
            <a:ext cx="869517" cy="201658"/>
          </a:xfrm>
          <a:prstGeom prst="rect">
            <a:avLst/>
          </a:prstGeom>
          <a:noFill/>
        </p:spPr>
        <p:txBody>
          <a:bodyPr wrap="square">
            <a:spAutoFit/>
          </a:bodyPr>
          <a:lstStyle/>
          <a:p>
            <a:pPr algn="ctr" defTabSz="792510">
              <a:lnSpc>
                <a:spcPct val="110000"/>
              </a:lnSpc>
              <a:spcBef>
                <a:spcPts val="260"/>
              </a:spcBef>
              <a:spcAft>
                <a:spcPts val="260"/>
              </a:spcAft>
              <a:defRPr/>
            </a:pPr>
            <a:r>
              <a:rPr lang="en-US" sz="700" i="1" dirty="0">
                <a:solidFill>
                  <a:schemeClr val="tx1">
                    <a:lumMod val="75000"/>
                    <a:lumOff val="25000"/>
                  </a:schemeClr>
                </a:solidFill>
                <a:latin typeface="SVN-Gilroy Medium" panose="00000600000000000000" pitchFamily="50" charset="0"/>
                <a:cs typeface="Arial" panose="020B0604020202020204" pitchFamily="34" charset="0"/>
              </a:rPr>
              <a:t>VND, </a:t>
            </a:r>
            <a:r>
              <a:rPr lang="en-US" sz="700" i="1" dirty="0" err="1">
                <a:solidFill>
                  <a:schemeClr val="tx1">
                    <a:lumMod val="75000"/>
                    <a:lumOff val="25000"/>
                  </a:schemeClr>
                </a:solidFill>
                <a:latin typeface="SVN-Gilroy Medium" panose="00000600000000000000" pitchFamily="50" charset="0"/>
                <a:cs typeface="Arial" panose="020B0604020202020204" pitchFamily="34" charset="0"/>
              </a:rPr>
              <a:t>Tn</a:t>
            </a:r>
            <a:endParaRPr lang="vi-VN" sz="700" i="1" dirty="0">
              <a:solidFill>
                <a:schemeClr val="tx1">
                  <a:lumMod val="75000"/>
                  <a:lumOff val="25000"/>
                </a:schemeClr>
              </a:solidFill>
              <a:cs typeface="Arial" panose="020B0604020202020204" pitchFamily="34" charset="0"/>
            </a:endParaRPr>
          </a:p>
        </p:txBody>
      </p:sp>
      <p:sp>
        <p:nvSpPr>
          <p:cNvPr id="114" name="TextBox 113">
            <a:extLst>
              <a:ext uri="{FF2B5EF4-FFF2-40B4-BE49-F238E27FC236}">
                <a16:creationId xmlns:a16="http://schemas.microsoft.com/office/drawing/2014/main" id="{9DE88958-84FE-53A4-43B1-CD946E2DD23B}"/>
              </a:ext>
            </a:extLst>
          </p:cNvPr>
          <p:cNvSpPr txBox="1"/>
          <p:nvPr/>
        </p:nvSpPr>
        <p:spPr>
          <a:xfrm>
            <a:off x="3764504" y="4398116"/>
            <a:ext cx="948618" cy="214098"/>
          </a:xfrm>
          <a:prstGeom prst="rect">
            <a:avLst/>
          </a:prstGeom>
          <a:noFill/>
        </p:spPr>
        <p:txBody>
          <a:bodyPr wrap="square">
            <a:spAutoFit/>
          </a:bodyPr>
          <a:lstStyle/>
          <a:p>
            <a:pPr algn="ctr" defTabSz="792510">
              <a:lnSpc>
                <a:spcPct val="110000"/>
              </a:lnSpc>
              <a:spcBef>
                <a:spcPts val="260"/>
              </a:spcBef>
              <a:spcAft>
                <a:spcPts val="260"/>
              </a:spcAft>
              <a:defRPr/>
            </a:pPr>
            <a:r>
              <a:rPr lang="en-US" sz="750" b="1" dirty="0">
                <a:solidFill>
                  <a:schemeClr val="tx1">
                    <a:lumMod val="75000"/>
                    <a:lumOff val="25000"/>
                  </a:schemeClr>
                </a:solidFill>
                <a:latin typeface="SVN-Gilroy XBold" panose="00000900000000000000" pitchFamily="50" charset="0"/>
                <a:cs typeface="Arial" panose="020B0604020202020204" pitchFamily="34" charset="0"/>
              </a:rPr>
              <a:t>LOANS</a:t>
            </a:r>
            <a:endParaRPr lang="vi-VN" sz="750" b="1" dirty="0">
              <a:solidFill>
                <a:schemeClr val="tx1">
                  <a:lumMod val="75000"/>
                  <a:lumOff val="25000"/>
                </a:schemeClr>
              </a:solidFill>
              <a:cs typeface="Arial" panose="020B0604020202020204" pitchFamily="34" charset="0"/>
            </a:endParaRPr>
          </a:p>
        </p:txBody>
      </p:sp>
      <p:sp>
        <p:nvSpPr>
          <p:cNvPr id="115" name="TextBox 114">
            <a:extLst>
              <a:ext uri="{FF2B5EF4-FFF2-40B4-BE49-F238E27FC236}">
                <a16:creationId xmlns:a16="http://schemas.microsoft.com/office/drawing/2014/main" id="{025C3B62-0FA0-1815-F6BD-A332CDB0252A}"/>
              </a:ext>
            </a:extLst>
          </p:cNvPr>
          <p:cNvSpPr txBox="1"/>
          <p:nvPr/>
        </p:nvSpPr>
        <p:spPr>
          <a:xfrm>
            <a:off x="3919084" y="4699467"/>
            <a:ext cx="639459" cy="295209"/>
          </a:xfrm>
          <a:prstGeom prst="rect">
            <a:avLst/>
          </a:prstGeom>
          <a:noFill/>
        </p:spPr>
        <p:txBody>
          <a:bodyPr wrap="square">
            <a:spAutoFit/>
          </a:bodyPr>
          <a:lstStyle/>
          <a:p>
            <a:pPr algn="ctr">
              <a:lnSpc>
                <a:spcPct val="110000"/>
              </a:lnSpc>
              <a:spcBef>
                <a:spcPts val="260"/>
              </a:spcBef>
              <a:spcAft>
                <a:spcPts val="260"/>
              </a:spcAft>
              <a:defRPr/>
            </a:pPr>
            <a:r>
              <a:rPr lang="en-US" sz="1300" b="1" dirty="0">
                <a:solidFill>
                  <a:srgbClr val="005993"/>
                </a:solidFill>
                <a:latin typeface="SVN-Gilroy XBold" panose="00000900000000000000" pitchFamily="50" charset="0"/>
                <a:cs typeface="Arial" panose="020B0604020202020204" pitchFamily="34" charset="0"/>
              </a:rPr>
              <a:t>1,992</a:t>
            </a:r>
            <a:endParaRPr lang="vi-VN" sz="1300" b="1" dirty="0">
              <a:solidFill>
                <a:srgbClr val="005993"/>
              </a:solidFill>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C59A92CF-D9DA-3BDC-442F-54F74B8259F1}"/>
              </a:ext>
            </a:extLst>
          </p:cNvPr>
          <p:cNvSpPr txBox="1"/>
          <p:nvPr/>
        </p:nvSpPr>
        <p:spPr>
          <a:xfrm>
            <a:off x="3824273" y="4537261"/>
            <a:ext cx="829081" cy="201658"/>
          </a:xfrm>
          <a:prstGeom prst="rect">
            <a:avLst/>
          </a:prstGeom>
          <a:noFill/>
        </p:spPr>
        <p:txBody>
          <a:bodyPr wrap="square">
            <a:spAutoFit/>
          </a:bodyPr>
          <a:lstStyle/>
          <a:p>
            <a:pPr algn="ctr" defTabSz="792510">
              <a:lnSpc>
                <a:spcPct val="110000"/>
              </a:lnSpc>
              <a:spcBef>
                <a:spcPts val="260"/>
              </a:spcBef>
              <a:spcAft>
                <a:spcPts val="260"/>
              </a:spcAft>
              <a:defRPr/>
            </a:pPr>
            <a:r>
              <a:rPr lang="en-US" sz="700" i="1" dirty="0">
                <a:solidFill>
                  <a:schemeClr val="tx1">
                    <a:lumMod val="75000"/>
                    <a:lumOff val="25000"/>
                  </a:schemeClr>
                </a:solidFill>
                <a:latin typeface="SVN-Gilroy Medium" panose="00000600000000000000" pitchFamily="50" charset="0"/>
                <a:cs typeface="Arial" panose="020B0604020202020204" pitchFamily="34" charset="0"/>
              </a:rPr>
              <a:t>VND, </a:t>
            </a:r>
            <a:r>
              <a:rPr lang="en-US" sz="700" i="1" dirty="0" err="1">
                <a:solidFill>
                  <a:schemeClr val="tx1">
                    <a:lumMod val="75000"/>
                    <a:lumOff val="25000"/>
                  </a:schemeClr>
                </a:solidFill>
                <a:latin typeface="SVN-Gilroy Medium" panose="00000600000000000000" pitchFamily="50" charset="0"/>
                <a:cs typeface="Arial" panose="020B0604020202020204" pitchFamily="34" charset="0"/>
              </a:rPr>
              <a:t>Tn</a:t>
            </a:r>
            <a:endParaRPr lang="vi-VN" sz="700" i="1" dirty="0">
              <a:solidFill>
                <a:schemeClr val="tx1">
                  <a:lumMod val="75000"/>
                  <a:lumOff val="25000"/>
                </a:schemeClr>
              </a:solidFill>
              <a:cs typeface="Arial" panose="020B0604020202020204" pitchFamily="34" charset="0"/>
            </a:endParaRPr>
          </a:p>
        </p:txBody>
      </p:sp>
      <p:sp>
        <p:nvSpPr>
          <p:cNvPr id="117" name="TextBox 116">
            <a:extLst>
              <a:ext uri="{FF2B5EF4-FFF2-40B4-BE49-F238E27FC236}">
                <a16:creationId xmlns:a16="http://schemas.microsoft.com/office/drawing/2014/main" id="{44CBE7AD-5CDE-C471-17E3-D820DD7ACBE0}"/>
              </a:ext>
            </a:extLst>
          </p:cNvPr>
          <p:cNvSpPr txBox="1"/>
          <p:nvPr/>
        </p:nvSpPr>
        <p:spPr>
          <a:xfrm>
            <a:off x="5154542" y="4393042"/>
            <a:ext cx="948618" cy="214098"/>
          </a:xfrm>
          <a:prstGeom prst="rect">
            <a:avLst/>
          </a:prstGeom>
          <a:noFill/>
        </p:spPr>
        <p:txBody>
          <a:bodyPr wrap="square">
            <a:spAutoFit/>
          </a:bodyPr>
          <a:lstStyle/>
          <a:p>
            <a:pPr algn="ctr" defTabSz="792510">
              <a:lnSpc>
                <a:spcPct val="110000"/>
              </a:lnSpc>
              <a:spcBef>
                <a:spcPts val="260"/>
              </a:spcBef>
              <a:spcAft>
                <a:spcPts val="260"/>
              </a:spcAft>
              <a:defRPr/>
            </a:pPr>
            <a:r>
              <a:rPr lang="en-US" sz="750" b="1" dirty="0">
                <a:solidFill>
                  <a:schemeClr val="tx1">
                    <a:lumMod val="75000"/>
                    <a:lumOff val="25000"/>
                  </a:schemeClr>
                </a:solidFill>
                <a:latin typeface="SVN-Gilroy XBold" panose="00000900000000000000" pitchFamily="50" charset="0"/>
                <a:cs typeface="Arial" panose="020B0604020202020204" pitchFamily="34" charset="0"/>
              </a:rPr>
              <a:t>DEPOSITS</a:t>
            </a:r>
            <a:endParaRPr lang="vi-VN" sz="750" b="1" dirty="0">
              <a:solidFill>
                <a:schemeClr val="tx1">
                  <a:lumMod val="75000"/>
                  <a:lumOff val="25000"/>
                </a:schemeClr>
              </a:solidFill>
              <a:cs typeface="Arial" panose="020B0604020202020204" pitchFamily="34" charset="0"/>
            </a:endParaRPr>
          </a:p>
        </p:txBody>
      </p:sp>
      <p:sp>
        <p:nvSpPr>
          <p:cNvPr id="118" name="TextBox 117">
            <a:extLst>
              <a:ext uri="{FF2B5EF4-FFF2-40B4-BE49-F238E27FC236}">
                <a16:creationId xmlns:a16="http://schemas.microsoft.com/office/drawing/2014/main" id="{A8313D80-2FFF-4374-75DE-322A445769BC}"/>
              </a:ext>
            </a:extLst>
          </p:cNvPr>
          <p:cNvSpPr txBox="1"/>
          <p:nvPr/>
        </p:nvSpPr>
        <p:spPr>
          <a:xfrm>
            <a:off x="5302855" y="4699467"/>
            <a:ext cx="651992" cy="295209"/>
          </a:xfrm>
          <a:prstGeom prst="rect">
            <a:avLst/>
          </a:prstGeom>
          <a:noFill/>
        </p:spPr>
        <p:txBody>
          <a:bodyPr wrap="square">
            <a:spAutoFit/>
          </a:bodyPr>
          <a:lstStyle/>
          <a:p>
            <a:pPr algn="ctr">
              <a:lnSpc>
                <a:spcPct val="110000"/>
              </a:lnSpc>
              <a:spcBef>
                <a:spcPts val="260"/>
              </a:spcBef>
              <a:spcAft>
                <a:spcPts val="260"/>
              </a:spcAft>
              <a:defRPr/>
            </a:pPr>
            <a:r>
              <a:rPr lang="en-US" sz="1300" b="1" dirty="0">
                <a:solidFill>
                  <a:srgbClr val="005993"/>
                </a:solidFill>
                <a:latin typeface="SVN-Gilroy XBold" panose="00000900000000000000" pitchFamily="50" charset="0"/>
                <a:cs typeface="Arial" panose="020B0604020202020204" pitchFamily="34" charset="0"/>
              </a:rPr>
              <a:t>1,794</a:t>
            </a:r>
            <a:endParaRPr lang="vi-VN" sz="1300" b="1" dirty="0">
              <a:solidFill>
                <a:srgbClr val="005993"/>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D28F878C-26EA-A43F-1BEF-E1F2B60AED4E}"/>
              </a:ext>
            </a:extLst>
          </p:cNvPr>
          <p:cNvSpPr txBox="1"/>
          <p:nvPr/>
        </p:nvSpPr>
        <p:spPr>
          <a:xfrm>
            <a:off x="5214311" y="4532187"/>
            <a:ext cx="829081" cy="201658"/>
          </a:xfrm>
          <a:prstGeom prst="rect">
            <a:avLst/>
          </a:prstGeom>
          <a:noFill/>
        </p:spPr>
        <p:txBody>
          <a:bodyPr wrap="square">
            <a:spAutoFit/>
          </a:bodyPr>
          <a:lstStyle/>
          <a:p>
            <a:pPr algn="ctr" defTabSz="792510">
              <a:lnSpc>
                <a:spcPct val="110000"/>
              </a:lnSpc>
              <a:spcBef>
                <a:spcPts val="260"/>
              </a:spcBef>
              <a:spcAft>
                <a:spcPts val="260"/>
              </a:spcAft>
              <a:defRPr/>
            </a:pPr>
            <a:r>
              <a:rPr lang="en-US" sz="700" i="1" dirty="0">
                <a:solidFill>
                  <a:schemeClr val="tx1">
                    <a:lumMod val="75000"/>
                    <a:lumOff val="25000"/>
                  </a:schemeClr>
                </a:solidFill>
                <a:latin typeface="SVN-Gilroy Medium" panose="00000600000000000000" pitchFamily="50" charset="0"/>
                <a:cs typeface="Arial" panose="020B0604020202020204" pitchFamily="34" charset="0"/>
              </a:rPr>
              <a:t>VND, </a:t>
            </a:r>
            <a:r>
              <a:rPr lang="en-US" sz="700" i="1" dirty="0" err="1">
                <a:solidFill>
                  <a:schemeClr val="tx1">
                    <a:lumMod val="75000"/>
                    <a:lumOff val="25000"/>
                  </a:schemeClr>
                </a:solidFill>
                <a:latin typeface="SVN-Gilroy Medium" panose="00000600000000000000" pitchFamily="50" charset="0"/>
                <a:cs typeface="Arial" panose="020B0604020202020204" pitchFamily="34" charset="0"/>
              </a:rPr>
              <a:t>Tn</a:t>
            </a:r>
            <a:endParaRPr lang="vi-VN" sz="700" i="1" dirty="0">
              <a:solidFill>
                <a:schemeClr val="tx1">
                  <a:lumMod val="75000"/>
                  <a:lumOff val="25000"/>
                </a:schemeClr>
              </a:solidFill>
              <a:cs typeface="Arial" panose="020B0604020202020204" pitchFamily="34" charset="0"/>
            </a:endParaRPr>
          </a:p>
        </p:txBody>
      </p:sp>
      <p:sp>
        <p:nvSpPr>
          <p:cNvPr id="120" name="TextBox 119">
            <a:extLst>
              <a:ext uri="{FF2B5EF4-FFF2-40B4-BE49-F238E27FC236}">
                <a16:creationId xmlns:a16="http://schemas.microsoft.com/office/drawing/2014/main" id="{9259C349-9B03-3886-7BAE-92393063D7B6}"/>
              </a:ext>
            </a:extLst>
          </p:cNvPr>
          <p:cNvSpPr txBox="1"/>
          <p:nvPr/>
        </p:nvSpPr>
        <p:spPr>
          <a:xfrm>
            <a:off x="2277400" y="4914841"/>
            <a:ext cx="456599" cy="201594"/>
          </a:xfrm>
          <a:prstGeom prst="rect">
            <a:avLst/>
          </a:prstGeom>
          <a:noFill/>
        </p:spPr>
        <p:txBody>
          <a:bodyPr wrap="square">
            <a:spAutoFit/>
          </a:bodyPr>
          <a:lstStyle/>
          <a:p>
            <a:pPr defTabSz="792510">
              <a:lnSpc>
                <a:spcPct val="110000"/>
              </a:lnSpc>
              <a:spcBef>
                <a:spcPts val="260"/>
              </a:spcBef>
              <a:spcAft>
                <a:spcPts val="260"/>
              </a:spcAft>
              <a:defRPr/>
            </a:pPr>
            <a:r>
              <a:rPr lang="en-US" sz="700" b="1" dirty="0">
                <a:solidFill>
                  <a:schemeClr val="tx1">
                    <a:lumMod val="75000"/>
                    <a:lumOff val="25000"/>
                  </a:schemeClr>
                </a:solidFill>
                <a:latin typeface="SVN-Gilroy XBold" panose="00000900000000000000" pitchFamily="50" charset="0"/>
                <a:cs typeface="Arial" panose="020B0604020202020204" pitchFamily="34" charset="0"/>
              </a:rPr>
              <a:t>15.7% </a:t>
            </a:r>
            <a:endParaRPr lang="vi-VN" sz="7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A517C932-0A2C-9ECB-91B9-B5711E2766E4}"/>
              </a:ext>
            </a:extLst>
          </p:cNvPr>
          <p:cNvSpPr txBox="1"/>
          <p:nvPr/>
        </p:nvSpPr>
        <p:spPr>
          <a:xfrm>
            <a:off x="2514046" y="4919568"/>
            <a:ext cx="929093" cy="210827"/>
          </a:xfrm>
          <a:prstGeom prst="rect">
            <a:avLst/>
          </a:prstGeom>
          <a:noFill/>
        </p:spPr>
        <p:txBody>
          <a:bodyPr wrap="square">
            <a:spAutoFit/>
          </a:bodyPr>
          <a:lstStyle/>
          <a:p>
            <a:pPr defTabSz="792510">
              <a:lnSpc>
                <a:spcPct val="110000"/>
              </a:lnSpc>
              <a:spcBef>
                <a:spcPts val="260"/>
              </a:spcBef>
              <a:spcAft>
                <a:spcPts val="260"/>
              </a:spcAft>
              <a:defRPr/>
            </a:pPr>
            <a:r>
              <a:rPr lang="en-US" sz="700" i="1" dirty="0">
                <a:solidFill>
                  <a:schemeClr val="tx1">
                    <a:lumMod val="75000"/>
                    <a:lumOff val="25000"/>
                  </a:schemeClr>
                </a:solidFill>
                <a:latin typeface="SVN-Gilroy Medium" panose="00000600000000000000" pitchFamily="50" charset="0"/>
                <a:cs typeface="Arial" panose="020B0604020202020204" pitchFamily="34" charset="0"/>
              </a:rPr>
              <a:t>vs 2024 year end</a:t>
            </a:r>
            <a:endParaRPr lang="vi-VN" sz="700" i="1" dirty="0">
              <a:solidFill>
                <a:schemeClr val="tx1">
                  <a:lumMod val="75000"/>
                  <a:lumOff val="25000"/>
                </a:schemeClr>
              </a:solidFill>
              <a:cs typeface="Arial" panose="020B0604020202020204" pitchFamily="34" charset="0"/>
            </a:endParaRPr>
          </a:p>
        </p:txBody>
      </p:sp>
      <p:sp>
        <p:nvSpPr>
          <p:cNvPr id="123" name="TextBox 122">
            <a:extLst>
              <a:ext uri="{FF2B5EF4-FFF2-40B4-BE49-F238E27FC236}">
                <a16:creationId xmlns:a16="http://schemas.microsoft.com/office/drawing/2014/main" id="{B51508C8-CDB9-59CB-5272-6CA48FF83A82}"/>
              </a:ext>
            </a:extLst>
          </p:cNvPr>
          <p:cNvSpPr txBox="1"/>
          <p:nvPr/>
        </p:nvSpPr>
        <p:spPr>
          <a:xfrm>
            <a:off x="3662090" y="4914841"/>
            <a:ext cx="456599" cy="201594"/>
          </a:xfrm>
          <a:prstGeom prst="rect">
            <a:avLst/>
          </a:prstGeom>
          <a:noFill/>
        </p:spPr>
        <p:txBody>
          <a:bodyPr wrap="square">
            <a:spAutoFit/>
          </a:bodyPr>
          <a:lstStyle/>
          <a:p>
            <a:pPr defTabSz="792510">
              <a:lnSpc>
                <a:spcPct val="110000"/>
              </a:lnSpc>
              <a:spcBef>
                <a:spcPts val="260"/>
              </a:spcBef>
              <a:spcAft>
                <a:spcPts val="260"/>
              </a:spcAft>
              <a:defRPr/>
            </a:pPr>
            <a:r>
              <a:rPr lang="en-US" sz="700" b="1" dirty="0">
                <a:solidFill>
                  <a:schemeClr val="tx1">
                    <a:lumMod val="75000"/>
                    <a:lumOff val="25000"/>
                  </a:schemeClr>
                </a:solidFill>
                <a:latin typeface="SVN-Gilroy XBold" panose="00000900000000000000" pitchFamily="50" charset="0"/>
                <a:cs typeface="Arial" panose="020B0604020202020204" pitchFamily="34" charset="0"/>
              </a:rPr>
              <a:t>15.7% </a:t>
            </a:r>
            <a:endParaRPr lang="vi-VN" sz="7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A4E95F0E-2B4E-0F19-77B3-37A753E20C59}"/>
              </a:ext>
            </a:extLst>
          </p:cNvPr>
          <p:cNvSpPr txBox="1"/>
          <p:nvPr/>
        </p:nvSpPr>
        <p:spPr>
          <a:xfrm>
            <a:off x="3907441" y="4914589"/>
            <a:ext cx="984429" cy="210827"/>
          </a:xfrm>
          <a:prstGeom prst="rect">
            <a:avLst/>
          </a:prstGeom>
          <a:noFill/>
        </p:spPr>
        <p:txBody>
          <a:bodyPr wrap="square">
            <a:spAutoFit/>
          </a:bodyPr>
          <a:lstStyle/>
          <a:p>
            <a:pPr defTabSz="792510">
              <a:lnSpc>
                <a:spcPct val="110000"/>
              </a:lnSpc>
              <a:spcBef>
                <a:spcPts val="260"/>
              </a:spcBef>
              <a:spcAft>
                <a:spcPts val="260"/>
              </a:spcAft>
              <a:defRPr/>
            </a:pPr>
            <a:r>
              <a:rPr lang="en-US" sz="700" i="1" dirty="0">
                <a:solidFill>
                  <a:schemeClr val="tx1">
                    <a:lumMod val="75000"/>
                    <a:lumOff val="25000"/>
                  </a:schemeClr>
                </a:solidFill>
                <a:latin typeface="SVN-Gilroy Medium" panose="00000600000000000000" pitchFamily="50" charset="0"/>
                <a:cs typeface="Arial" panose="020B0604020202020204" pitchFamily="34" charset="0"/>
              </a:rPr>
              <a:t>vs 2024 year end</a:t>
            </a:r>
            <a:endParaRPr lang="vi-VN" sz="700" i="1" dirty="0">
              <a:solidFill>
                <a:schemeClr val="tx1">
                  <a:lumMod val="75000"/>
                  <a:lumOff val="25000"/>
                </a:schemeClr>
              </a:solidFill>
              <a:cs typeface="Arial" panose="020B0604020202020204" pitchFamily="34" charset="0"/>
            </a:endParaRPr>
          </a:p>
        </p:txBody>
      </p:sp>
      <p:sp>
        <p:nvSpPr>
          <p:cNvPr id="126" name="TextBox 125">
            <a:extLst>
              <a:ext uri="{FF2B5EF4-FFF2-40B4-BE49-F238E27FC236}">
                <a16:creationId xmlns:a16="http://schemas.microsoft.com/office/drawing/2014/main" id="{469FAE2A-76E6-7424-8EE5-D5A239821BFD}"/>
              </a:ext>
            </a:extLst>
          </p:cNvPr>
          <p:cNvSpPr txBox="1"/>
          <p:nvPr/>
        </p:nvSpPr>
        <p:spPr>
          <a:xfrm>
            <a:off x="5098761" y="4914841"/>
            <a:ext cx="456599" cy="201594"/>
          </a:xfrm>
          <a:prstGeom prst="rect">
            <a:avLst/>
          </a:prstGeom>
          <a:noFill/>
        </p:spPr>
        <p:txBody>
          <a:bodyPr wrap="square">
            <a:spAutoFit/>
          </a:bodyPr>
          <a:lstStyle/>
          <a:p>
            <a:pPr defTabSz="792510">
              <a:lnSpc>
                <a:spcPct val="110000"/>
              </a:lnSpc>
              <a:spcBef>
                <a:spcPts val="260"/>
              </a:spcBef>
              <a:spcAft>
                <a:spcPts val="260"/>
              </a:spcAft>
              <a:defRPr/>
            </a:pPr>
            <a:r>
              <a:rPr lang="en-US" sz="700" b="1" dirty="0">
                <a:solidFill>
                  <a:schemeClr val="tx1">
                    <a:lumMod val="75000"/>
                    <a:lumOff val="25000"/>
                  </a:schemeClr>
                </a:solidFill>
                <a:latin typeface="SVN-Gilroy XBold" panose="00000900000000000000" pitchFamily="50" charset="0"/>
                <a:cs typeface="Arial" panose="020B0604020202020204" pitchFamily="34" charset="0"/>
              </a:rPr>
              <a:t>11.7% </a:t>
            </a:r>
            <a:endParaRPr lang="vi-VN" sz="7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3E219EED-F946-ECD8-559B-0B490C2CF871}"/>
              </a:ext>
            </a:extLst>
          </p:cNvPr>
          <p:cNvSpPr txBox="1"/>
          <p:nvPr/>
        </p:nvSpPr>
        <p:spPr>
          <a:xfrm>
            <a:off x="5320979" y="4914588"/>
            <a:ext cx="948167" cy="210827"/>
          </a:xfrm>
          <a:prstGeom prst="rect">
            <a:avLst/>
          </a:prstGeom>
          <a:noFill/>
        </p:spPr>
        <p:txBody>
          <a:bodyPr wrap="square">
            <a:spAutoFit/>
          </a:bodyPr>
          <a:lstStyle/>
          <a:p>
            <a:pPr defTabSz="792510">
              <a:lnSpc>
                <a:spcPct val="110000"/>
              </a:lnSpc>
              <a:spcBef>
                <a:spcPts val="260"/>
              </a:spcBef>
              <a:spcAft>
                <a:spcPts val="260"/>
              </a:spcAft>
              <a:defRPr/>
            </a:pPr>
            <a:r>
              <a:rPr lang="en-US" sz="700" i="1" dirty="0">
                <a:solidFill>
                  <a:schemeClr val="tx1">
                    <a:lumMod val="75000"/>
                    <a:lumOff val="25000"/>
                  </a:schemeClr>
                </a:solidFill>
                <a:latin typeface="SVN-Gilroy Medium" panose="00000600000000000000" pitchFamily="50" charset="0"/>
                <a:cs typeface="Arial" panose="020B0604020202020204" pitchFamily="34" charset="0"/>
              </a:rPr>
              <a:t>vs 2024 year end</a:t>
            </a:r>
            <a:endParaRPr lang="vi-VN" sz="700" i="1" dirty="0">
              <a:solidFill>
                <a:schemeClr val="tx1">
                  <a:lumMod val="75000"/>
                  <a:lumOff val="25000"/>
                </a:schemeClr>
              </a:solidFill>
              <a:cs typeface="Arial" panose="020B0604020202020204" pitchFamily="34" charset="0"/>
            </a:endParaRPr>
          </a:p>
        </p:txBody>
      </p:sp>
      <p:sp>
        <p:nvSpPr>
          <p:cNvPr id="131" name="Freeform: Shape 130">
            <a:extLst>
              <a:ext uri="{FF2B5EF4-FFF2-40B4-BE49-F238E27FC236}">
                <a16:creationId xmlns:a16="http://schemas.microsoft.com/office/drawing/2014/main" id="{216351E5-D7B3-0F54-223B-AD3F100BCF54}"/>
              </a:ext>
            </a:extLst>
          </p:cNvPr>
          <p:cNvSpPr/>
          <p:nvPr/>
        </p:nvSpPr>
        <p:spPr>
          <a:xfrm>
            <a:off x="582220" y="1051153"/>
            <a:ext cx="99237" cy="106557"/>
          </a:xfrm>
          <a:custGeom>
            <a:avLst/>
            <a:gdLst>
              <a:gd name="connsiteX0" fmla="*/ 130971 w 193040"/>
              <a:gd name="connsiteY0" fmla="*/ 0 h 207279"/>
              <a:gd name="connsiteX1" fmla="*/ 192566 w 193040"/>
              <a:gd name="connsiteY1" fmla="*/ 0 h 207279"/>
              <a:gd name="connsiteX2" fmla="*/ 193040 w 193040"/>
              <a:gd name="connsiteY2" fmla="*/ 745 h 207279"/>
              <a:gd name="connsiteX3" fmla="*/ 61595 w 193040"/>
              <a:gd name="connsiteY3" fmla="*/ 207279 h 207279"/>
              <a:gd name="connsiteX4" fmla="*/ 0 w 193040"/>
              <a:gd name="connsiteY4" fmla="*/ 207279 h 207279"/>
              <a:gd name="connsiteX5" fmla="*/ 131445 w 193040"/>
              <a:gd name="connsiteY5" fmla="*/ 745 h 207279"/>
              <a:gd name="connsiteX6" fmla="*/ 130971 w 193040"/>
              <a:gd name="connsiteY6" fmla="*/ 0 h 20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7279">
                <a:moveTo>
                  <a:pt x="130971" y="0"/>
                </a:moveTo>
                <a:lnTo>
                  <a:pt x="192566" y="0"/>
                </a:lnTo>
                <a:lnTo>
                  <a:pt x="193040" y="745"/>
                </a:lnTo>
                <a:lnTo>
                  <a:pt x="61595" y="207279"/>
                </a:lnTo>
                <a:lnTo>
                  <a:pt x="0" y="207279"/>
                </a:lnTo>
                <a:lnTo>
                  <a:pt x="131445" y="745"/>
                </a:lnTo>
                <a:lnTo>
                  <a:pt x="130971" y="0"/>
                </a:lnTo>
                <a:close/>
              </a:path>
            </a:pathLst>
          </a:custGeom>
          <a:solidFill>
            <a:srgbClr val="CA7106"/>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32" name="Freeform: Shape 131">
            <a:extLst>
              <a:ext uri="{FF2B5EF4-FFF2-40B4-BE49-F238E27FC236}">
                <a16:creationId xmlns:a16="http://schemas.microsoft.com/office/drawing/2014/main" id="{EA1F2BC3-164E-C79E-5AEC-C3ECC952CB97}"/>
              </a:ext>
            </a:extLst>
          </p:cNvPr>
          <p:cNvSpPr/>
          <p:nvPr/>
        </p:nvSpPr>
        <p:spPr>
          <a:xfrm>
            <a:off x="625310" y="1051153"/>
            <a:ext cx="99237" cy="106557"/>
          </a:xfrm>
          <a:custGeom>
            <a:avLst/>
            <a:gdLst>
              <a:gd name="connsiteX0" fmla="*/ 130971 w 193040"/>
              <a:gd name="connsiteY0" fmla="*/ 0 h 207279"/>
              <a:gd name="connsiteX1" fmla="*/ 192566 w 193040"/>
              <a:gd name="connsiteY1" fmla="*/ 0 h 207279"/>
              <a:gd name="connsiteX2" fmla="*/ 193040 w 193040"/>
              <a:gd name="connsiteY2" fmla="*/ 745 h 207279"/>
              <a:gd name="connsiteX3" fmla="*/ 61595 w 193040"/>
              <a:gd name="connsiteY3" fmla="*/ 207279 h 207279"/>
              <a:gd name="connsiteX4" fmla="*/ 0 w 193040"/>
              <a:gd name="connsiteY4" fmla="*/ 207279 h 207279"/>
              <a:gd name="connsiteX5" fmla="*/ 131445 w 193040"/>
              <a:gd name="connsiteY5" fmla="*/ 745 h 207279"/>
              <a:gd name="connsiteX6" fmla="*/ 130971 w 193040"/>
              <a:gd name="connsiteY6" fmla="*/ 0 h 20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7279">
                <a:moveTo>
                  <a:pt x="130971" y="0"/>
                </a:moveTo>
                <a:lnTo>
                  <a:pt x="192566" y="0"/>
                </a:lnTo>
                <a:lnTo>
                  <a:pt x="193040" y="745"/>
                </a:lnTo>
                <a:lnTo>
                  <a:pt x="61595" y="207279"/>
                </a:lnTo>
                <a:lnTo>
                  <a:pt x="0" y="207279"/>
                </a:lnTo>
                <a:lnTo>
                  <a:pt x="131445" y="745"/>
                </a:lnTo>
                <a:lnTo>
                  <a:pt x="130971" y="0"/>
                </a:lnTo>
                <a:close/>
              </a:path>
            </a:pathLst>
          </a:custGeom>
          <a:solidFill>
            <a:srgbClr val="8E3649"/>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33" name="Freeform: Shape 132">
            <a:extLst>
              <a:ext uri="{FF2B5EF4-FFF2-40B4-BE49-F238E27FC236}">
                <a16:creationId xmlns:a16="http://schemas.microsoft.com/office/drawing/2014/main" id="{A102E1A1-A8E4-312E-6F87-065E286891E6}"/>
              </a:ext>
            </a:extLst>
          </p:cNvPr>
          <p:cNvSpPr/>
          <p:nvPr/>
        </p:nvSpPr>
        <p:spPr>
          <a:xfrm>
            <a:off x="668400" y="1051153"/>
            <a:ext cx="99237" cy="106257"/>
          </a:xfrm>
          <a:custGeom>
            <a:avLst/>
            <a:gdLst>
              <a:gd name="connsiteX0" fmla="*/ 131343 w 193040"/>
              <a:gd name="connsiteY0" fmla="*/ 0 h 206695"/>
              <a:gd name="connsiteX1" fmla="*/ 192938 w 193040"/>
              <a:gd name="connsiteY1" fmla="*/ 0 h 206695"/>
              <a:gd name="connsiteX2" fmla="*/ 193040 w 193040"/>
              <a:gd name="connsiteY2" fmla="*/ 161 h 206695"/>
              <a:gd name="connsiteX3" fmla="*/ 61595 w 193040"/>
              <a:gd name="connsiteY3" fmla="*/ 206695 h 206695"/>
              <a:gd name="connsiteX4" fmla="*/ 0 w 193040"/>
              <a:gd name="connsiteY4" fmla="*/ 206695 h 206695"/>
              <a:gd name="connsiteX5" fmla="*/ 131445 w 193040"/>
              <a:gd name="connsiteY5" fmla="*/ 161 h 206695"/>
              <a:gd name="connsiteX6" fmla="*/ 131343 w 193040"/>
              <a:gd name="connsiteY6" fmla="*/ 0 h 20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6695">
                <a:moveTo>
                  <a:pt x="131343" y="0"/>
                </a:moveTo>
                <a:lnTo>
                  <a:pt x="192938" y="0"/>
                </a:lnTo>
                <a:lnTo>
                  <a:pt x="193040" y="161"/>
                </a:lnTo>
                <a:lnTo>
                  <a:pt x="61595" y="206695"/>
                </a:lnTo>
                <a:lnTo>
                  <a:pt x="0" y="206695"/>
                </a:lnTo>
                <a:lnTo>
                  <a:pt x="131445" y="161"/>
                </a:lnTo>
                <a:lnTo>
                  <a:pt x="131343" y="0"/>
                </a:lnTo>
                <a:close/>
              </a:path>
            </a:pathLst>
          </a:custGeom>
          <a:solidFill>
            <a:srgbClr val="04638E"/>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34" name="Freeform: Shape 133">
            <a:extLst>
              <a:ext uri="{FF2B5EF4-FFF2-40B4-BE49-F238E27FC236}">
                <a16:creationId xmlns:a16="http://schemas.microsoft.com/office/drawing/2014/main" id="{8EFE1BE8-7BA7-4D60-25FE-47ED740B983F}"/>
              </a:ext>
            </a:extLst>
          </p:cNvPr>
          <p:cNvSpPr/>
          <p:nvPr/>
        </p:nvSpPr>
        <p:spPr>
          <a:xfrm>
            <a:off x="668400" y="945061"/>
            <a:ext cx="99185" cy="106092"/>
          </a:xfrm>
          <a:custGeom>
            <a:avLst/>
            <a:gdLst>
              <a:gd name="connsiteX0" fmla="*/ 0 w 192938"/>
              <a:gd name="connsiteY0" fmla="*/ 0 h 206374"/>
              <a:gd name="connsiteX1" fmla="*/ 61595 w 192938"/>
              <a:gd name="connsiteY1" fmla="*/ 0 h 206374"/>
              <a:gd name="connsiteX2" fmla="*/ 192938 w 192938"/>
              <a:gd name="connsiteY2" fmla="*/ 206374 h 206374"/>
              <a:gd name="connsiteX3" fmla="*/ 131343 w 192938"/>
              <a:gd name="connsiteY3" fmla="*/ 206374 h 206374"/>
              <a:gd name="connsiteX4" fmla="*/ 0 w 192938"/>
              <a:gd name="connsiteY4" fmla="*/ 0 h 206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38" h="206374">
                <a:moveTo>
                  <a:pt x="0" y="0"/>
                </a:moveTo>
                <a:lnTo>
                  <a:pt x="61595" y="0"/>
                </a:lnTo>
                <a:lnTo>
                  <a:pt x="192938" y="206374"/>
                </a:lnTo>
                <a:lnTo>
                  <a:pt x="131343" y="206374"/>
                </a:lnTo>
                <a:lnTo>
                  <a:pt x="0" y="0"/>
                </a:lnTo>
                <a:close/>
              </a:path>
            </a:pathLst>
          </a:custGeom>
          <a:solidFill>
            <a:srgbClr val="059DE1"/>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35" name="Freeform: Shape 134">
            <a:extLst>
              <a:ext uri="{FF2B5EF4-FFF2-40B4-BE49-F238E27FC236}">
                <a16:creationId xmlns:a16="http://schemas.microsoft.com/office/drawing/2014/main" id="{0F96C1E6-52F3-211F-5999-2D428915832D}"/>
              </a:ext>
            </a:extLst>
          </p:cNvPr>
          <p:cNvSpPr/>
          <p:nvPr/>
        </p:nvSpPr>
        <p:spPr>
          <a:xfrm>
            <a:off x="582220" y="945361"/>
            <a:ext cx="98994" cy="105792"/>
          </a:xfrm>
          <a:custGeom>
            <a:avLst/>
            <a:gdLst>
              <a:gd name="connsiteX0" fmla="*/ 0 w 192566"/>
              <a:gd name="connsiteY0" fmla="*/ 0 h 205790"/>
              <a:gd name="connsiteX1" fmla="*/ 61595 w 192566"/>
              <a:gd name="connsiteY1" fmla="*/ 0 h 205790"/>
              <a:gd name="connsiteX2" fmla="*/ 192566 w 192566"/>
              <a:gd name="connsiteY2" fmla="*/ 205790 h 205790"/>
              <a:gd name="connsiteX3" fmla="*/ 130971 w 192566"/>
              <a:gd name="connsiteY3" fmla="*/ 205790 h 205790"/>
              <a:gd name="connsiteX4" fmla="*/ 0 w 192566"/>
              <a:gd name="connsiteY4" fmla="*/ 0 h 2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66" h="205790">
                <a:moveTo>
                  <a:pt x="0" y="0"/>
                </a:moveTo>
                <a:lnTo>
                  <a:pt x="61595" y="0"/>
                </a:lnTo>
                <a:lnTo>
                  <a:pt x="192566" y="205790"/>
                </a:lnTo>
                <a:lnTo>
                  <a:pt x="130971" y="205790"/>
                </a:lnTo>
                <a:lnTo>
                  <a:pt x="0" y="0"/>
                </a:lnTo>
                <a:close/>
              </a:path>
            </a:pathLst>
          </a:custGeom>
          <a:solidFill>
            <a:srgbClr val="FAA844"/>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36" name="Freeform: Shape 135">
            <a:extLst>
              <a:ext uri="{FF2B5EF4-FFF2-40B4-BE49-F238E27FC236}">
                <a16:creationId xmlns:a16="http://schemas.microsoft.com/office/drawing/2014/main" id="{A1C6E7CA-051F-E395-C654-A2B814E131B3}"/>
              </a:ext>
            </a:extLst>
          </p:cNvPr>
          <p:cNvSpPr/>
          <p:nvPr/>
        </p:nvSpPr>
        <p:spPr>
          <a:xfrm>
            <a:off x="625310" y="945361"/>
            <a:ext cx="98994" cy="105792"/>
          </a:xfrm>
          <a:custGeom>
            <a:avLst/>
            <a:gdLst>
              <a:gd name="connsiteX0" fmla="*/ 0 w 192566"/>
              <a:gd name="connsiteY0" fmla="*/ 0 h 205790"/>
              <a:gd name="connsiteX1" fmla="*/ 61595 w 192566"/>
              <a:gd name="connsiteY1" fmla="*/ 0 h 205790"/>
              <a:gd name="connsiteX2" fmla="*/ 192566 w 192566"/>
              <a:gd name="connsiteY2" fmla="*/ 205790 h 205790"/>
              <a:gd name="connsiteX3" fmla="*/ 130971 w 192566"/>
              <a:gd name="connsiteY3" fmla="*/ 205790 h 205790"/>
              <a:gd name="connsiteX4" fmla="*/ 0 w 192566"/>
              <a:gd name="connsiteY4" fmla="*/ 0 h 2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66" h="205790">
                <a:moveTo>
                  <a:pt x="0" y="0"/>
                </a:moveTo>
                <a:lnTo>
                  <a:pt x="61595" y="0"/>
                </a:lnTo>
                <a:lnTo>
                  <a:pt x="192566" y="205790"/>
                </a:lnTo>
                <a:lnTo>
                  <a:pt x="130971" y="205790"/>
                </a:lnTo>
                <a:lnTo>
                  <a:pt x="0" y="0"/>
                </a:lnTo>
                <a:close/>
              </a:path>
            </a:pathLst>
          </a:custGeom>
          <a:solidFill>
            <a:srgbClr val="C6687C"/>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38" name="Freeform: Shape 137">
            <a:extLst>
              <a:ext uri="{FF2B5EF4-FFF2-40B4-BE49-F238E27FC236}">
                <a16:creationId xmlns:a16="http://schemas.microsoft.com/office/drawing/2014/main" id="{4114FEB5-900D-60C4-DB9B-7B5B160B2D3E}"/>
              </a:ext>
            </a:extLst>
          </p:cNvPr>
          <p:cNvSpPr/>
          <p:nvPr/>
        </p:nvSpPr>
        <p:spPr>
          <a:xfrm>
            <a:off x="582220" y="4132959"/>
            <a:ext cx="99237" cy="106557"/>
          </a:xfrm>
          <a:custGeom>
            <a:avLst/>
            <a:gdLst>
              <a:gd name="connsiteX0" fmla="*/ 130971 w 193040"/>
              <a:gd name="connsiteY0" fmla="*/ 0 h 207279"/>
              <a:gd name="connsiteX1" fmla="*/ 192566 w 193040"/>
              <a:gd name="connsiteY1" fmla="*/ 0 h 207279"/>
              <a:gd name="connsiteX2" fmla="*/ 193040 w 193040"/>
              <a:gd name="connsiteY2" fmla="*/ 745 h 207279"/>
              <a:gd name="connsiteX3" fmla="*/ 61595 w 193040"/>
              <a:gd name="connsiteY3" fmla="*/ 207279 h 207279"/>
              <a:gd name="connsiteX4" fmla="*/ 0 w 193040"/>
              <a:gd name="connsiteY4" fmla="*/ 207279 h 207279"/>
              <a:gd name="connsiteX5" fmla="*/ 131445 w 193040"/>
              <a:gd name="connsiteY5" fmla="*/ 745 h 207279"/>
              <a:gd name="connsiteX6" fmla="*/ 130971 w 193040"/>
              <a:gd name="connsiteY6" fmla="*/ 0 h 20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7279">
                <a:moveTo>
                  <a:pt x="130971" y="0"/>
                </a:moveTo>
                <a:lnTo>
                  <a:pt x="192566" y="0"/>
                </a:lnTo>
                <a:lnTo>
                  <a:pt x="193040" y="745"/>
                </a:lnTo>
                <a:lnTo>
                  <a:pt x="61595" y="207279"/>
                </a:lnTo>
                <a:lnTo>
                  <a:pt x="0" y="207279"/>
                </a:lnTo>
                <a:lnTo>
                  <a:pt x="131445" y="745"/>
                </a:lnTo>
                <a:lnTo>
                  <a:pt x="130971" y="0"/>
                </a:lnTo>
                <a:close/>
              </a:path>
            </a:pathLst>
          </a:custGeom>
          <a:solidFill>
            <a:srgbClr val="CA7106"/>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39" name="Freeform: Shape 138">
            <a:extLst>
              <a:ext uri="{FF2B5EF4-FFF2-40B4-BE49-F238E27FC236}">
                <a16:creationId xmlns:a16="http://schemas.microsoft.com/office/drawing/2014/main" id="{41BBFEA2-63E7-3D11-9EEF-4E8F0766B064}"/>
              </a:ext>
            </a:extLst>
          </p:cNvPr>
          <p:cNvSpPr/>
          <p:nvPr/>
        </p:nvSpPr>
        <p:spPr>
          <a:xfrm>
            <a:off x="625310" y="4132959"/>
            <a:ext cx="99237" cy="106557"/>
          </a:xfrm>
          <a:custGeom>
            <a:avLst/>
            <a:gdLst>
              <a:gd name="connsiteX0" fmla="*/ 130971 w 193040"/>
              <a:gd name="connsiteY0" fmla="*/ 0 h 207279"/>
              <a:gd name="connsiteX1" fmla="*/ 192566 w 193040"/>
              <a:gd name="connsiteY1" fmla="*/ 0 h 207279"/>
              <a:gd name="connsiteX2" fmla="*/ 193040 w 193040"/>
              <a:gd name="connsiteY2" fmla="*/ 745 h 207279"/>
              <a:gd name="connsiteX3" fmla="*/ 61595 w 193040"/>
              <a:gd name="connsiteY3" fmla="*/ 207279 h 207279"/>
              <a:gd name="connsiteX4" fmla="*/ 0 w 193040"/>
              <a:gd name="connsiteY4" fmla="*/ 207279 h 207279"/>
              <a:gd name="connsiteX5" fmla="*/ 131445 w 193040"/>
              <a:gd name="connsiteY5" fmla="*/ 745 h 207279"/>
              <a:gd name="connsiteX6" fmla="*/ 130971 w 193040"/>
              <a:gd name="connsiteY6" fmla="*/ 0 h 20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7279">
                <a:moveTo>
                  <a:pt x="130971" y="0"/>
                </a:moveTo>
                <a:lnTo>
                  <a:pt x="192566" y="0"/>
                </a:lnTo>
                <a:lnTo>
                  <a:pt x="193040" y="745"/>
                </a:lnTo>
                <a:lnTo>
                  <a:pt x="61595" y="207279"/>
                </a:lnTo>
                <a:lnTo>
                  <a:pt x="0" y="207279"/>
                </a:lnTo>
                <a:lnTo>
                  <a:pt x="131445" y="745"/>
                </a:lnTo>
                <a:lnTo>
                  <a:pt x="130971" y="0"/>
                </a:lnTo>
                <a:close/>
              </a:path>
            </a:pathLst>
          </a:custGeom>
          <a:solidFill>
            <a:srgbClr val="8E3649"/>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40" name="Freeform: Shape 139">
            <a:extLst>
              <a:ext uri="{FF2B5EF4-FFF2-40B4-BE49-F238E27FC236}">
                <a16:creationId xmlns:a16="http://schemas.microsoft.com/office/drawing/2014/main" id="{5F4A6908-A46B-8C95-9939-E6B91F78B84D}"/>
              </a:ext>
            </a:extLst>
          </p:cNvPr>
          <p:cNvSpPr/>
          <p:nvPr/>
        </p:nvSpPr>
        <p:spPr>
          <a:xfrm>
            <a:off x="668400" y="4132959"/>
            <a:ext cx="99237" cy="106257"/>
          </a:xfrm>
          <a:custGeom>
            <a:avLst/>
            <a:gdLst>
              <a:gd name="connsiteX0" fmla="*/ 131343 w 193040"/>
              <a:gd name="connsiteY0" fmla="*/ 0 h 206695"/>
              <a:gd name="connsiteX1" fmla="*/ 192938 w 193040"/>
              <a:gd name="connsiteY1" fmla="*/ 0 h 206695"/>
              <a:gd name="connsiteX2" fmla="*/ 193040 w 193040"/>
              <a:gd name="connsiteY2" fmla="*/ 161 h 206695"/>
              <a:gd name="connsiteX3" fmla="*/ 61595 w 193040"/>
              <a:gd name="connsiteY3" fmla="*/ 206695 h 206695"/>
              <a:gd name="connsiteX4" fmla="*/ 0 w 193040"/>
              <a:gd name="connsiteY4" fmla="*/ 206695 h 206695"/>
              <a:gd name="connsiteX5" fmla="*/ 131445 w 193040"/>
              <a:gd name="connsiteY5" fmla="*/ 161 h 206695"/>
              <a:gd name="connsiteX6" fmla="*/ 131343 w 193040"/>
              <a:gd name="connsiteY6" fmla="*/ 0 h 20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6695">
                <a:moveTo>
                  <a:pt x="131343" y="0"/>
                </a:moveTo>
                <a:lnTo>
                  <a:pt x="192938" y="0"/>
                </a:lnTo>
                <a:lnTo>
                  <a:pt x="193040" y="161"/>
                </a:lnTo>
                <a:lnTo>
                  <a:pt x="61595" y="206695"/>
                </a:lnTo>
                <a:lnTo>
                  <a:pt x="0" y="206695"/>
                </a:lnTo>
                <a:lnTo>
                  <a:pt x="131445" y="161"/>
                </a:lnTo>
                <a:lnTo>
                  <a:pt x="131343" y="0"/>
                </a:lnTo>
                <a:close/>
              </a:path>
            </a:pathLst>
          </a:custGeom>
          <a:solidFill>
            <a:srgbClr val="04638E"/>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41" name="Freeform: Shape 140">
            <a:extLst>
              <a:ext uri="{FF2B5EF4-FFF2-40B4-BE49-F238E27FC236}">
                <a16:creationId xmlns:a16="http://schemas.microsoft.com/office/drawing/2014/main" id="{7553881C-903A-16EF-C76F-D6BD83477F2D}"/>
              </a:ext>
            </a:extLst>
          </p:cNvPr>
          <p:cNvSpPr/>
          <p:nvPr/>
        </p:nvSpPr>
        <p:spPr>
          <a:xfrm>
            <a:off x="668400" y="4026867"/>
            <a:ext cx="99185" cy="106092"/>
          </a:xfrm>
          <a:custGeom>
            <a:avLst/>
            <a:gdLst>
              <a:gd name="connsiteX0" fmla="*/ 0 w 192938"/>
              <a:gd name="connsiteY0" fmla="*/ 0 h 206374"/>
              <a:gd name="connsiteX1" fmla="*/ 61595 w 192938"/>
              <a:gd name="connsiteY1" fmla="*/ 0 h 206374"/>
              <a:gd name="connsiteX2" fmla="*/ 192938 w 192938"/>
              <a:gd name="connsiteY2" fmla="*/ 206374 h 206374"/>
              <a:gd name="connsiteX3" fmla="*/ 131343 w 192938"/>
              <a:gd name="connsiteY3" fmla="*/ 206374 h 206374"/>
              <a:gd name="connsiteX4" fmla="*/ 0 w 192938"/>
              <a:gd name="connsiteY4" fmla="*/ 0 h 206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38" h="206374">
                <a:moveTo>
                  <a:pt x="0" y="0"/>
                </a:moveTo>
                <a:lnTo>
                  <a:pt x="61595" y="0"/>
                </a:lnTo>
                <a:lnTo>
                  <a:pt x="192938" y="206374"/>
                </a:lnTo>
                <a:lnTo>
                  <a:pt x="131343" y="206374"/>
                </a:lnTo>
                <a:lnTo>
                  <a:pt x="0" y="0"/>
                </a:lnTo>
                <a:close/>
              </a:path>
            </a:pathLst>
          </a:custGeom>
          <a:solidFill>
            <a:srgbClr val="059DE1"/>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42" name="Freeform: Shape 141">
            <a:extLst>
              <a:ext uri="{FF2B5EF4-FFF2-40B4-BE49-F238E27FC236}">
                <a16:creationId xmlns:a16="http://schemas.microsoft.com/office/drawing/2014/main" id="{4B8A1107-2987-D564-FEC0-E116B374A741}"/>
              </a:ext>
            </a:extLst>
          </p:cNvPr>
          <p:cNvSpPr/>
          <p:nvPr/>
        </p:nvSpPr>
        <p:spPr>
          <a:xfrm>
            <a:off x="582220" y="4027167"/>
            <a:ext cx="98994" cy="105792"/>
          </a:xfrm>
          <a:custGeom>
            <a:avLst/>
            <a:gdLst>
              <a:gd name="connsiteX0" fmla="*/ 0 w 192566"/>
              <a:gd name="connsiteY0" fmla="*/ 0 h 205790"/>
              <a:gd name="connsiteX1" fmla="*/ 61595 w 192566"/>
              <a:gd name="connsiteY1" fmla="*/ 0 h 205790"/>
              <a:gd name="connsiteX2" fmla="*/ 192566 w 192566"/>
              <a:gd name="connsiteY2" fmla="*/ 205790 h 205790"/>
              <a:gd name="connsiteX3" fmla="*/ 130971 w 192566"/>
              <a:gd name="connsiteY3" fmla="*/ 205790 h 205790"/>
              <a:gd name="connsiteX4" fmla="*/ 0 w 192566"/>
              <a:gd name="connsiteY4" fmla="*/ 0 h 2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66" h="205790">
                <a:moveTo>
                  <a:pt x="0" y="0"/>
                </a:moveTo>
                <a:lnTo>
                  <a:pt x="61595" y="0"/>
                </a:lnTo>
                <a:lnTo>
                  <a:pt x="192566" y="205790"/>
                </a:lnTo>
                <a:lnTo>
                  <a:pt x="130971" y="205790"/>
                </a:lnTo>
                <a:lnTo>
                  <a:pt x="0" y="0"/>
                </a:lnTo>
                <a:close/>
              </a:path>
            </a:pathLst>
          </a:custGeom>
          <a:solidFill>
            <a:srgbClr val="FAA844"/>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43" name="Freeform: Shape 142">
            <a:extLst>
              <a:ext uri="{FF2B5EF4-FFF2-40B4-BE49-F238E27FC236}">
                <a16:creationId xmlns:a16="http://schemas.microsoft.com/office/drawing/2014/main" id="{0C1F25AE-C62F-C0F4-A4E5-6A106ECD3B54}"/>
              </a:ext>
            </a:extLst>
          </p:cNvPr>
          <p:cNvSpPr/>
          <p:nvPr/>
        </p:nvSpPr>
        <p:spPr>
          <a:xfrm>
            <a:off x="625310" y="4027167"/>
            <a:ext cx="98994" cy="105792"/>
          </a:xfrm>
          <a:custGeom>
            <a:avLst/>
            <a:gdLst>
              <a:gd name="connsiteX0" fmla="*/ 0 w 192566"/>
              <a:gd name="connsiteY0" fmla="*/ 0 h 205790"/>
              <a:gd name="connsiteX1" fmla="*/ 61595 w 192566"/>
              <a:gd name="connsiteY1" fmla="*/ 0 h 205790"/>
              <a:gd name="connsiteX2" fmla="*/ 192566 w 192566"/>
              <a:gd name="connsiteY2" fmla="*/ 205790 h 205790"/>
              <a:gd name="connsiteX3" fmla="*/ 130971 w 192566"/>
              <a:gd name="connsiteY3" fmla="*/ 205790 h 205790"/>
              <a:gd name="connsiteX4" fmla="*/ 0 w 192566"/>
              <a:gd name="connsiteY4" fmla="*/ 0 h 2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66" h="205790">
                <a:moveTo>
                  <a:pt x="0" y="0"/>
                </a:moveTo>
                <a:lnTo>
                  <a:pt x="61595" y="0"/>
                </a:lnTo>
                <a:lnTo>
                  <a:pt x="192566" y="205790"/>
                </a:lnTo>
                <a:lnTo>
                  <a:pt x="130971" y="205790"/>
                </a:lnTo>
                <a:lnTo>
                  <a:pt x="0" y="0"/>
                </a:lnTo>
                <a:close/>
              </a:path>
            </a:pathLst>
          </a:custGeom>
          <a:solidFill>
            <a:srgbClr val="C6687C"/>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44" name="Rectangle 143">
            <a:extLst>
              <a:ext uri="{FF2B5EF4-FFF2-40B4-BE49-F238E27FC236}">
                <a16:creationId xmlns:a16="http://schemas.microsoft.com/office/drawing/2014/main" id="{0C64CFD5-7756-897E-5EA5-538BFEF1B9F9}"/>
              </a:ext>
            </a:extLst>
          </p:cNvPr>
          <p:cNvSpPr/>
          <p:nvPr/>
        </p:nvSpPr>
        <p:spPr>
          <a:xfrm>
            <a:off x="5373918" y="9453257"/>
            <a:ext cx="896308" cy="195795"/>
          </a:xfrm>
          <a:prstGeom prst="rect">
            <a:avLst/>
          </a:prstGeom>
          <a:gradFill>
            <a:gsLst>
              <a:gs pos="0">
                <a:srgbClr val="9EDEF9">
                  <a:alpha val="50000"/>
                </a:srgbClr>
              </a:gs>
              <a:gs pos="55700">
                <a:srgbClr val="B5E6FB">
                  <a:alpha val="50000"/>
                </a:srgbClr>
              </a:gs>
              <a:gs pos="100000">
                <a:srgbClr val="C8EDFC">
                  <a:alpha val="0"/>
                </a:srgb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SVN-Gilroy Medium" panose="00000600000000000000" pitchFamily="50" charset="0"/>
              <a:cs typeface="Arial" panose="020B0604020202020204" pitchFamily="34" charset="0"/>
            </a:endParaRPr>
          </a:p>
        </p:txBody>
      </p:sp>
      <p:sp>
        <p:nvSpPr>
          <p:cNvPr id="145" name="TextBox 144">
            <a:extLst>
              <a:ext uri="{FF2B5EF4-FFF2-40B4-BE49-F238E27FC236}">
                <a16:creationId xmlns:a16="http://schemas.microsoft.com/office/drawing/2014/main" id="{8EA3F45A-36B6-E32E-5C6F-F086AE21CEAA}"/>
              </a:ext>
            </a:extLst>
          </p:cNvPr>
          <p:cNvSpPr txBox="1"/>
          <p:nvPr/>
        </p:nvSpPr>
        <p:spPr>
          <a:xfrm>
            <a:off x="5384004" y="9443432"/>
            <a:ext cx="488472" cy="215444"/>
          </a:xfrm>
          <a:prstGeom prst="rect">
            <a:avLst/>
          </a:prstGeom>
          <a:noFill/>
        </p:spPr>
        <p:txBody>
          <a:bodyPr wrap="square" rtlCol="0">
            <a:spAutoFit/>
          </a:bodyPr>
          <a:lstStyle/>
          <a:p>
            <a:pPr algn="just"/>
            <a:r>
              <a:rPr lang="de-DE" sz="800" dirty="0">
                <a:solidFill>
                  <a:srgbClr val="000000"/>
                </a:solidFill>
                <a:latin typeface="SVN-Gilroy Medium" panose="00000600000000000000" pitchFamily="50" charset="0"/>
                <a:cs typeface="Arial" panose="020B0604020202020204" pitchFamily="34" charset="0"/>
              </a:rPr>
              <a:t>Page</a:t>
            </a:r>
          </a:p>
        </p:txBody>
      </p:sp>
      <p:sp>
        <p:nvSpPr>
          <p:cNvPr id="146" name="TextBox 145">
            <a:extLst>
              <a:ext uri="{FF2B5EF4-FFF2-40B4-BE49-F238E27FC236}">
                <a16:creationId xmlns:a16="http://schemas.microsoft.com/office/drawing/2014/main" id="{F7964CFA-83A5-08DF-6438-BAEFE70D49C7}"/>
              </a:ext>
            </a:extLst>
          </p:cNvPr>
          <p:cNvSpPr txBox="1"/>
          <p:nvPr/>
        </p:nvSpPr>
        <p:spPr>
          <a:xfrm>
            <a:off x="5852564" y="9435738"/>
            <a:ext cx="380121" cy="230832"/>
          </a:xfrm>
          <a:prstGeom prst="rect">
            <a:avLst/>
          </a:prstGeom>
          <a:noFill/>
        </p:spPr>
        <p:txBody>
          <a:bodyPr wrap="square" rtlCol="0">
            <a:spAutoFit/>
          </a:bodyPr>
          <a:lstStyle/>
          <a:p>
            <a:pPr algn="ctr"/>
            <a:r>
              <a:rPr lang="de-DE" sz="900">
                <a:solidFill>
                  <a:srgbClr val="000000"/>
                </a:solidFill>
                <a:latin typeface="SVN-Gilroy Medium" panose="00000600000000000000" pitchFamily="50" charset="0"/>
                <a:cs typeface="Arial" panose="020B0604020202020204" pitchFamily="34" charset="0"/>
              </a:rPr>
              <a:t>01</a:t>
            </a:r>
          </a:p>
        </p:txBody>
      </p:sp>
      <p:cxnSp>
        <p:nvCxnSpPr>
          <p:cNvPr id="147" name="Straight Connector 146">
            <a:extLst>
              <a:ext uri="{FF2B5EF4-FFF2-40B4-BE49-F238E27FC236}">
                <a16:creationId xmlns:a16="http://schemas.microsoft.com/office/drawing/2014/main" id="{2C35CCEA-FB35-8663-567D-E4F575EB1FC3}"/>
              </a:ext>
            </a:extLst>
          </p:cNvPr>
          <p:cNvCxnSpPr>
            <a:cxnSpLocks/>
          </p:cNvCxnSpPr>
          <p:nvPr/>
        </p:nvCxnSpPr>
        <p:spPr>
          <a:xfrm flipV="1">
            <a:off x="5872476" y="9490002"/>
            <a:ext cx="0" cy="122305"/>
          </a:xfrm>
          <a:prstGeom prst="line">
            <a:avLst/>
          </a:prstGeom>
          <a:noFill/>
          <a:ln w="3175" cap="flat" cmpd="sng" algn="ctr">
            <a:solidFill>
              <a:srgbClr val="FFFFFF">
                <a:lumMod val="65000"/>
              </a:srgbClr>
            </a:solidFill>
            <a:prstDash val="solid"/>
          </a:ln>
          <a:effectLst/>
        </p:spPr>
      </p:cxnSp>
      <p:sp>
        <p:nvSpPr>
          <p:cNvPr id="168" name="TextBox 167">
            <a:extLst>
              <a:ext uri="{FF2B5EF4-FFF2-40B4-BE49-F238E27FC236}">
                <a16:creationId xmlns:a16="http://schemas.microsoft.com/office/drawing/2014/main" id="{978A881E-EDFC-54A4-4112-DE12A5F44391}"/>
              </a:ext>
            </a:extLst>
          </p:cNvPr>
          <p:cNvSpPr txBox="1"/>
          <p:nvPr/>
        </p:nvSpPr>
        <p:spPr>
          <a:xfrm>
            <a:off x="4597213" y="651585"/>
            <a:ext cx="1720573" cy="200055"/>
          </a:xfrm>
          <a:prstGeom prst="rect">
            <a:avLst/>
          </a:prstGeom>
          <a:noFill/>
        </p:spPr>
        <p:txBody>
          <a:bodyPr wrap="square" rtlCol="0">
            <a:spAutoFit/>
          </a:bodyPr>
          <a:lstStyle/>
          <a:p>
            <a:pPr algn="r"/>
            <a:r>
              <a:rPr lang="en-US" sz="700" dirty="0">
                <a:solidFill>
                  <a:srgbClr val="005993"/>
                </a:solidFill>
                <a:latin typeface="SVN-Gilroy Medium" panose="00000600000000000000" pitchFamily="50" charset="0"/>
                <a:cs typeface="Arial" panose="020B0604020202020204" pitchFamily="34" charset="0"/>
              </a:rPr>
              <a:t>News update | 4Q2025 &amp; 2025 </a:t>
            </a:r>
          </a:p>
        </p:txBody>
      </p:sp>
      <p:sp>
        <p:nvSpPr>
          <p:cNvPr id="93" name="Freeform: Shape 92">
            <a:extLst>
              <a:ext uri="{FF2B5EF4-FFF2-40B4-BE49-F238E27FC236}">
                <a16:creationId xmlns:a16="http://schemas.microsoft.com/office/drawing/2014/main" id="{0E867465-B7E8-B629-3741-15685B5EA7B3}"/>
              </a:ext>
            </a:extLst>
          </p:cNvPr>
          <p:cNvSpPr/>
          <p:nvPr/>
        </p:nvSpPr>
        <p:spPr>
          <a:xfrm rot="10800000">
            <a:off x="678409" y="2208759"/>
            <a:ext cx="616097" cy="1059954"/>
          </a:xfrm>
          <a:custGeom>
            <a:avLst/>
            <a:gdLst>
              <a:gd name="connsiteX0" fmla="*/ 308049 w 616097"/>
              <a:gd name="connsiteY0" fmla="*/ 1318568 h 1318568"/>
              <a:gd name="connsiteX1" fmla="*/ 280891 w 616097"/>
              <a:gd name="connsiteY1" fmla="*/ 1307416 h 1318568"/>
              <a:gd name="connsiteX2" fmla="*/ 0 w 616097"/>
              <a:gd name="connsiteY2" fmla="*/ 1028946 h 1318568"/>
              <a:gd name="connsiteX3" fmla="*/ 0 w 616097"/>
              <a:gd name="connsiteY3" fmla="*/ 448764 h 1318568"/>
              <a:gd name="connsiteX4" fmla="*/ 0 w 616097"/>
              <a:gd name="connsiteY4" fmla="*/ 0 h 1318568"/>
              <a:gd name="connsiteX5" fmla="*/ 616097 w 616097"/>
              <a:gd name="connsiteY5" fmla="*/ 0 h 1318568"/>
              <a:gd name="connsiteX6" fmla="*/ 616097 w 616097"/>
              <a:gd name="connsiteY6" fmla="*/ 448832 h 1318568"/>
              <a:gd name="connsiteX7" fmla="*/ 616096 w 616097"/>
              <a:gd name="connsiteY7" fmla="*/ 448831 h 1318568"/>
              <a:gd name="connsiteX8" fmla="*/ 616096 w 616097"/>
              <a:gd name="connsiteY8" fmla="*/ 1028948 h 1318568"/>
              <a:gd name="connsiteX9" fmla="*/ 335206 w 616097"/>
              <a:gd name="connsiteY9" fmla="*/ 1307416 h 1318568"/>
              <a:gd name="connsiteX10" fmla="*/ 308049 w 616097"/>
              <a:gd name="connsiteY10" fmla="*/ 1318568 h 131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6097" h="1318568">
                <a:moveTo>
                  <a:pt x="308049" y="1318568"/>
                </a:moveTo>
                <a:cubicBezTo>
                  <a:pt x="298219" y="1318568"/>
                  <a:pt x="288391" y="1314850"/>
                  <a:pt x="280891" y="1307416"/>
                </a:cubicBezTo>
                <a:lnTo>
                  <a:pt x="0" y="1028946"/>
                </a:lnTo>
                <a:lnTo>
                  <a:pt x="0" y="448764"/>
                </a:lnTo>
                <a:lnTo>
                  <a:pt x="0" y="0"/>
                </a:lnTo>
                <a:lnTo>
                  <a:pt x="616097" y="0"/>
                </a:lnTo>
                <a:lnTo>
                  <a:pt x="616097" y="448832"/>
                </a:lnTo>
                <a:lnTo>
                  <a:pt x="616096" y="448831"/>
                </a:lnTo>
                <a:lnTo>
                  <a:pt x="616096" y="1028948"/>
                </a:lnTo>
                <a:lnTo>
                  <a:pt x="335206" y="1307416"/>
                </a:lnTo>
                <a:cubicBezTo>
                  <a:pt x="327707" y="1314850"/>
                  <a:pt x="317878" y="1318568"/>
                  <a:pt x="308049" y="1318568"/>
                </a:cubicBezTo>
                <a:close/>
              </a:path>
            </a:pathLst>
          </a:custGeom>
          <a:solidFill>
            <a:srgbClr val="86D6FA"/>
          </a:solidFill>
          <a:ln w="3175">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600" b="0" i="0" u="none" strike="noStrike" kern="1200" cap="none" spc="0" normalizeH="0" baseline="0" noProof="0">
              <a:ln>
                <a:noFill/>
              </a:ln>
              <a:solidFill>
                <a:prstClr val="white"/>
              </a:solidFill>
              <a:effectLst/>
              <a:uLnTx/>
              <a:uFillTx/>
              <a:latin typeface="SVN-Gilroy Medium" panose="00000600000000000000" pitchFamily="50" charset="0"/>
              <a:cs typeface="Arial" panose="020B0604020202020204" pitchFamily="34" charset="0"/>
            </a:endParaRPr>
          </a:p>
        </p:txBody>
      </p:sp>
      <p:sp>
        <p:nvSpPr>
          <p:cNvPr id="95" name="Freeform: Shape 94">
            <a:extLst>
              <a:ext uri="{FF2B5EF4-FFF2-40B4-BE49-F238E27FC236}">
                <a16:creationId xmlns:a16="http://schemas.microsoft.com/office/drawing/2014/main" id="{B48707F8-56E7-C300-8D31-164B3E311E8F}"/>
              </a:ext>
            </a:extLst>
          </p:cNvPr>
          <p:cNvSpPr/>
          <p:nvPr/>
        </p:nvSpPr>
        <p:spPr>
          <a:xfrm rot="10800000">
            <a:off x="1295936" y="2225611"/>
            <a:ext cx="616096" cy="1043101"/>
          </a:xfrm>
          <a:custGeom>
            <a:avLst/>
            <a:gdLst>
              <a:gd name="connsiteX0" fmla="*/ 308048 w 616096"/>
              <a:gd name="connsiteY0" fmla="*/ 1316474 h 1316474"/>
              <a:gd name="connsiteX1" fmla="*/ 280028 w 616096"/>
              <a:gd name="connsiteY1" fmla="*/ 1304967 h 1316474"/>
              <a:gd name="connsiteX2" fmla="*/ 0 w 616096"/>
              <a:gd name="connsiteY2" fmla="*/ 1027354 h 1316474"/>
              <a:gd name="connsiteX3" fmla="*/ 0 w 616096"/>
              <a:gd name="connsiteY3" fmla="*/ 570998 h 1316474"/>
              <a:gd name="connsiteX4" fmla="*/ 0 w 616096"/>
              <a:gd name="connsiteY4" fmla="*/ 0 h 1316474"/>
              <a:gd name="connsiteX5" fmla="*/ 616096 w 616096"/>
              <a:gd name="connsiteY5" fmla="*/ 0 h 1316474"/>
              <a:gd name="connsiteX6" fmla="*/ 616096 w 616096"/>
              <a:gd name="connsiteY6" fmla="*/ 570999 h 1316474"/>
              <a:gd name="connsiteX7" fmla="*/ 616096 w 616096"/>
              <a:gd name="connsiteY7" fmla="*/ 1027354 h 1316474"/>
              <a:gd name="connsiteX8" fmla="*/ 336068 w 616096"/>
              <a:gd name="connsiteY8" fmla="*/ 1304967 h 1316474"/>
              <a:gd name="connsiteX9" fmla="*/ 308048 w 616096"/>
              <a:gd name="connsiteY9" fmla="*/ 1316474 h 131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096" h="1316474">
                <a:moveTo>
                  <a:pt x="308048" y="1316474"/>
                </a:moveTo>
                <a:cubicBezTo>
                  <a:pt x="297906" y="1316474"/>
                  <a:pt x="287765" y="1312638"/>
                  <a:pt x="280028" y="1304967"/>
                </a:cubicBezTo>
                <a:lnTo>
                  <a:pt x="0" y="1027354"/>
                </a:lnTo>
                <a:lnTo>
                  <a:pt x="0" y="570998"/>
                </a:lnTo>
                <a:lnTo>
                  <a:pt x="0" y="0"/>
                </a:lnTo>
                <a:lnTo>
                  <a:pt x="616096" y="0"/>
                </a:lnTo>
                <a:lnTo>
                  <a:pt x="616096" y="570999"/>
                </a:lnTo>
                <a:lnTo>
                  <a:pt x="616096" y="1027354"/>
                </a:lnTo>
                <a:lnTo>
                  <a:pt x="336068" y="1304967"/>
                </a:lnTo>
                <a:cubicBezTo>
                  <a:pt x="328330" y="1312638"/>
                  <a:pt x="318189" y="1316474"/>
                  <a:pt x="308048" y="1316474"/>
                </a:cubicBezTo>
                <a:close/>
              </a:path>
            </a:pathLst>
          </a:custGeom>
          <a:solidFill>
            <a:srgbClr val="21BBEF"/>
          </a:solidFill>
          <a:ln w="3175">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cs typeface="Arial" panose="020B0604020202020204" pitchFamily="34" charset="0"/>
            </a:endParaRPr>
          </a:p>
        </p:txBody>
      </p:sp>
      <p:sp>
        <p:nvSpPr>
          <p:cNvPr id="87" name="Freeform: Shape 86">
            <a:extLst>
              <a:ext uri="{FF2B5EF4-FFF2-40B4-BE49-F238E27FC236}">
                <a16:creationId xmlns:a16="http://schemas.microsoft.com/office/drawing/2014/main" id="{60BB5C67-C1C1-BF38-1C38-9295F9182336}"/>
              </a:ext>
            </a:extLst>
          </p:cNvPr>
          <p:cNvSpPr/>
          <p:nvPr/>
        </p:nvSpPr>
        <p:spPr>
          <a:xfrm rot="10800000">
            <a:off x="1913461" y="2315158"/>
            <a:ext cx="616096" cy="953555"/>
          </a:xfrm>
          <a:custGeom>
            <a:avLst/>
            <a:gdLst>
              <a:gd name="connsiteX0" fmla="*/ 308048 w 616096"/>
              <a:gd name="connsiteY0" fmla="*/ 1233092 h 1233092"/>
              <a:gd name="connsiteX1" fmla="*/ 282477 w 616096"/>
              <a:gd name="connsiteY1" fmla="*/ 1222591 h 1233092"/>
              <a:gd name="connsiteX2" fmla="*/ 0 w 616096"/>
              <a:gd name="connsiteY2" fmla="*/ 942550 h 1233092"/>
              <a:gd name="connsiteX3" fmla="*/ 0 w 616096"/>
              <a:gd name="connsiteY3" fmla="*/ 0 h 1233092"/>
              <a:gd name="connsiteX4" fmla="*/ 616096 w 616096"/>
              <a:gd name="connsiteY4" fmla="*/ 0 h 1233092"/>
              <a:gd name="connsiteX5" fmla="*/ 616096 w 616096"/>
              <a:gd name="connsiteY5" fmla="*/ 942549 h 1233092"/>
              <a:gd name="connsiteX6" fmla="*/ 333618 w 616096"/>
              <a:gd name="connsiteY6" fmla="*/ 1222591 h 1233092"/>
              <a:gd name="connsiteX7" fmla="*/ 308048 w 616096"/>
              <a:gd name="connsiteY7" fmla="*/ 1233092 h 123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096" h="1233092">
                <a:moveTo>
                  <a:pt x="308048" y="1233092"/>
                </a:moveTo>
                <a:cubicBezTo>
                  <a:pt x="298793" y="1233092"/>
                  <a:pt x="289538" y="1229591"/>
                  <a:pt x="282477" y="1222591"/>
                </a:cubicBezTo>
                <a:lnTo>
                  <a:pt x="0" y="942550"/>
                </a:lnTo>
                <a:lnTo>
                  <a:pt x="0" y="0"/>
                </a:lnTo>
                <a:lnTo>
                  <a:pt x="616096" y="0"/>
                </a:lnTo>
                <a:lnTo>
                  <a:pt x="616096" y="942549"/>
                </a:lnTo>
                <a:lnTo>
                  <a:pt x="333618" y="1222591"/>
                </a:lnTo>
                <a:cubicBezTo>
                  <a:pt x="326557" y="1229591"/>
                  <a:pt x="317303" y="1233092"/>
                  <a:pt x="308048" y="1233092"/>
                </a:cubicBezTo>
                <a:close/>
              </a:path>
            </a:pathLst>
          </a:custGeom>
          <a:solidFill>
            <a:srgbClr val="28A8E0"/>
          </a:solidFill>
          <a:ln w="3175">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cs typeface="Arial" panose="020B0604020202020204" pitchFamily="34" charset="0"/>
            </a:endParaRPr>
          </a:p>
        </p:txBody>
      </p:sp>
      <p:sp>
        <p:nvSpPr>
          <p:cNvPr id="99" name="Freeform: Shape 98">
            <a:extLst>
              <a:ext uri="{FF2B5EF4-FFF2-40B4-BE49-F238E27FC236}">
                <a16:creationId xmlns:a16="http://schemas.microsoft.com/office/drawing/2014/main" id="{B6284D47-B85D-EDB0-31BD-1528A08E52AF}"/>
              </a:ext>
            </a:extLst>
          </p:cNvPr>
          <p:cNvSpPr/>
          <p:nvPr/>
        </p:nvSpPr>
        <p:spPr>
          <a:xfrm rot="10800000">
            <a:off x="2530986" y="2471297"/>
            <a:ext cx="616096" cy="797414"/>
          </a:xfrm>
          <a:custGeom>
            <a:avLst/>
            <a:gdLst>
              <a:gd name="connsiteX0" fmla="*/ 308048 w 616096"/>
              <a:gd name="connsiteY0" fmla="*/ 1620282 h 1620282"/>
              <a:gd name="connsiteX1" fmla="*/ 273522 w 616096"/>
              <a:gd name="connsiteY1" fmla="*/ 1606104 h 1620282"/>
              <a:gd name="connsiteX2" fmla="*/ 0 w 616096"/>
              <a:gd name="connsiteY2" fmla="*/ 1334940 h 1620282"/>
              <a:gd name="connsiteX3" fmla="*/ 0 w 616096"/>
              <a:gd name="connsiteY3" fmla="*/ 0 h 1620282"/>
              <a:gd name="connsiteX4" fmla="*/ 616096 w 616096"/>
              <a:gd name="connsiteY4" fmla="*/ 0 h 1620282"/>
              <a:gd name="connsiteX5" fmla="*/ 616096 w 616096"/>
              <a:gd name="connsiteY5" fmla="*/ 1334941 h 1620282"/>
              <a:gd name="connsiteX6" fmla="*/ 342575 w 616096"/>
              <a:gd name="connsiteY6" fmla="*/ 1606104 h 1620282"/>
              <a:gd name="connsiteX7" fmla="*/ 308048 w 616096"/>
              <a:gd name="connsiteY7" fmla="*/ 1620282 h 16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096" h="1620282">
                <a:moveTo>
                  <a:pt x="308048" y="1620282"/>
                </a:moveTo>
                <a:cubicBezTo>
                  <a:pt x="295551" y="1620282"/>
                  <a:pt x="283056" y="1615555"/>
                  <a:pt x="273522" y="1606104"/>
                </a:cubicBezTo>
                <a:lnTo>
                  <a:pt x="0" y="1334940"/>
                </a:lnTo>
                <a:lnTo>
                  <a:pt x="0" y="0"/>
                </a:lnTo>
                <a:lnTo>
                  <a:pt x="616096" y="0"/>
                </a:lnTo>
                <a:lnTo>
                  <a:pt x="616096" y="1334941"/>
                </a:lnTo>
                <a:lnTo>
                  <a:pt x="342575" y="1606104"/>
                </a:lnTo>
                <a:cubicBezTo>
                  <a:pt x="333040" y="1615555"/>
                  <a:pt x="320544" y="1620282"/>
                  <a:pt x="308048" y="1620282"/>
                </a:cubicBezTo>
                <a:close/>
              </a:path>
            </a:pathLst>
          </a:custGeom>
          <a:solidFill>
            <a:srgbClr val="008FCA"/>
          </a:solidFill>
          <a:ln w="3175">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cs typeface="Arial" panose="020B0604020202020204" pitchFamily="34" charset="0"/>
            </a:endParaRPr>
          </a:p>
        </p:txBody>
      </p:sp>
      <p:sp>
        <p:nvSpPr>
          <p:cNvPr id="431" name="Freeform 430">
            <a:extLst>
              <a:ext uri="{FF2B5EF4-FFF2-40B4-BE49-F238E27FC236}">
                <a16:creationId xmlns:a16="http://schemas.microsoft.com/office/drawing/2014/main" id="{599B7816-B763-FDA6-AB3E-2B42617F35FC}"/>
              </a:ext>
            </a:extLst>
          </p:cNvPr>
          <p:cNvSpPr/>
          <p:nvPr/>
        </p:nvSpPr>
        <p:spPr>
          <a:xfrm rot="10800000">
            <a:off x="3148511" y="1409583"/>
            <a:ext cx="616096" cy="1859128"/>
          </a:xfrm>
          <a:custGeom>
            <a:avLst/>
            <a:gdLst>
              <a:gd name="connsiteX0" fmla="*/ 308048 w 616096"/>
              <a:gd name="connsiteY0" fmla="*/ 2093330 h 2093330"/>
              <a:gd name="connsiteX1" fmla="*/ 277841 w 616096"/>
              <a:gd name="connsiteY1" fmla="*/ 2083077 h 2093330"/>
              <a:gd name="connsiteX2" fmla="*/ 17024 w 616096"/>
              <a:gd name="connsiteY2" fmla="*/ 1869371 h 2093330"/>
              <a:gd name="connsiteX3" fmla="*/ 0 w 616096"/>
              <a:gd name="connsiteY3" fmla="*/ 1844136 h 2093330"/>
              <a:gd name="connsiteX4" fmla="*/ 0 w 616096"/>
              <a:gd name="connsiteY4" fmla="*/ 920336 h 2093330"/>
              <a:gd name="connsiteX5" fmla="*/ 0 w 616096"/>
              <a:gd name="connsiteY5" fmla="*/ 920335 h 2093330"/>
              <a:gd name="connsiteX6" fmla="*/ 0 w 616096"/>
              <a:gd name="connsiteY6" fmla="*/ 0 h 2093330"/>
              <a:gd name="connsiteX7" fmla="*/ 616096 w 616096"/>
              <a:gd name="connsiteY7" fmla="*/ 0 h 2093330"/>
              <a:gd name="connsiteX8" fmla="*/ 616096 w 616096"/>
              <a:gd name="connsiteY8" fmla="*/ 920335 h 2093330"/>
              <a:gd name="connsiteX9" fmla="*/ 616096 w 616096"/>
              <a:gd name="connsiteY9" fmla="*/ 920336 h 2093330"/>
              <a:gd name="connsiteX10" fmla="*/ 616096 w 616096"/>
              <a:gd name="connsiteY10" fmla="*/ 1844136 h 2093330"/>
              <a:gd name="connsiteX11" fmla="*/ 599072 w 616096"/>
              <a:gd name="connsiteY11" fmla="*/ 1869372 h 2093330"/>
              <a:gd name="connsiteX12" fmla="*/ 338255 w 616096"/>
              <a:gd name="connsiteY12" fmla="*/ 2083077 h 2093330"/>
              <a:gd name="connsiteX13" fmla="*/ 308048 w 616096"/>
              <a:gd name="connsiteY13" fmla="*/ 2093330 h 209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6096" h="2093330">
                <a:moveTo>
                  <a:pt x="308048" y="2093330"/>
                </a:moveTo>
                <a:cubicBezTo>
                  <a:pt x="297114" y="2093330"/>
                  <a:pt x="286182" y="2089912"/>
                  <a:pt x="277841" y="2083077"/>
                </a:cubicBezTo>
                <a:lnTo>
                  <a:pt x="17024" y="1869371"/>
                </a:lnTo>
                <a:lnTo>
                  <a:pt x="0" y="1844136"/>
                </a:lnTo>
                <a:lnTo>
                  <a:pt x="0" y="920336"/>
                </a:lnTo>
                <a:lnTo>
                  <a:pt x="0" y="920335"/>
                </a:lnTo>
                <a:lnTo>
                  <a:pt x="0" y="0"/>
                </a:lnTo>
                <a:lnTo>
                  <a:pt x="616096" y="0"/>
                </a:lnTo>
                <a:lnTo>
                  <a:pt x="616096" y="920335"/>
                </a:lnTo>
                <a:lnTo>
                  <a:pt x="616096" y="920336"/>
                </a:lnTo>
                <a:lnTo>
                  <a:pt x="616096" y="1844136"/>
                </a:lnTo>
                <a:lnTo>
                  <a:pt x="599072" y="1869372"/>
                </a:lnTo>
                <a:lnTo>
                  <a:pt x="338255" y="2083077"/>
                </a:lnTo>
                <a:cubicBezTo>
                  <a:pt x="329913" y="2089912"/>
                  <a:pt x="318980" y="2093330"/>
                  <a:pt x="308048" y="2093330"/>
                </a:cubicBezTo>
                <a:close/>
              </a:path>
            </a:pathLst>
          </a:custGeom>
          <a:solidFill>
            <a:srgbClr val="04619D"/>
          </a:solidFill>
          <a:ln w="3175">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cs typeface="Arial" panose="020B0604020202020204" pitchFamily="34" charset="0"/>
            </a:endParaRPr>
          </a:p>
        </p:txBody>
      </p:sp>
      <p:sp>
        <p:nvSpPr>
          <p:cNvPr id="191" name="TextBox 190">
            <a:extLst>
              <a:ext uri="{FF2B5EF4-FFF2-40B4-BE49-F238E27FC236}">
                <a16:creationId xmlns:a16="http://schemas.microsoft.com/office/drawing/2014/main" id="{78ECDD38-2D89-ADA6-9BBE-DC7BD61BA3F5}"/>
              </a:ext>
            </a:extLst>
          </p:cNvPr>
          <p:cNvSpPr txBox="1"/>
          <p:nvPr/>
        </p:nvSpPr>
        <p:spPr>
          <a:xfrm>
            <a:off x="730217" y="2963783"/>
            <a:ext cx="5124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SVN-Gilroy SemiBold" panose="00000700000000000000" pitchFamily="50" charset="0"/>
                <a:cs typeface="Arial" panose="020B0604020202020204" pitchFamily="34" charset="0"/>
              </a:rPr>
              <a:t>TOTAL ASSETS</a:t>
            </a:r>
          </a:p>
        </p:txBody>
      </p:sp>
      <p:sp>
        <p:nvSpPr>
          <p:cNvPr id="192" name="TextBox 191">
            <a:extLst>
              <a:ext uri="{FF2B5EF4-FFF2-40B4-BE49-F238E27FC236}">
                <a16:creationId xmlns:a16="http://schemas.microsoft.com/office/drawing/2014/main" id="{CE892598-7AD6-8081-4C6E-E5504D1703F6}"/>
              </a:ext>
            </a:extLst>
          </p:cNvPr>
          <p:cNvSpPr txBox="1"/>
          <p:nvPr/>
        </p:nvSpPr>
        <p:spPr>
          <a:xfrm>
            <a:off x="1336136" y="2963783"/>
            <a:ext cx="527508"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SVN-Gilroy SemiBold" panose="00000700000000000000" pitchFamily="50" charset="0"/>
                <a:cs typeface="Arial" panose="020B0604020202020204" pitchFamily="34" charset="0"/>
              </a:rPr>
              <a:t>LOANS</a:t>
            </a:r>
          </a:p>
        </p:txBody>
      </p:sp>
      <p:sp>
        <p:nvSpPr>
          <p:cNvPr id="193" name="TextBox 192">
            <a:extLst>
              <a:ext uri="{FF2B5EF4-FFF2-40B4-BE49-F238E27FC236}">
                <a16:creationId xmlns:a16="http://schemas.microsoft.com/office/drawing/2014/main" id="{D34ED257-7EDA-1306-78E6-60A6FEA09650}"/>
              </a:ext>
            </a:extLst>
          </p:cNvPr>
          <p:cNvSpPr txBox="1"/>
          <p:nvPr/>
        </p:nvSpPr>
        <p:spPr>
          <a:xfrm>
            <a:off x="1929668" y="2963783"/>
            <a:ext cx="542115"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SVN-Gilroy SemiBold" panose="00000700000000000000" pitchFamily="50" charset="0"/>
                <a:cs typeface="Arial" panose="020B0604020202020204" pitchFamily="34" charset="0"/>
              </a:rPr>
              <a:t>DEPOSITS</a:t>
            </a:r>
          </a:p>
        </p:txBody>
      </p:sp>
      <p:sp>
        <p:nvSpPr>
          <p:cNvPr id="194" name="TextBox 193">
            <a:extLst>
              <a:ext uri="{FF2B5EF4-FFF2-40B4-BE49-F238E27FC236}">
                <a16:creationId xmlns:a16="http://schemas.microsoft.com/office/drawing/2014/main" id="{DE577D0E-2933-3A5A-AD19-5032C4640958}"/>
              </a:ext>
            </a:extLst>
          </p:cNvPr>
          <p:cNvSpPr txBox="1"/>
          <p:nvPr/>
        </p:nvSpPr>
        <p:spPr>
          <a:xfrm>
            <a:off x="2563315" y="2963783"/>
            <a:ext cx="545301"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SVN-Gilroy SemiBold" panose="00000700000000000000" pitchFamily="50" charset="0"/>
                <a:cs typeface="Arial" panose="020B0604020202020204" pitchFamily="34" charset="0"/>
              </a:rPr>
              <a:t>TOI</a:t>
            </a:r>
          </a:p>
        </p:txBody>
      </p:sp>
      <p:sp>
        <p:nvSpPr>
          <p:cNvPr id="195" name="TextBox 194">
            <a:extLst>
              <a:ext uri="{FF2B5EF4-FFF2-40B4-BE49-F238E27FC236}">
                <a16:creationId xmlns:a16="http://schemas.microsoft.com/office/drawing/2014/main" id="{55FB9867-4F0A-031B-9870-AB339AA73F1A}"/>
              </a:ext>
            </a:extLst>
          </p:cNvPr>
          <p:cNvSpPr txBox="1"/>
          <p:nvPr/>
        </p:nvSpPr>
        <p:spPr>
          <a:xfrm>
            <a:off x="3129965" y="2963783"/>
            <a:ext cx="64636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SVN-Gilroy SemiBold" panose="00000700000000000000" pitchFamily="50" charset="0"/>
                <a:cs typeface="Arial" panose="020B0604020202020204" pitchFamily="34" charset="0"/>
              </a:rPr>
              <a:t>PBT</a:t>
            </a:r>
          </a:p>
        </p:txBody>
      </p:sp>
      <p:sp>
        <p:nvSpPr>
          <p:cNvPr id="196" name="TextBox 195">
            <a:extLst>
              <a:ext uri="{FF2B5EF4-FFF2-40B4-BE49-F238E27FC236}">
                <a16:creationId xmlns:a16="http://schemas.microsoft.com/office/drawing/2014/main" id="{D1E2956A-3C52-7941-E8BD-53D93B34AD26}"/>
              </a:ext>
            </a:extLst>
          </p:cNvPr>
          <p:cNvSpPr txBox="1"/>
          <p:nvPr/>
        </p:nvSpPr>
        <p:spPr>
          <a:xfrm>
            <a:off x="3801406" y="2963783"/>
            <a:ext cx="518248"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a:ln>
                  <a:noFill/>
                </a:ln>
                <a:solidFill>
                  <a:prstClr val="white"/>
                </a:solidFill>
                <a:effectLst/>
                <a:uLnTx/>
                <a:uFillTx/>
                <a:latin typeface="SVN-Gilroy SemiBold" panose="00000700000000000000" pitchFamily="50" charset="0"/>
                <a:cs typeface="Arial" panose="020B0604020202020204" pitchFamily="34" charset="0"/>
              </a:rPr>
              <a:t>CIR</a:t>
            </a:r>
          </a:p>
        </p:txBody>
      </p:sp>
      <p:cxnSp>
        <p:nvCxnSpPr>
          <p:cNvPr id="198" name="Straight Connector 197">
            <a:extLst>
              <a:ext uri="{FF2B5EF4-FFF2-40B4-BE49-F238E27FC236}">
                <a16:creationId xmlns:a16="http://schemas.microsoft.com/office/drawing/2014/main" id="{6772AA94-D19F-4543-C414-DA0E15D771EA}"/>
              </a:ext>
            </a:extLst>
          </p:cNvPr>
          <p:cNvCxnSpPr>
            <a:cxnSpLocks/>
          </p:cNvCxnSpPr>
          <p:nvPr/>
        </p:nvCxnSpPr>
        <p:spPr>
          <a:xfrm>
            <a:off x="735616" y="2968903"/>
            <a:ext cx="50169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37F0049-B1B0-D067-C250-4F932CA5686F}"/>
              </a:ext>
            </a:extLst>
          </p:cNvPr>
          <p:cNvCxnSpPr>
            <a:cxnSpLocks/>
          </p:cNvCxnSpPr>
          <p:nvPr/>
        </p:nvCxnSpPr>
        <p:spPr>
          <a:xfrm>
            <a:off x="1349044" y="2968903"/>
            <a:ext cx="50169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096D7B3-D174-355C-9032-4D1A7BDD0885}"/>
              </a:ext>
            </a:extLst>
          </p:cNvPr>
          <p:cNvCxnSpPr>
            <a:cxnSpLocks/>
          </p:cNvCxnSpPr>
          <p:nvPr/>
        </p:nvCxnSpPr>
        <p:spPr>
          <a:xfrm>
            <a:off x="1964846" y="2968903"/>
            <a:ext cx="50169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7D477340-2C5C-1A52-F0B0-01A0EA99482E}"/>
              </a:ext>
            </a:extLst>
          </p:cNvPr>
          <p:cNvCxnSpPr>
            <a:cxnSpLocks/>
          </p:cNvCxnSpPr>
          <p:nvPr/>
        </p:nvCxnSpPr>
        <p:spPr>
          <a:xfrm>
            <a:off x="2578064" y="2968903"/>
            <a:ext cx="50169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722DE9A-7799-D4C5-4C88-CDCC74C30ABA}"/>
              </a:ext>
            </a:extLst>
          </p:cNvPr>
          <p:cNvCxnSpPr>
            <a:cxnSpLocks/>
          </p:cNvCxnSpPr>
          <p:nvPr/>
        </p:nvCxnSpPr>
        <p:spPr>
          <a:xfrm>
            <a:off x="3201053" y="2968903"/>
            <a:ext cx="50169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38CA0FFD-7BE5-0C08-4F95-F1225D199BB0}"/>
              </a:ext>
            </a:extLst>
          </p:cNvPr>
          <p:cNvCxnSpPr>
            <a:cxnSpLocks/>
          </p:cNvCxnSpPr>
          <p:nvPr/>
        </p:nvCxnSpPr>
        <p:spPr>
          <a:xfrm>
            <a:off x="3811920" y="2968903"/>
            <a:ext cx="50169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22DF153E-BEE0-573F-A209-C17C71EAF272}"/>
              </a:ext>
            </a:extLst>
          </p:cNvPr>
          <p:cNvSpPr txBox="1"/>
          <p:nvPr/>
        </p:nvSpPr>
        <p:spPr>
          <a:xfrm>
            <a:off x="682228" y="2541781"/>
            <a:ext cx="608469" cy="307777"/>
          </a:xfrm>
          <a:prstGeom prst="rect">
            <a:avLst/>
          </a:prstGeom>
          <a:noFill/>
        </p:spPr>
        <p:txBody>
          <a:bodyPr wrap="square" rtlCol="0">
            <a:spAutoFit/>
          </a:bodyPr>
          <a:lstStyle/>
          <a:p>
            <a:pPr marL="0" marR="0" lvl="0" indent="0" algn="ctr" defTabSz="914400" rtl="0" eaLnBrk="1" fontAlgn="auto" latinLnBrk="0" hangingPunct="1">
              <a:lnSpc>
                <a:spcPct val="100000"/>
              </a:lnSpc>
              <a:buClrTx/>
              <a:buSzTx/>
              <a:buFontTx/>
              <a:buNone/>
              <a:tabLst/>
              <a:defRPr/>
            </a:pPr>
            <a:r>
              <a:rPr kumimoji="0" lang="de-DE" sz="800" b="1" i="0" u="none" strike="noStrike" kern="1200" cap="none" spc="0" normalizeH="0" baseline="0" noProof="0" dirty="0">
                <a:ln>
                  <a:noFill/>
                </a:ln>
                <a:solidFill>
                  <a:prstClr val="white"/>
                </a:solidFill>
                <a:effectLst/>
                <a:uLnTx/>
                <a:uFillTx/>
                <a:latin typeface="SVN-Gilroy XBold" panose="00000900000000000000" pitchFamily="50" charset="0"/>
                <a:cs typeface="Arial" panose="020B0604020202020204" pitchFamily="34" charset="0"/>
              </a:rPr>
              <a:t>2,768</a:t>
            </a:r>
            <a:r>
              <a:rPr kumimoji="0" lang="de-DE" sz="600" b="0" i="0" u="none" strike="noStrike" kern="1200" cap="none" spc="0" normalizeH="0" baseline="0" noProof="0" dirty="0">
                <a:ln>
                  <a:noFill/>
                </a:ln>
                <a:solidFill>
                  <a:prstClr val="white"/>
                </a:solidFill>
                <a:effectLst/>
                <a:uLnTx/>
                <a:uFillTx/>
                <a:latin typeface="SVN-Gilroy XBold" panose="00000900000000000000" pitchFamily="50" charset="0"/>
                <a:cs typeface="Arial" panose="020B0604020202020204" pitchFamily="34" charset="0"/>
              </a:rPr>
              <a:t> </a:t>
            </a:r>
          </a:p>
          <a:p>
            <a:pPr marL="0" marR="0" lvl="0" indent="0" algn="ctr" defTabSz="914400" rtl="0" eaLnBrk="1" fontAlgn="auto" latinLnBrk="0" hangingPunct="1">
              <a:lnSpc>
                <a:spcPct val="100000"/>
              </a:lnSpc>
              <a:buClrTx/>
              <a:buSzTx/>
              <a:buFontTx/>
              <a:buNone/>
              <a:tabLst/>
              <a:defRPr/>
            </a:pPr>
            <a:r>
              <a:rPr lang="de-DE" sz="600" dirty="0">
                <a:solidFill>
                  <a:prstClr val="white"/>
                </a:solidFill>
                <a:latin typeface="SVN-Gilroy Medium" panose="00000600000000000000" pitchFamily="50" charset="0"/>
                <a:cs typeface="Arial" panose="020B0604020202020204" pitchFamily="34" charset="0"/>
              </a:rPr>
              <a:t>VND, Tn</a:t>
            </a:r>
            <a:endParaRPr kumimoji="0" lang="de-DE" sz="600" b="0" i="0" u="none" strike="noStrike" kern="1200" cap="none" spc="0" normalizeH="0" baseline="0" noProof="0" dirty="0">
              <a:ln>
                <a:noFill/>
              </a:ln>
              <a:solidFill>
                <a:prstClr val="white"/>
              </a:solidFill>
              <a:effectLst/>
              <a:uLnTx/>
              <a:uFillTx/>
              <a:latin typeface="SVN-Gilroy Medium" panose="00000600000000000000" pitchFamily="50" charset="0"/>
              <a:cs typeface="Arial" panose="020B0604020202020204" pitchFamily="34" charset="0"/>
            </a:endParaRPr>
          </a:p>
        </p:txBody>
      </p:sp>
      <p:sp>
        <p:nvSpPr>
          <p:cNvPr id="206" name="TextBox 205">
            <a:extLst>
              <a:ext uri="{FF2B5EF4-FFF2-40B4-BE49-F238E27FC236}">
                <a16:creationId xmlns:a16="http://schemas.microsoft.com/office/drawing/2014/main" id="{F6CB7B5A-7D1F-0977-6E2C-54E3DB28EBFF}"/>
              </a:ext>
            </a:extLst>
          </p:cNvPr>
          <p:cNvSpPr txBox="1"/>
          <p:nvPr/>
        </p:nvSpPr>
        <p:spPr>
          <a:xfrm>
            <a:off x="1291842" y="2541781"/>
            <a:ext cx="616097" cy="307777"/>
          </a:xfrm>
          <a:prstGeom prst="rect">
            <a:avLst/>
          </a:prstGeom>
          <a:noFill/>
        </p:spPr>
        <p:txBody>
          <a:bodyPr wrap="square" rtlCol="0">
            <a:spAutoFit/>
          </a:bodyPr>
          <a:lstStyle>
            <a:defPPr>
              <a:defRPr lang="en-US"/>
            </a:defPPr>
            <a:lvl1pPr marR="0" lvl="0" indent="0" algn="ctr" defTabSz="914400" fontAlgn="auto">
              <a:lnSpc>
                <a:spcPct val="100000"/>
              </a:lnSpc>
              <a:buClrTx/>
              <a:buSzTx/>
              <a:buFontTx/>
              <a:buNone/>
              <a:tabLst/>
              <a:defRPr kumimoji="0" sz="600" b="1" i="0" u="none" strike="noStrike" cap="none" spc="0" normalizeH="0" baseline="0">
                <a:ln>
                  <a:noFill/>
                </a:ln>
                <a:solidFill>
                  <a:prstClr val="white"/>
                </a:solidFill>
                <a:effectLst/>
                <a:uLnTx/>
                <a:uFillTx/>
                <a:latin typeface="SVN-Gilroy Medium" panose="00000600000000000000" pitchFamily="50" charset="0"/>
                <a:cs typeface="Arial" panose="020B0604020202020204" pitchFamily="34" charset="0"/>
              </a:defRPr>
            </a:lvl1pPr>
          </a:lstStyle>
          <a:p>
            <a:r>
              <a:rPr lang="de-DE" sz="800" dirty="0">
                <a:latin typeface="SVN-Gilroy XBold" panose="00000900000000000000" pitchFamily="50" charset="0"/>
              </a:rPr>
              <a:t>1,992</a:t>
            </a:r>
          </a:p>
          <a:p>
            <a:r>
              <a:rPr lang="de-DE" dirty="0"/>
              <a:t>VND, Tn</a:t>
            </a:r>
          </a:p>
        </p:txBody>
      </p:sp>
      <p:sp>
        <p:nvSpPr>
          <p:cNvPr id="207" name="TextBox 206">
            <a:extLst>
              <a:ext uri="{FF2B5EF4-FFF2-40B4-BE49-F238E27FC236}">
                <a16:creationId xmlns:a16="http://schemas.microsoft.com/office/drawing/2014/main" id="{F90F5960-B7E5-155A-4333-33D1EFD77C59}"/>
              </a:ext>
            </a:extLst>
          </p:cNvPr>
          <p:cNvSpPr txBox="1"/>
          <p:nvPr/>
        </p:nvSpPr>
        <p:spPr>
          <a:xfrm>
            <a:off x="1908384" y="2541781"/>
            <a:ext cx="616097" cy="307777"/>
          </a:xfrm>
          <a:prstGeom prst="rect">
            <a:avLst/>
          </a:prstGeom>
          <a:noFill/>
        </p:spPr>
        <p:txBody>
          <a:bodyPr wrap="square" rtlCol="0">
            <a:spAutoFit/>
          </a:bodyPr>
          <a:lstStyle>
            <a:defPPr>
              <a:defRPr lang="en-US"/>
            </a:defPPr>
            <a:lvl1pPr marR="0" lvl="0" indent="0" algn="ctr" defTabSz="914400" fontAlgn="auto">
              <a:lnSpc>
                <a:spcPct val="100000"/>
              </a:lnSpc>
              <a:buClrTx/>
              <a:buSzTx/>
              <a:buFontTx/>
              <a:buNone/>
              <a:tabLst/>
              <a:defRPr kumimoji="0" sz="600" b="1" i="0" u="none" strike="noStrike" cap="none" spc="0" normalizeH="0" baseline="0">
                <a:ln>
                  <a:noFill/>
                </a:ln>
                <a:solidFill>
                  <a:prstClr val="white"/>
                </a:solidFill>
                <a:effectLst/>
                <a:uLnTx/>
                <a:uFillTx/>
                <a:latin typeface="SVN-Gilroy Medium" panose="00000600000000000000" pitchFamily="50" charset="0"/>
                <a:cs typeface="Arial" panose="020B0604020202020204" pitchFamily="34" charset="0"/>
              </a:defRPr>
            </a:lvl1pPr>
          </a:lstStyle>
          <a:p>
            <a:r>
              <a:rPr lang="de-DE" sz="800" dirty="0">
                <a:latin typeface="SVN-Gilroy XBold" panose="00000900000000000000" pitchFamily="50" charset="0"/>
              </a:rPr>
              <a:t>1,794</a:t>
            </a:r>
            <a:endParaRPr lang="de-DE" sz="800" dirty="0"/>
          </a:p>
          <a:p>
            <a:r>
              <a:rPr lang="de-DE" dirty="0"/>
              <a:t>VND, Tn</a:t>
            </a:r>
          </a:p>
        </p:txBody>
      </p:sp>
      <p:sp>
        <p:nvSpPr>
          <p:cNvPr id="208" name="TextBox 207">
            <a:extLst>
              <a:ext uri="{FF2B5EF4-FFF2-40B4-BE49-F238E27FC236}">
                <a16:creationId xmlns:a16="http://schemas.microsoft.com/office/drawing/2014/main" id="{F386CFD3-FF35-4616-0BE4-5D96D1A94AFB}"/>
              </a:ext>
            </a:extLst>
          </p:cNvPr>
          <p:cNvSpPr txBox="1"/>
          <p:nvPr/>
        </p:nvSpPr>
        <p:spPr>
          <a:xfrm>
            <a:off x="2522860" y="2541781"/>
            <a:ext cx="616097" cy="307777"/>
          </a:xfrm>
          <a:prstGeom prst="rect">
            <a:avLst/>
          </a:prstGeom>
          <a:noFill/>
        </p:spPr>
        <p:txBody>
          <a:bodyPr wrap="square" rtlCol="0">
            <a:spAutoFit/>
          </a:bodyPr>
          <a:lstStyle>
            <a:defPPr>
              <a:defRPr lang="en-US"/>
            </a:defPPr>
            <a:lvl1pPr marR="0" lvl="0" indent="0" algn="ctr" defTabSz="914400" fontAlgn="auto">
              <a:lnSpc>
                <a:spcPct val="100000"/>
              </a:lnSpc>
              <a:buClrTx/>
              <a:buSzTx/>
              <a:buFontTx/>
              <a:buNone/>
              <a:tabLst/>
              <a:defRPr kumimoji="0" sz="600" b="1" i="0" u="none" strike="noStrike" cap="none" spc="0" normalizeH="0" baseline="0">
                <a:ln>
                  <a:noFill/>
                </a:ln>
                <a:solidFill>
                  <a:prstClr val="white"/>
                </a:solidFill>
                <a:effectLst/>
                <a:uLnTx/>
                <a:uFillTx/>
                <a:latin typeface="SVN-Gilroy Medium" panose="00000600000000000000" pitchFamily="50" charset="0"/>
                <a:cs typeface="Arial" panose="020B0604020202020204" pitchFamily="34" charset="0"/>
              </a:defRPr>
            </a:lvl1pPr>
          </a:lstStyle>
          <a:p>
            <a:r>
              <a:rPr lang="de-DE" sz="800">
                <a:latin typeface="SVN-Gilroy XBold" panose="00000900000000000000" pitchFamily="50" charset="0"/>
              </a:rPr>
              <a:t>87.3</a:t>
            </a:r>
            <a:endParaRPr lang="de-DE" sz="800" dirty="0">
              <a:latin typeface="SVN-Gilroy XBold" panose="00000900000000000000" pitchFamily="50" charset="0"/>
            </a:endParaRPr>
          </a:p>
          <a:p>
            <a:r>
              <a:rPr lang="de-DE" dirty="0"/>
              <a:t>VND, Tn</a:t>
            </a:r>
          </a:p>
        </p:txBody>
      </p:sp>
      <p:sp>
        <p:nvSpPr>
          <p:cNvPr id="209" name="TextBox 208">
            <a:extLst>
              <a:ext uri="{FF2B5EF4-FFF2-40B4-BE49-F238E27FC236}">
                <a16:creationId xmlns:a16="http://schemas.microsoft.com/office/drawing/2014/main" id="{63F24D00-7456-5359-A255-6FA192909FCC}"/>
              </a:ext>
            </a:extLst>
          </p:cNvPr>
          <p:cNvSpPr txBox="1"/>
          <p:nvPr/>
        </p:nvSpPr>
        <p:spPr>
          <a:xfrm>
            <a:off x="3146188" y="2541781"/>
            <a:ext cx="616097" cy="307777"/>
          </a:xfrm>
          <a:prstGeom prst="rect">
            <a:avLst/>
          </a:prstGeom>
          <a:noFill/>
        </p:spPr>
        <p:txBody>
          <a:bodyPr wrap="square" rtlCol="0">
            <a:spAutoFit/>
          </a:bodyPr>
          <a:lstStyle>
            <a:defPPr>
              <a:defRPr lang="en-US"/>
            </a:defPPr>
            <a:lvl1pPr marR="0" lvl="0" indent="0" algn="ctr" defTabSz="914400" fontAlgn="auto">
              <a:lnSpc>
                <a:spcPct val="100000"/>
              </a:lnSpc>
              <a:buClrTx/>
              <a:buSzTx/>
              <a:buFontTx/>
              <a:buNone/>
              <a:tabLst/>
              <a:defRPr kumimoji="0" sz="600" b="1" i="0" u="none" strike="noStrike" cap="none" spc="0" normalizeH="0" baseline="0">
                <a:ln>
                  <a:noFill/>
                </a:ln>
                <a:solidFill>
                  <a:prstClr val="white"/>
                </a:solidFill>
                <a:effectLst/>
                <a:uLnTx/>
                <a:uFillTx/>
                <a:latin typeface="SVN-Gilroy Medium" panose="00000600000000000000" pitchFamily="50" charset="0"/>
                <a:cs typeface="Arial" panose="020B0604020202020204" pitchFamily="34" charset="0"/>
              </a:defRPr>
            </a:lvl1pPr>
          </a:lstStyle>
          <a:p>
            <a:r>
              <a:rPr lang="de-DE" sz="800">
                <a:latin typeface="SVN-Gilroy XBold" panose="00000900000000000000" pitchFamily="50" charset="0"/>
              </a:rPr>
              <a:t>43.4</a:t>
            </a:r>
            <a:endParaRPr lang="de-DE" sz="800" dirty="0">
              <a:latin typeface="SVN-Gilroy XBold" panose="00000900000000000000" pitchFamily="50" charset="0"/>
            </a:endParaRPr>
          </a:p>
          <a:p>
            <a:r>
              <a:rPr lang="de-DE" dirty="0"/>
              <a:t>VND, Tn</a:t>
            </a:r>
          </a:p>
        </p:txBody>
      </p:sp>
      <p:sp>
        <p:nvSpPr>
          <p:cNvPr id="210" name="TextBox 209">
            <a:extLst>
              <a:ext uri="{FF2B5EF4-FFF2-40B4-BE49-F238E27FC236}">
                <a16:creationId xmlns:a16="http://schemas.microsoft.com/office/drawing/2014/main" id="{536F559F-29B6-23D2-8D16-89BAF2C0FA46}"/>
              </a:ext>
            </a:extLst>
          </p:cNvPr>
          <p:cNvSpPr txBox="1"/>
          <p:nvPr/>
        </p:nvSpPr>
        <p:spPr>
          <a:xfrm>
            <a:off x="3762253" y="2657462"/>
            <a:ext cx="61609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chemeClr val="bg1"/>
                </a:solidFill>
                <a:effectLst/>
                <a:uLnTx/>
                <a:uFillTx/>
                <a:latin typeface="SVN-Gilroy XBold" panose="00000900000000000000" pitchFamily="50" charset="0"/>
                <a:cs typeface="Arial" panose="020B0604020202020204" pitchFamily="34" charset="0"/>
              </a:rPr>
              <a:t>30.4%</a:t>
            </a:r>
            <a:endParaRPr kumimoji="0" lang="de-DE" sz="800" b="0" i="0" u="none" strike="noStrike" kern="1200" cap="none" spc="0" normalizeH="0" baseline="0" noProof="0" dirty="0">
              <a:ln>
                <a:noFill/>
              </a:ln>
              <a:solidFill>
                <a:schemeClr val="bg1"/>
              </a:solidFill>
              <a:effectLst/>
              <a:uLnTx/>
              <a:uFillTx/>
              <a:latin typeface="SVN-Gilroy XBold" panose="00000900000000000000" pitchFamily="50" charset="0"/>
              <a:cs typeface="Arial" panose="020B0604020202020204" pitchFamily="34" charset="0"/>
            </a:endParaRPr>
          </a:p>
        </p:txBody>
      </p:sp>
      <p:sp>
        <p:nvSpPr>
          <p:cNvPr id="212" name="TextBox 211">
            <a:extLst>
              <a:ext uri="{FF2B5EF4-FFF2-40B4-BE49-F238E27FC236}">
                <a16:creationId xmlns:a16="http://schemas.microsoft.com/office/drawing/2014/main" id="{FE02F9A2-64F4-49F5-37A6-FBC673D9053D}"/>
              </a:ext>
            </a:extLst>
          </p:cNvPr>
          <p:cNvSpPr txBox="1"/>
          <p:nvPr/>
        </p:nvSpPr>
        <p:spPr>
          <a:xfrm>
            <a:off x="730744" y="1983592"/>
            <a:ext cx="61485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600" b="1" dirty="0">
                <a:solidFill>
                  <a:schemeClr val="tx1">
                    <a:lumMod val="75000"/>
                    <a:lumOff val="25000"/>
                  </a:schemeClr>
                </a:solidFill>
                <a:latin typeface="SVN-Gilroy Medium" panose="00000600000000000000" pitchFamily="50" charset="0"/>
                <a:cs typeface="Arial" panose="020B0604020202020204" pitchFamily="34" charset="0"/>
              </a:rPr>
              <a:t>16.0</a:t>
            </a:r>
            <a:r>
              <a:rPr kumimoji="0" lang="de-DE" sz="600" b="1" i="0" u="none" strike="noStrike" kern="1200" cap="none" spc="0" normalizeH="0" baseline="0" noProof="0" dirty="0">
                <a:ln>
                  <a:noFill/>
                </a:ln>
                <a:solidFill>
                  <a:schemeClr val="tx1">
                    <a:lumMod val="75000"/>
                    <a:lumOff val="25000"/>
                  </a:schemeClr>
                </a:solidFill>
                <a:effectLst/>
                <a:uLnTx/>
                <a:uFillTx/>
                <a:latin typeface="SVN-Gilroy Medium" panose="00000600000000000000" pitchFamily="50" charset="0"/>
                <a:cs typeface="Arial" panose="020B0604020202020204" pitchFamily="34" charset="0"/>
              </a:rPr>
              <a:t>% </a:t>
            </a:r>
            <a:r>
              <a:rPr kumimoji="0" lang="de-DE" sz="600" b="0" i="1" u="none" strike="noStrike" kern="1200" cap="none" spc="0" normalizeH="0" baseline="0" noProof="0" dirty="0">
                <a:ln>
                  <a:noFill/>
                </a:ln>
                <a:solidFill>
                  <a:schemeClr val="tx1">
                    <a:lumMod val="75000"/>
                    <a:lumOff val="25000"/>
                  </a:schemeClr>
                </a:solidFill>
                <a:effectLst/>
                <a:uLnTx/>
                <a:uFillTx/>
                <a:latin typeface="SVN-Gilroy Medium" panose="00000600000000000000" pitchFamily="50" charset="0"/>
                <a:cs typeface="Arial" panose="020B0604020202020204" pitchFamily="34" charset="0"/>
              </a:rPr>
              <a:t>(yoy)</a:t>
            </a:r>
          </a:p>
        </p:txBody>
      </p:sp>
      <p:sp>
        <p:nvSpPr>
          <p:cNvPr id="213" name="TextBox 212">
            <a:extLst>
              <a:ext uri="{FF2B5EF4-FFF2-40B4-BE49-F238E27FC236}">
                <a16:creationId xmlns:a16="http://schemas.microsoft.com/office/drawing/2014/main" id="{F573FA30-E43B-BDF3-76F1-69BFCF7F0C92}"/>
              </a:ext>
            </a:extLst>
          </p:cNvPr>
          <p:cNvSpPr txBox="1"/>
          <p:nvPr/>
        </p:nvSpPr>
        <p:spPr>
          <a:xfrm>
            <a:off x="1357628" y="1982059"/>
            <a:ext cx="590865"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600" b="1" noProof="0" dirty="0">
                <a:solidFill>
                  <a:schemeClr val="tx1">
                    <a:lumMod val="75000"/>
                    <a:lumOff val="25000"/>
                  </a:schemeClr>
                </a:solidFill>
                <a:latin typeface="SVN-Gilroy Medium" panose="00000600000000000000" pitchFamily="50" charset="0"/>
                <a:cs typeface="Arial" panose="020B0604020202020204" pitchFamily="34" charset="0"/>
              </a:rPr>
              <a:t>15.7</a:t>
            </a:r>
            <a:r>
              <a:rPr kumimoji="0" lang="de-DE" sz="600" b="1" i="0" u="none" strike="noStrike" kern="1200" cap="none" spc="0" normalizeH="0" baseline="0" noProof="0" dirty="0">
                <a:ln>
                  <a:noFill/>
                </a:ln>
                <a:solidFill>
                  <a:schemeClr val="tx1">
                    <a:lumMod val="75000"/>
                    <a:lumOff val="25000"/>
                  </a:schemeClr>
                </a:solidFill>
                <a:effectLst/>
                <a:uLnTx/>
                <a:uFillTx/>
                <a:latin typeface="SVN-Gilroy Medium" panose="00000600000000000000" pitchFamily="50" charset="0"/>
                <a:cs typeface="Arial" panose="020B0604020202020204" pitchFamily="34" charset="0"/>
              </a:rPr>
              <a:t>% </a:t>
            </a:r>
            <a:r>
              <a:rPr kumimoji="0" lang="de-DE" sz="600" b="0" i="1" u="none" strike="noStrike" kern="1200" cap="none" spc="0" normalizeH="0" baseline="0" noProof="0" dirty="0">
                <a:ln>
                  <a:noFill/>
                </a:ln>
                <a:solidFill>
                  <a:schemeClr val="tx1">
                    <a:lumMod val="75000"/>
                    <a:lumOff val="25000"/>
                  </a:schemeClr>
                </a:solidFill>
                <a:effectLst/>
                <a:uLnTx/>
                <a:uFillTx/>
                <a:latin typeface="SVN-Gilroy Medium" panose="00000600000000000000" pitchFamily="50" charset="0"/>
                <a:cs typeface="Arial" panose="020B0604020202020204" pitchFamily="34" charset="0"/>
              </a:rPr>
              <a:t>(yoy)</a:t>
            </a:r>
          </a:p>
        </p:txBody>
      </p:sp>
      <p:sp>
        <p:nvSpPr>
          <p:cNvPr id="214" name="TextBox 213">
            <a:extLst>
              <a:ext uri="{FF2B5EF4-FFF2-40B4-BE49-F238E27FC236}">
                <a16:creationId xmlns:a16="http://schemas.microsoft.com/office/drawing/2014/main" id="{5CBE9D2C-71A9-A8D8-569D-62515EA2C4EF}"/>
              </a:ext>
            </a:extLst>
          </p:cNvPr>
          <p:cNvSpPr txBox="1"/>
          <p:nvPr/>
        </p:nvSpPr>
        <p:spPr>
          <a:xfrm>
            <a:off x="1995933" y="1975748"/>
            <a:ext cx="61637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600" b="1" dirty="0">
                <a:solidFill>
                  <a:schemeClr val="tx1">
                    <a:lumMod val="75000"/>
                    <a:lumOff val="25000"/>
                  </a:schemeClr>
                </a:solidFill>
                <a:latin typeface="SVN-Gilroy Medium" panose="00000600000000000000" pitchFamily="50" charset="0"/>
                <a:cs typeface="Arial" panose="020B0604020202020204" pitchFamily="34" charset="0"/>
              </a:rPr>
              <a:t>11.7</a:t>
            </a:r>
            <a:r>
              <a:rPr kumimoji="0" lang="de-DE" sz="600" b="1" i="0" u="none" strike="noStrike" kern="1200" cap="none" spc="0" normalizeH="0" baseline="0" noProof="0" dirty="0">
                <a:ln>
                  <a:noFill/>
                </a:ln>
                <a:solidFill>
                  <a:schemeClr val="tx1">
                    <a:lumMod val="75000"/>
                    <a:lumOff val="25000"/>
                  </a:schemeClr>
                </a:solidFill>
                <a:effectLst/>
                <a:uLnTx/>
                <a:uFillTx/>
                <a:latin typeface="SVN-Gilroy Medium" panose="00000600000000000000" pitchFamily="50" charset="0"/>
                <a:cs typeface="Arial" panose="020B0604020202020204" pitchFamily="34" charset="0"/>
              </a:rPr>
              <a:t>% </a:t>
            </a:r>
            <a:r>
              <a:rPr kumimoji="0" lang="de-DE" sz="600" b="0" i="1" u="none" strike="noStrike" kern="1200" cap="none" spc="0" normalizeH="0" baseline="0" noProof="0" dirty="0">
                <a:ln>
                  <a:noFill/>
                </a:ln>
                <a:solidFill>
                  <a:schemeClr val="tx1">
                    <a:lumMod val="75000"/>
                    <a:lumOff val="25000"/>
                  </a:schemeClr>
                </a:solidFill>
                <a:effectLst/>
                <a:uLnTx/>
                <a:uFillTx/>
                <a:latin typeface="SVN-Gilroy Medium" panose="00000600000000000000" pitchFamily="50" charset="0"/>
                <a:cs typeface="Arial" panose="020B0604020202020204" pitchFamily="34" charset="0"/>
              </a:rPr>
              <a:t>(yoy)</a:t>
            </a:r>
          </a:p>
        </p:txBody>
      </p:sp>
      <p:sp>
        <p:nvSpPr>
          <p:cNvPr id="215" name="TextBox 214">
            <a:extLst>
              <a:ext uri="{FF2B5EF4-FFF2-40B4-BE49-F238E27FC236}">
                <a16:creationId xmlns:a16="http://schemas.microsoft.com/office/drawing/2014/main" id="{9756CF9E-1D2A-A944-0372-5823E88B18D7}"/>
              </a:ext>
            </a:extLst>
          </p:cNvPr>
          <p:cNvSpPr txBox="1"/>
          <p:nvPr/>
        </p:nvSpPr>
        <p:spPr>
          <a:xfrm>
            <a:off x="2613875" y="1978632"/>
            <a:ext cx="573058"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schemeClr val="tx1">
                    <a:lumMod val="75000"/>
                    <a:lumOff val="25000"/>
                  </a:schemeClr>
                </a:solidFill>
                <a:effectLst/>
                <a:uLnTx/>
                <a:uFillTx/>
                <a:latin typeface="SVN-Gilroy Medium" panose="00000600000000000000" pitchFamily="50" charset="0"/>
                <a:cs typeface="Arial" panose="020B0604020202020204" pitchFamily="34" charset="0"/>
              </a:rPr>
              <a:t>6.6% </a:t>
            </a:r>
            <a:r>
              <a:rPr kumimoji="0" lang="de-DE" sz="600" b="0" i="1" u="none" strike="noStrike" kern="1200" cap="none" spc="0" normalizeH="0" baseline="0" noProof="0" dirty="0">
                <a:ln>
                  <a:noFill/>
                </a:ln>
                <a:solidFill>
                  <a:schemeClr val="tx1">
                    <a:lumMod val="75000"/>
                    <a:lumOff val="25000"/>
                  </a:schemeClr>
                </a:solidFill>
                <a:effectLst/>
                <a:uLnTx/>
                <a:uFillTx/>
                <a:latin typeface="SVN-Gilroy Medium" panose="00000600000000000000" pitchFamily="50" charset="0"/>
                <a:cs typeface="Arial" panose="020B0604020202020204" pitchFamily="34" charset="0"/>
              </a:rPr>
              <a:t>(yoy)</a:t>
            </a:r>
          </a:p>
        </p:txBody>
      </p:sp>
      <p:sp>
        <p:nvSpPr>
          <p:cNvPr id="216" name="TextBox 215">
            <a:extLst>
              <a:ext uri="{FF2B5EF4-FFF2-40B4-BE49-F238E27FC236}">
                <a16:creationId xmlns:a16="http://schemas.microsoft.com/office/drawing/2014/main" id="{C655CA17-C35A-9CCE-3347-6E7D1439FD09}"/>
              </a:ext>
            </a:extLst>
          </p:cNvPr>
          <p:cNvSpPr txBox="1"/>
          <p:nvPr/>
        </p:nvSpPr>
        <p:spPr>
          <a:xfrm>
            <a:off x="3254440" y="1213448"/>
            <a:ext cx="643651" cy="184666"/>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tabLst/>
              <a:defRPr sz="600" b="1">
                <a:solidFill>
                  <a:schemeClr val="tx1">
                    <a:lumMod val="75000"/>
                    <a:lumOff val="25000"/>
                  </a:schemeClr>
                </a:solidFill>
                <a:latin typeface="SVN-Gilroy Medium" panose="00000600000000000000" pitchFamily="50" charset="0"/>
                <a:cs typeface="Arial" panose="020B0604020202020204" pitchFamily="34" charset="0"/>
              </a:defRPr>
            </a:lvl1pPr>
          </a:lstStyle>
          <a:p>
            <a:r>
              <a:rPr lang="de-DE" dirty="0"/>
              <a:t>36.8% (yoy)</a:t>
            </a:r>
          </a:p>
        </p:txBody>
      </p:sp>
      <p:sp>
        <p:nvSpPr>
          <p:cNvPr id="217" name="TextBox 216">
            <a:extLst>
              <a:ext uri="{FF2B5EF4-FFF2-40B4-BE49-F238E27FC236}">
                <a16:creationId xmlns:a16="http://schemas.microsoft.com/office/drawing/2014/main" id="{6A29C6CC-221D-B361-B01A-F153A9794B52}"/>
              </a:ext>
            </a:extLst>
          </p:cNvPr>
          <p:cNvSpPr txBox="1"/>
          <p:nvPr/>
        </p:nvSpPr>
        <p:spPr>
          <a:xfrm>
            <a:off x="3840600" y="1870208"/>
            <a:ext cx="5986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600" b="1">
                <a:solidFill>
                  <a:schemeClr val="tx1">
                    <a:lumMod val="75000"/>
                    <a:lumOff val="25000"/>
                  </a:schemeClr>
                </a:solidFill>
                <a:latin typeface="SVN-Gilroy Medium" panose="00000600000000000000" pitchFamily="50" charset="0"/>
                <a:cs typeface="Arial" panose="020B0604020202020204" pitchFamily="34" charset="0"/>
              </a:rPr>
              <a:t>2.9</a:t>
            </a:r>
            <a:r>
              <a:rPr kumimoji="0" lang="de-DE" sz="600" b="1" i="0" u="none" strike="noStrike" kern="1200" cap="none" spc="0" normalizeH="0" baseline="0" noProof="0">
                <a:ln>
                  <a:noFill/>
                </a:ln>
                <a:solidFill>
                  <a:schemeClr val="tx1">
                    <a:lumMod val="75000"/>
                    <a:lumOff val="25000"/>
                  </a:schemeClr>
                </a:solidFill>
                <a:effectLst/>
                <a:uLnTx/>
                <a:uFillTx/>
                <a:latin typeface="SVN-Gilroy Medium" panose="00000600000000000000" pitchFamily="50" charset="0"/>
                <a:cs typeface="Arial" panose="020B0604020202020204" pitchFamily="34" charset="0"/>
              </a:rPr>
              <a:t> pp </a:t>
            </a:r>
            <a:r>
              <a:rPr kumimoji="0" lang="de-DE" sz="600" b="0" i="1" u="none" strike="noStrike" kern="1200" cap="none" spc="0" normalizeH="0" baseline="0" noProof="0" dirty="0">
                <a:ln>
                  <a:noFill/>
                </a:ln>
                <a:solidFill>
                  <a:schemeClr val="tx1">
                    <a:lumMod val="75000"/>
                    <a:lumOff val="25000"/>
                  </a:schemeClr>
                </a:solidFill>
                <a:effectLst/>
                <a:uLnTx/>
                <a:uFillTx/>
                <a:latin typeface="SVN-Gilroy Medium" panose="00000600000000000000" pitchFamily="50" charset="0"/>
                <a:cs typeface="Arial" panose="020B0604020202020204" pitchFamily="34" charset="0"/>
              </a:rPr>
              <a:t>(yoy)</a:t>
            </a:r>
          </a:p>
        </p:txBody>
      </p:sp>
      <p:sp>
        <p:nvSpPr>
          <p:cNvPr id="218" name="TextBox 217">
            <a:extLst>
              <a:ext uri="{FF2B5EF4-FFF2-40B4-BE49-F238E27FC236}">
                <a16:creationId xmlns:a16="http://schemas.microsoft.com/office/drawing/2014/main" id="{CFC6DDF5-5F03-F3D3-EE74-594C41A52C17}"/>
              </a:ext>
            </a:extLst>
          </p:cNvPr>
          <p:cNvSpPr txBox="1"/>
          <p:nvPr/>
        </p:nvSpPr>
        <p:spPr>
          <a:xfrm>
            <a:off x="4453215" y="1199602"/>
            <a:ext cx="664391"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schemeClr val="tx1">
                    <a:lumMod val="75000"/>
                    <a:lumOff val="25000"/>
                  </a:schemeClr>
                </a:solidFill>
                <a:effectLst/>
                <a:uLnTx/>
                <a:uFillTx/>
                <a:latin typeface="SVN-Gilroy Medium" panose="00000600000000000000" pitchFamily="50" charset="0"/>
                <a:cs typeface="Arial" panose="020B0604020202020204" pitchFamily="34" charset="0"/>
              </a:rPr>
              <a:t>-37.3% </a:t>
            </a:r>
            <a:r>
              <a:rPr kumimoji="0" lang="de-DE" sz="600" b="0" i="1" u="none" strike="noStrike" kern="1200" cap="none" spc="0" normalizeH="0" baseline="0" noProof="0" dirty="0">
                <a:ln>
                  <a:noFill/>
                </a:ln>
                <a:solidFill>
                  <a:schemeClr val="tx1">
                    <a:lumMod val="75000"/>
                    <a:lumOff val="25000"/>
                  </a:schemeClr>
                </a:solidFill>
                <a:effectLst/>
                <a:uLnTx/>
                <a:uFillTx/>
                <a:latin typeface="SVN-Gilroy Medium" panose="00000600000000000000" pitchFamily="50" charset="0"/>
                <a:cs typeface="Arial" panose="020B0604020202020204" pitchFamily="34" charset="0"/>
              </a:rPr>
              <a:t>(yoy)</a:t>
            </a:r>
          </a:p>
        </p:txBody>
      </p:sp>
      <p:sp>
        <p:nvSpPr>
          <p:cNvPr id="219" name="TextBox 218">
            <a:extLst>
              <a:ext uri="{FF2B5EF4-FFF2-40B4-BE49-F238E27FC236}">
                <a16:creationId xmlns:a16="http://schemas.microsoft.com/office/drawing/2014/main" id="{1D48C319-6253-8635-B3E2-7921BC5BDA7A}"/>
              </a:ext>
            </a:extLst>
          </p:cNvPr>
          <p:cNvSpPr txBox="1"/>
          <p:nvPr/>
        </p:nvSpPr>
        <p:spPr>
          <a:xfrm>
            <a:off x="5072481" y="1867244"/>
            <a:ext cx="6443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a:ln>
                  <a:noFill/>
                </a:ln>
                <a:solidFill>
                  <a:schemeClr val="tx1">
                    <a:lumMod val="75000"/>
                    <a:lumOff val="25000"/>
                  </a:schemeClr>
                </a:solidFill>
                <a:effectLst/>
                <a:uLnTx/>
                <a:uFillTx/>
                <a:latin typeface="SVN-Gilroy Medium" panose="00000600000000000000" pitchFamily="50" charset="0"/>
                <a:cs typeface="Arial" panose="020B0604020202020204" pitchFamily="34" charset="0"/>
              </a:rPr>
              <a:t>-0.14 pp </a:t>
            </a:r>
            <a:r>
              <a:rPr kumimoji="0" lang="de-DE" sz="600" b="0" i="1" u="none" strike="noStrike" kern="1200" cap="none" spc="0" normalizeH="0" baseline="0" noProof="0" dirty="0">
                <a:ln>
                  <a:noFill/>
                </a:ln>
                <a:solidFill>
                  <a:schemeClr val="tx1">
                    <a:lumMod val="75000"/>
                    <a:lumOff val="25000"/>
                  </a:schemeClr>
                </a:solidFill>
                <a:effectLst/>
                <a:uLnTx/>
                <a:uFillTx/>
                <a:latin typeface="SVN-Gilroy Medium" panose="00000600000000000000" pitchFamily="50" charset="0"/>
                <a:cs typeface="Arial" panose="020B0604020202020204" pitchFamily="34" charset="0"/>
              </a:rPr>
              <a:t>(yoy)</a:t>
            </a:r>
          </a:p>
        </p:txBody>
      </p:sp>
      <p:sp>
        <p:nvSpPr>
          <p:cNvPr id="220" name="TextBox 219">
            <a:extLst>
              <a:ext uri="{FF2B5EF4-FFF2-40B4-BE49-F238E27FC236}">
                <a16:creationId xmlns:a16="http://schemas.microsoft.com/office/drawing/2014/main" id="{FBFC86DC-EAAF-58F3-5469-34ACBCBC23F8}"/>
              </a:ext>
            </a:extLst>
          </p:cNvPr>
          <p:cNvSpPr txBox="1"/>
          <p:nvPr/>
        </p:nvSpPr>
        <p:spPr>
          <a:xfrm>
            <a:off x="5669271" y="1881401"/>
            <a:ext cx="6450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a:ln>
                  <a:noFill/>
                </a:ln>
                <a:solidFill>
                  <a:schemeClr val="tx1">
                    <a:lumMod val="75000"/>
                    <a:lumOff val="25000"/>
                  </a:schemeClr>
                </a:solidFill>
                <a:effectLst/>
                <a:uLnTx/>
                <a:uFillTx/>
                <a:latin typeface="SVN-Gilroy Medium" panose="00000600000000000000" pitchFamily="50" charset="0"/>
                <a:cs typeface="Arial" panose="020B0604020202020204" pitchFamily="34" charset="0"/>
              </a:rPr>
              <a:t>-12.9 pp </a:t>
            </a:r>
            <a:r>
              <a:rPr kumimoji="0" lang="de-DE" sz="600" b="0" i="1" u="none" strike="noStrike" kern="1200" cap="none" spc="0" normalizeH="0" baseline="0" noProof="0" dirty="0">
                <a:ln>
                  <a:noFill/>
                </a:ln>
                <a:solidFill>
                  <a:schemeClr val="tx1">
                    <a:lumMod val="75000"/>
                    <a:lumOff val="25000"/>
                  </a:schemeClr>
                </a:solidFill>
                <a:effectLst/>
                <a:uLnTx/>
                <a:uFillTx/>
                <a:latin typeface="SVN-Gilroy Medium" panose="00000600000000000000" pitchFamily="50" charset="0"/>
                <a:cs typeface="Arial" panose="020B0604020202020204" pitchFamily="34" charset="0"/>
              </a:rPr>
              <a:t>(yoy)</a:t>
            </a:r>
          </a:p>
        </p:txBody>
      </p:sp>
      <p:cxnSp>
        <p:nvCxnSpPr>
          <p:cNvPr id="221" name="Straight Connector 220">
            <a:extLst>
              <a:ext uri="{FF2B5EF4-FFF2-40B4-BE49-F238E27FC236}">
                <a16:creationId xmlns:a16="http://schemas.microsoft.com/office/drawing/2014/main" id="{1935E91D-3ADC-2114-EF69-4C056F8632CB}"/>
              </a:ext>
            </a:extLst>
          </p:cNvPr>
          <p:cNvCxnSpPr>
            <a:cxnSpLocks/>
          </p:cNvCxnSpPr>
          <p:nvPr/>
        </p:nvCxnSpPr>
        <p:spPr>
          <a:xfrm>
            <a:off x="735616" y="2147608"/>
            <a:ext cx="501692"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C5555AD8-3011-A259-1591-F21C5AD55384}"/>
              </a:ext>
            </a:extLst>
          </p:cNvPr>
          <p:cNvCxnSpPr>
            <a:cxnSpLocks/>
          </p:cNvCxnSpPr>
          <p:nvPr/>
        </p:nvCxnSpPr>
        <p:spPr>
          <a:xfrm>
            <a:off x="1349044" y="2145216"/>
            <a:ext cx="501692"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2D55CB4F-7213-7C6E-7203-FF08AF4EF6C4}"/>
              </a:ext>
            </a:extLst>
          </p:cNvPr>
          <p:cNvCxnSpPr>
            <a:cxnSpLocks/>
          </p:cNvCxnSpPr>
          <p:nvPr/>
        </p:nvCxnSpPr>
        <p:spPr>
          <a:xfrm>
            <a:off x="1983170" y="2146633"/>
            <a:ext cx="501692"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99E9F0D5-0004-855A-B48A-C572E1089953}"/>
              </a:ext>
            </a:extLst>
          </p:cNvPr>
          <p:cNvCxnSpPr>
            <a:cxnSpLocks/>
          </p:cNvCxnSpPr>
          <p:nvPr/>
        </p:nvCxnSpPr>
        <p:spPr>
          <a:xfrm>
            <a:off x="2580062" y="2141830"/>
            <a:ext cx="501692"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2B6EB121-2268-1A42-CACA-70ECA0D30DBE}"/>
              </a:ext>
            </a:extLst>
          </p:cNvPr>
          <p:cNvCxnSpPr>
            <a:cxnSpLocks/>
          </p:cNvCxnSpPr>
          <p:nvPr/>
        </p:nvCxnSpPr>
        <p:spPr>
          <a:xfrm>
            <a:off x="3809684" y="2137914"/>
            <a:ext cx="501692"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924CD2FB-DAFC-785B-0376-266EEED30E91}"/>
              </a:ext>
            </a:extLst>
          </p:cNvPr>
          <p:cNvCxnSpPr>
            <a:cxnSpLocks/>
          </p:cNvCxnSpPr>
          <p:nvPr/>
        </p:nvCxnSpPr>
        <p:spPr>
          <a:xfrm>
            <a:off x="4403090" y="1362800"/>
            <a:ext cx="55204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EDF9A84F-D2E2-467D-7340-3D45A36E9D42}"/>
              </a:ext>
            </a:extLst>
          </p:cNvPr>
          <p:cNvCxnSpPr>
            <a:cxnSpLocks/>
          </p:cNvCxnSpPr>
          <p:nvPr/>
        </p:nvCxnSpPr>
        <p:spPr>
          <a:xfrm>
            <a:off x="5629510" y="2146429"/>
            <a:ext cx="561134"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8" name="Freeform: Shape 230">
            <a:extLst>
              <a:ext uri="{FF2B5EF4-FFF2-40B4-BE49-F238E27FC236}">
                <a16:creationId xmlns:a16="http://schemas.microsoft.com/office/drawing/2014/main" id="{3AD0C481-6E25-67E7-BFE3-CCD0D44153FD}"/>
              </a:ext>
            </a:extLst>
          </p:cNvPr>
          <p:cNvSpPr/>
          <p:nvPr/>
        </p:nvSpPr>
        <p:spPr>
          <a:xfrm>
            <a:off x="3134085" y="3262905"/>
            <a:ext cx="641502" cy="331094"/>
          </a:xfrm>
          <a:custGeom>
            <a:avLst/>
            <a:gdLst>
              <a:gd name="connsiteX0" fmla="*/ 0 w 1166856"/>
              <a:gd name="connsiteY0" fmla="*/ 0 h 626002"/>
              <a:gd name="connsiteX1" fmla="*/ 1166856 w 1166856"/>
              <a:gd name="connsiteY1" fmla="*/ 0 h 626002"/>
              <a:gd name="connsiteX2" fmla="*/ 953037 w 1166856"/>
              <a:gd name="connsiteY2" fmla="*/ 624414 h 626002"/>
              <a:gd name="connsiteX3" fmla="*/ 218554 w 1166856"/>
              <a:gd name="connsiteY3" fmla="*/ 626002 h 626002"/>
              <a:gd name="connsiteX4" fmla="*/ 0 w 1166856"/>
              <a:gd name="connsiteY4" fmla="*/ 0 h 626002"/>
              <a:gd name="connsiteX0" fmla="*/ 0 w 1166856"/>
              <a:gd name="connsiteY0" fmla="*/ 0 h 624414"/>
              <a:gd name="connsiteX1" fmla="*/ 1166856 w 1166856"/>
              <a:gd name="connsiteY1" fmla="*/ 0 h 624414"/>
              <a:gd name="connsiteX2" fmla="*/ 953037 w 1166856"/>
              <a:gd name="connsiteY2" fmla="*/ 624414 h 624414"/>
              <a:gd name="connsiteX3" fmla="*/ 210616 w 1166856"/>
              <a:gd name="connsiteY3" fmla="*/ 622827 h 624414"/>
              <a:gd name="connsiteX4" fmla="*/ 0 w 1166856"/>
              <a:gd name="connsiteY4" fmla="*/ 0 h 624414"/>
              <a:gd name="connsiteX0" fmla="*/ 0 w 1174794"/>
              <a:gd name="connsiteY0" fmla="*/ 0 h 624414"/>
              <a:gd name="connsiteX1" fmla="*/ 1174794 w 1174794"/>
              <a:gd name="connsiteY1" fmla="*/ 0 h 624414"/>
              <a:gd name="connsiteX2" fmla="*/ 960975 w 1174794"/>
              <a:gd name="connsiteY2" fmla="*/ 624414 h 624414"/>
              <a:gd name="connsiteX3" fmla="*/ 218554 w 1174794"/>
              <a:gd name="connsiteY3" fmla="*/ 622827 h 624414"/>
              <a:gd name="connsiteX4" fmla="*/ 0 w 1174794"/>
              <a:gd name="connsiteY4" fmla="*/ 0 h 62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794" h="624414">
                <a:moveTo>
                  <a:pt x="0" y="0"/>
                </a:moveTo>
                <a:lnTo>
                  <a:pt x="1174794" y="0"/>
                </a:lnTo>
                <a:lnTo>
                  <a:pt x="960975" y="624414"/>
                </a:lnTo>
                <a:lnTo>
                  <a:pt x="218554" y="622827"/>
                </a:lnTo>
                <a:lnTo>
                  <a:pt x="0" y="0"/>
                </a:lnTo>
                <a:close/>
              </a:path>
            </a:pathLst>
          </a:custGeom>
          <a:gradFill>
            <a:gsLst>
              <a:gs pos="0">
                <a:srgbClr val="03507F"/>
              </a:gs>
              <a:gs pos="98000">
                <a:srgbClr val="04619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39" name="Freeform: Shape 231">
            <a:extLst>
              <a:ext uri="{FF2B5EF4-FFF2-40B4-BE49-F238E27FC236}">
                <a16:creationId xmlns:a16="http://schemas.microsoft.com/office/drawing/2014/main" id="{142DCCA5-7BA3-802C-FA16-DF8D5A58EDD1}"/>
              </a:ext>
            </a:extLst>
          </p:cNvPr>
          <p:cNvSpPr/>
          <p:nvPr/>
        </p:nvSpPr>
        <p:spPr>
          <a:xfrm>
            <a:off x="3639982" y="3257455"/>
            <a:ext cx="752391" cy="341885"/>
          </a:xfrm>
          <a:custGeom>
            <a:avLst/>
            <a:gdLst>
              <a:gd name="connsiteX0" fmla="*/ 214189 w 1366223"/>
              <a:gd name="connsiteY0" fmla="*/ 0 h 624415"/>
              <a:gd name="connsiteX1" fmla="*/ 1366223 w 1366223"/>
              <a:gd name="connsiteY1" fmla="*/ 0 h 624415"/>
              <a:gd name="connsiteX2" fmla="*/ 738717 w 1366223"/>
              <a:gd name="connsiteY2" fmla="*/ 624415 h 624415"/>
              <a:gd name="connsiteX3" fmla="*/ 0 w 1366223"/>
              <a:gd name="connsiteY3" fmla="*/ 624415 h 624415"/>
              <a:gd name="connsiteX4" fmla="*/ 214189 w 1366223"/>
              <a:gd name="connsiteY4" fmla="*/ 0 h 624415"/>
              <a:gd name="connsiteX0" fmla="*/ 214189 w 1374161"/>
              <a:gd name="connsiteY0" fmla="*/ 0 h 624415"/>
              <a:gd name="connsiteX1" fmla="*/ 1374161 w 1374161"/>
              <a:gd name="connsiteY1" fmla="*/ 0 h 624415"/>
              <a:gd name="connsiteX2" fmla="*/ 738717 w 1374161"/>
              <a:gd name="connsiteY2" fmla="*/ 624415 h 624415"/>
              <a:gd name="connsiteX3" fmla="*/ 0 w 1374161"/>
              <a:gd name="connsiteY3" fmla="*/ 624415 h 624415"/>
              <a:gd name="connsiteX4" fmla="*/ 214189 w 1374161"/>
              <a:gd name="connsiteY4" fmla="*/ 0 h 624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161" h="624415">
                <a:moveTo>
                  <a:pt x="214189" y="0"/>
                </a:moveTo>
                <a:lnTo>
                  <a:pt x="1374161" y="0"/>
                </a:lnTo>
                <a:lnTo>
                  <a:pt x="738717" y="624415"/>
                </a:lnTo>
                <a:lnTo>
                  <a:pt x="0" y="624415"/>
                </a:lnTo>
                <a:lnTo>
                  <a:pt x="214189" y="0"/>
                </a:lnTo>
                <a:close/>
              </a:path>
            </a:pathLst>
          </a:custGeom>
          <a:gradFill>
            <a:gsLst>
              <a:gs pos="0">
                <a:srgbClr val="25497D"/>
              </a:gs>
              <a:gs pos="98000">
                <a:srgbClr val="2A528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41" name="Freeform: Shape 233">
            <a:extLst>
              <a:ext uri="{FF2B5EF4-FFF2-40B4-BE49-F238E27FC236}">
                <a16:creationId xmlns:a16="http://schemas.microsoft.com/office/drawing/2014/main" id="{AA0AA322-5C35-B310-FA3C-72DBAA8C10B9}"/>
              </a:ext>
            </a:extLst>
          </p:cNvPr>
          <p:cNvSpPr/>
          <p:nvPr/>
        </p:nvSpPr>
        <p:spPr>
          <a:xfrm>
            <a:off x="2522230" y="3262904"/>
            <a:ext cx="730830" cy="333339"/>
          </a:xfrm>
          <a:custGeom>
            <a:avLst/>
            <a:gdLst>
              <a:gd name="connsiteX0" fmla="*/ 0 w 1378283"/>
              <a:gd name="connsiteY0" fmla="*/ 0 h 630236"/>
              <a:gd name="connsiteX1" fmla="*/ 1160584 w 1378283"/>
              <a:gd name="connsiteY1" fmla="*/ 0 h 630236"/>
              <a:gd name="connsiteX2" fmla="*/ 1378283 w 1378283"/>
              <a:gd name="connsiteY2" fmla="*/ 630236 h 630236"/>
              <a:gd name="connsiteX3" fmla="*/ 636920 w 1378283"/>
              <a:gd name="connsiteY3" fmla="*/ 628648 h 630236"/>
              <a:gd name="connsiteX4" fmla="*/ 0 w 1378283"/>
              <a:gd name="connsiteY4" fmla="*/ 0 h 630236"/>
              <a:gd name="connsiteX0" fmla="*/ 0 w 1367171"/>
              <a:gd name="connsiteY0" fmla="*/ 0 h 628649"/>
              <a:gd name="connsiteX1" fmla="*/ 1160584 w 1367171"/>
              <a:gd name="connsiteY1" fmla="*/ 0 h 628649"/>
              <a:gd name="connsiteX2" fmla="*/ 1367171 w 1367171"/>
              <a:gd name="connsiteY2" fmla="*/ 628649 h 628649"/>
              <a:gd name="connsiteX3" fmla="*/ 636920 w 1367171"/>
              <a:gd name="connsiteY3" fmla="*/ 628648 h 628649"/>
              <a:gd name="connsiteX4" fmla="*/ 0 w 1367171"/>
              <a:gd name="connsiteY4" fmla="*/ 0 h 628649"/>
              <a:gd name="connsiteX0" fmla="*/ 0 w 1367171"/>
              <a:gd name="connsiteY0" fmla="*/ 0 h 628649"/>
              <a:gd name="connsiteX1" fmla="*/ 1149472 w 1367171"/>
              <a:gd name="connsiteY1" fmla="*/ 0 h 628649"/>
              <a:gd name="connsiteX2" fmla="*/ 1367171 w 1367171"/>
              <a:gd name="connsiteY2" fmla="*/ 628649 h 628649"/>
              <a:gd name="connsiteX3" fmla="*/ 636920 w 1367171"/>
              <a:gd name="connsiteY3" fmla="*/ 628648 h 628649"/>
              <a:gd name="connsiteX4" fmla="*/ 0 w 1367171"/>
              <a:gd name="connsiteY4" fmla="*/ 0 h 628649"/>
              <a:gd name="connsiteX0" fmla="*/ 0 w 1378283"/>
              <a:gd name="connsiteY0" fmla="*/ 1588 h 628649"/>
              <a:gd name="connsiteX1" fmla="*/ 1160584 w 1378283"/>
              <a:gd name="connsiteY1" fmla="*/ 0 h 628649"/>
              <a:gd name="connsiteX2" fmla="*/ 1378283 w 1378283"/>
              <a:gd name="connsiteY2" fmla="*/ 628649 h 628649"/>
              <a:gd name="connsiteX3" fmla="*/ 648032 w 1378283"/>
              <a:gd name="connsiteY3" fmla="*/ 628648 h 628649"/>
              <a:gd name="connsiteX4" fmla="*/ 0 w 1378283"/>
              <a:gd name="connsiteY4" fmla="*/ 1588 h 628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283" h="628649">
                <a:moveTo>
                  <a:pt x="0" y="1588"/>
                </a:moveTo>
                <a:lnTo>
                  <a:pt x="1160584" y="0"/>
                </a:lnTo>
                <a:lnTo>
                  <a:pt x="1378283" y="628649"/>
                </a:lnTo>
                <a:lnTo>
                  <a:pt x="648032" y="628648"/>
                </a:lnTo>
                <a:lnTo>
                  <a:pt x="0" y="1588"/>
                </a:lnTo>
                <a:close/>
              </a:path>
            </a:pathLst>
          </a:custGeom>
          <a:gradFill>
            <a:gsLst>
              <a:gs pos="0">
                <a:srgbClr val="0074A2"/>
              </a:gs>
              <a:gs pos="98000">
                <a:srgbClr val="008FC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42" name="Freeform: Shape 234">
            <a:extLst>
              <a:ext uri="{FF2B5EF4-FFF2-40B4-BE49-F238E27FC236}">
                <a16:creationId xmlns:a16="http://schemas.microsoft.com/office/drawing/2014/main" id="{2FF7F331-E4FF-A630-BF76-73AF03849CAA}"/>
              </a:ext>
            </a:extLst>
          </p:cNvPr>
          <p:cNvSpPr/>
          <p:nvPr/>
        </p:nvSpPr>
        <p:spPr>
          <a:xfrm>
            <a:off x="1907453" y="3262905"/>
            <a:ext cx="961759" cy="328850"/>
          </a:xfrm>
          <a:custGeom>
            <a:avLst/>
            <a:gdLst>
              <a:gd name="connsiteX0" fmla="*/ 0 w 1805859"/>
              <a:gd name="connsiteY0" fmla="*/ 0 h 620182"/>
              <a:gd name="connsiteX1" fmla="*/ 1169028 w 1805859"/>
              <a:gd name="connsiteY1" fmla="*/ 0 h 620182"/>
              <a:gd name="connsiteX2" fmla="*/ 1805859 w 1805859"/>
              <a:gd name="connsiteY2" fmla="*/ 620182 h 620182"/>
              <a:gd name="connsiteX3" fmla="*/ 1065026 w 1805859"/>
              <a:gd name="connsiteY3" fmla="*/ 620182 h 620182"/>
              <a:gd name="connsiteX4" fmla="*/ 0 w 1805859"/>
              <a:gd name="connsiteY4" fmla="*/ 0 h 620182"/>
              <a:gd name="connsiteX0" fmla="*/ 0 w 1805859"/>
              <a:gd name="connsiteY0" fmla="*/ 0 h 620182"/>
              <a:gd name="connsiteX1" fmla="*/ 1154740 w 1805859"/>
              <a:gd name="connsiteY1" fmla="*/ 1588 h 620182"/>
              <a:gd name="connsiteX2" fmla="*/ 1805859 w 1805859"/>
              <a:gd name="connsiteY2" fmla="*/ 620182 h 620182"/>
              <a:gd name="connsiteX3" fmla="*/ 1065026 w 1805859"/>
              <a:gd name="connsiteY3" fmla="*/ 620182 h 620182"/>
              <a:gd name="connsiteX4" fmla="*/ 0 w 1805859"/>
              <a:gd name="connsiteY4" fmla="*/ 0 h 620182"/>
              <a:gd name="connsiteX0" fmla="*/ 0 w 1813796"/>
              <a:gd name="connsiteY0" fmla="*/ 0 h 620182"/>
              <a:gd name="connsiteX1" fmla="*/ 1162677 w 1813796"/>
              <a:gd name="connsiteY1" fmla="*/ 1588 h 620182"/>
              <a:gd name="connsiteX2" fmla="*/ 1813796 w 1813796"/>
              <a:gd name="connsiteY2" fmla="*/ 620182 h 620182"/>
              <a:gd name="connsiteX3" fmla="*/ 1072963 w 1813796"/>
              <a:gd name="connsiteY3" fmla="*/ 620182 h 620182"/>
              <a:gd name="connsiteX4" fmla="*/ 0 w 1813796"/>
              <a:gd name="connsiteY4" fmla="*/ 0 h 620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796" h="620182">
                <a:moveTo>
                  <a:pt x="0" y="0"/>
                </a:moveTo>
                <a:lnTo>
                  <a:pt x="1162677" y="1588"/>
                </a:lnTo>
                <a:lnTo>
                  <a:pt x="1813796" y="620182"/>
                </a:lnTo>
                <a:lnTo>
                  <a:pt x="1072963" y="620182"/>
                </a:lnTo>
                <a:lnTo>
                  <a:pt x="0" y="0"/>
                </a:lnTo>
                <a:close/>
              </a:path>
            </a:pathLst>
          </a:custGeom>
          <a:gradFill>
            <a:gsLst>
              <a:gs pos="0">
                <a:srgbClr val="1986B7"/>
              </a:gs>
              <a:gs pos="98000">
                <a:srgbClr val="28A8E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43" name="Freeform: Shape 235">
            <a:extLst>
              <a:ext uri="{FF2B5EF4-FFF2-40B4-BE49-F238E27FC236}">
                <a16:creationId xmlns:a16="http://schemas.microsoft.com/office/drawing/2014/main" id="{BC053959-AAF8-08F6-44ED-96FF356D567D}"/>
              </a:ext>
            </a:extLst>
          </p:cNvPr>
          <p:cNvSpPr/>
          <p:nvPr/>
        </p:nvSpPr>
        <p:spPr>
          <a:xfrm>
            <a:off x="675571" y="3262906"/>
            <a:ext cx="1433807" cy="331094"/>
          </a:xfrm>
          <a:custGeom>
            <a:avLst/>
            <a:gdLst>
              <a:gd name="connsiteX0" fmla="*/ 0 w 2645299"/>
              <a:gd name="connsiteY0" fmla="*/ 0 h 624415"/>
              <a:gd name="connsiteX1" fmla="*/ 1152947 w 2645299"/>
              <a:gd name="connsiteY1" fmla="*/ 0 h 624415"/>
              <a:gd name="connsiteX2" fmla="*/ 2645299 w 2645299"/>
              <a:gd name="connsiteY2" fmla="*/ 624415 h 624415"/>
              <a:gd name="connsiteX3" fmla="*/ 1904466 w 2645299"/>
              <a:gd name="connsiteY3" fmla="*/ 624415 h 624415"/>
              <a:gd name="connsiteX4" fmla="*/ 0 w 2645299"/>
              <a:gd name="connsiteY4" fmla="*/ 0 h 624415"/>
              <a:gd name="connsiteX0" fmla="*/ 0 w 2662762"/>
              <a:gd name="connsiteY0" fmla="*/ 0 h 624415"/>
              <a:gd name="connsiteX1" fmla="*/ 1170410 w 2662762"/>
              <a:gd name="connsiteY1" fmla="*/ 0 h 624415"/>
              <a:gd name="connsiteX2" fmla="*/ 2662762 w 2662762"/>
              <a:gd name="connsiteY2" fmla="*/ 624415 h 624415"/>
              <a:gd name="connsiteX3" fmla="*/ 1921929 w 2662762"/>
              <a:gd name="connsiteY3" fmla="*/ 624415 h 624415"/>
              <a:gd name="connsiteX4" fmla="*/ 0 w 2662762"/>
              <a:gd name="connsiteY4" fmla="*/ 0 h 624415"/>
              <a:gd name="connsiteX0" fmla="*/ 0 w 2688162"/>
              <a:gd name="connsiteY0" fmla="*/ 0 h 624415"/>
              <a:gd name="connsiteX1" fmla="*/ 1170410 w 2688162"/>
              <a:gd name="connsiteY1" fmla="*/ 0 h 624415"/>
              <a:gd name="connsiteX2" fmla="*/ 2688162 w 2688162"/>
              <a:gd name="connsiteY2" fmla="*/ 624415 h 624415"/>
              <a:gd name="connsiteX3" fmla="*/ 1921929 w 2688162"/>
              <a:gd name="connsiteY3" fmla="*/ 624415 h 624415"/>
              <a:gd name="connsiteX4" fmla="*/ 0 w 2688162"/>
              <a:gd name="connsiteY4" fmla="*/ 0 h 624415"/>
              <a:gd name="connsiteX0" fmla="*/ 0 w 2688162"/>
              <a:gd name="connsiteY0" fmla="*/ 0 h 624415"/>
              <a:gd name="connsiteX1" fmla="*/ 1170410 w 2688162"/>
              <a:gd name="connsiteY1" fmla="*/ 0 h 624415"/>
              <a:gd name="connsiteX2" fmla="*/ 2688162 w 2688162"/>
              <a:gd name="connsiteY2" fmla="*/ 624415 h 624415"/>
              <a:gd name="connsiteX3" fmla="*/ 1931454 w 2688162"/>
              <a:gd name="connsiteY3" fmla="*/ 624415 h 624415"/>
              <a:gd name="connsiteX4" fmla="*/ 0 w 2688162"/>
              <a:gd name="connsiteY4" fmla="*/ 0 h 624415"/>
              <a:gd name="connsiteX0" fmla="*/ 0 w 2704037"/>
              <a:gd name="connsiteY0" fmla="*/ 3175 h 624415"/>
              <a:gd name="connsiteX1" fmla="*/ 1186285 w 2704037"/>
              <a:gd name="connsiteY1" fmla="*/ 0 h 624415"/>
              <a:gd name="connsiteX2" fmla="*/ 2704037 w 2704037"/>
              <a:gd name="connsiteY2" fmla="*/ 624415 h 624415"/>
              <a:gd name="connsiteX3" fmla="*/ 1947329 w 2704037"/>
              <a:gd name="connsiteY3" fmla="*/ 624415 h 624415"/>
              <a:gd name="connsiteX4" fmla="*/ 0 w 2704037"/>
              <a:gd name="connsiteY4" fmla="*/ 3175 h 624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4037" h="624415">
                <a:moveTo>
                  <a:pt x="0" y="3175"/>
                </a:moveTo>
                <a:lnTo>
                  <a:pt x="1186285" y="0"/>
                </a:lnTo>
                <a:lnTo>
                  <a:pt x="2704037" y="624415"/>
                </a:lnTo>
                <a:lnTo>
                  <a:pt x="1947329" y="624415"/>
                </a:lnTo>
                <a:lnTo>
                  <a:pt x="0" y="3175"/>
                </a:lnTo>
                <a:close/>
              </a:path>
            </a:pathLst>
          </a:custGeom>
          <a:gradFill>
            <a:gsLst>
              <a:gs pos="0">
                <a:srgbClr val="1EB3F6"/>
              </a:gs>
              <a:gs pos="99000">
                <a:srgbClr val="86D6F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44" name="Freeform: Shape 236">
            <a:extLst>
              <a:ext uri="{FF2B5EF4-FFF2-40B4-BE49-F238E27FC236}">
                <a16:creationId xmlns:a16="http://schemas.microsoft.com/office/drawing/2014/main" id="{9990FA87-7940-AF2B-702E-B53B0D1138F8}"/>
              </a:ext>
            </a:extLst>
          </p:cNvPr>
          <p:cNvSpPr/>
          <p:nvPr/>
        </p:nvSpPr>
        <p:spPr>
          <a:xfrm>
            <a:off x="1296589" y="3262906"/>
            <a:ext cx="1183167" cy="329690"/>
          </a:xfrm>
          <a:custGeom>
            <a:avLst/>
            <a:gdLst>
              <a:gd name="connsiteX0" fmla="*/ 0 w 2231352"/>
              <a:gd name="connsiteY0" fmla="*/ 0 h 620180"/>
              <a:gd name="connsiteX1" fmla="*/ 1165484 w 2231352"/>
              <a:gd name="connsiteY1" fmla="*/ 0 h 620180"/>
              <a:gd name="connsiteX2" fmla="*/ 2231352 w 2231352"/>
              <a:gd name="connsiteY2" fmla="*/ 620180 h 620180"/>
              <a:gd name="connsiteX3" fmla="*/ 1492635 w 2231352"/>
              <a:gd name="connsiteY3" fmla="*/ 620180 h 620180"/>
              <a:gd name="connsiteX4" fmla="*/ 0 w 2231352"/>
              <a:gd name="connsiteY4" fmla="*/ 0 h 620180"/>
              <a:gd name="connsiteX0" fmla="*/ 0 w 2231352"/>
              <a:gd name="connsiteY0" fmla="*/ 0 h 620180"/>
              <a:gd name="connsiteX1" fmla="*/ 1165484 w 2231352"/>
              <a:gd name="connsiteY1" fmla="*/ 0 h 620180"/>
              <a:gd name="connsiteX2" fmla="*/ 2231352 w 2231352"/>
              <a:gd name="connsiteY2" fmla="*/ 620180 h 620180"/>
              <a:gd name="connsiteX3" fmla="*/ 1506922 w 2231352"/>
              <a:gd name="connsiteY3" fmla="*/ 620180 h 620180"/>
              <a:gd name="connsiteX4" fmla="*/ 0 w 2231352"/>
              <a:gd name="connsiteY4" fmla="*/ 0 h 620180"/>
              <a:gd name="connsiteX0" fmla="*/ 0 w 2231352"/>
              <a:gd name="connsiteY0" fmla="*/ 0 h 621767"/>
              <a:gd name="connsiteX1" fmla="*/ 1165484 w 2231352"/>
              <a:gd name="connsiteY1" fmla="*/ 0 h 621767"/>
              <a:gd name="connsiteX2" fmla="*/ 2231352 w 2231352"/>
              <a:gd name="connsiteY2" fmla="*/ 620180 h 621767"/>
              <a:gd name="connsiteX3" fmla="*/ 1514860 w 2231352"/>
              <a:gd name="connsiteY3" fmla="*/ 621767 h 621767"/>
              <a:gd name="connsiteX4" fmla="*/ 0 w 2231352"/>
              <a:gd name="connsiteY4" fmla="*/ 0 h 621767"/>
              <a:gd name="connsiteX0" fmla="*/ 0 w 2231352"/>
              <a:gd name="connsiteY0" fmla="*/ 0 h 621767"/>
              <a:gd name="connsiteX1" fmla="*/ 1155959 w 2231352"/>
              <a:gd name="connsiteY1" fmla="*/ 0 h 621767"/>
              <a:gd name="connsiteX2" fmla="*/ 2231352 w 2231352"/>
              <a:gd name="connsiteY2" fmla="*/ 620180 h 621767"/>
              <a:gd name="connsiteX3" fmla="*/ 1514860 w 2231352"/>
              <a:gd name="connsiteY3" fmla="*/ 621767 h 621767"/>
              <a:gd name="connsiteX4" fmla="*/ 0 w 2231352"/>
              <a:gd name="connsiteY4" fmla="*/ 0 h 621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352" h="621767">
                <a:moveTo>
                  <a:pt x="0" y="0"/>
                </a:moveTo>
                <a:lnTo>
                  <a:pt x="1155959" y="0"/>
                </a:lnTo>
                <a:lnTo>
                  <a:pt x="2231352" y="620180"/>
                </a:lnTo>
                <a:lnTo>
                  <a:pt x="1514860" y="621767"/>
                </a:lnTo>
                <a:lnTo>
                  <a:pt x="0" y="0"/>
                </a:lnTo>
                <a:close/>
              </a:path>
            </a:pathLst>
          </a:custGeom>
          <a:gradFill>
            <a:gsLst>
              <a:gs pos="0">
                <a:srgbClr val="0E93C2"/>
              </a:gs>
              <a:gs pos="99000">
                <a:srgbClr val="21BBEF"/>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45" name="Freeform: Shape 237">
            <a:extLst>
              <a:ext uri="{FF2B5EF4-FFF2-40B4-BE49-F238E27FC236}">
                <a16:creationId xmlns:a16="http://schemas.microsoft.com/office/drawing/2014/main" id="{EBA040A4-80BB-4470-0EFF-3BF75E7C2747}"/>
              </a:ext>
            </a:extLst>
          </p:cNvPr>
          <p:cNvSpPr/>
          <p:nvPr/>
        </p:nvSpPr>
        <p:spPr>
          <a:xfrm>
            <a:off x="4409085" y="3262905"/>
            <a:ext cx="1195255" cy="331936"/>
          </a:xfrm>
          <a:custGeom>
            <a:avLst/>
            <a:gdLst>
              <a:gd name="connsiteX0" fmla="*/ 1049789 w 2217637"/>
              <a:gd name="connsiteY0" fmla="*/ 0 h 626002"/>
              <a:gd name="connsiteX1" fmla="*/ 2217637 w 2217637"/>
              <a:gd name="connsiteY1" fmla="*/ 0 h 626002"/>
              <a:gd name="connsiteX2" fmla="*/ 739776 w 2217637"/>
              <a:gd name="connsiteY2" fmla="*/ 626002 h 626002"/>
              <a:gd name="connsiteX3" fmla="*/ 0 w 2217637"/>
              <a:gd name="connsiteY3" fmla="*/ 621240 h 626002"/>
              <a:gd name="connsiteX4" fmla="*/ 1049789 w 2217637"/>
              <a:gd name="connsiteY4" fmla="*/ 0 h 626002"/>
              <a:gd name="connsiteX0" fmla="*/ 1081539 w 2217637"/>
              <a:gd name="connsiteY0" fmla="*/ 0 h 626002"/>
              <a:gd name="connsiteX1" fmla="*/ 2217637 w 2217637"/>
              <a:gd name="connsiteY1" fmla="*/ 0 h 626002"/>
              <a:gd name="connsiteX2" fmla="*/ 739776 w 2217637"/>
              <a:gd name="connsiteY2" fmla="*/ 626002 h 626002"/>
              <a:gd name="connsiteX3" fmla="*/ 0 w 2217637"/>
              <a:gd name="connsiteY3" fmla="*/ 621240 h 626002"/>
              <a:gd name="connsiteX4" fmla="*/ 1081539 w 2217637"/>
              <a:gd name="connsiteY4" fmla="*/ 0 h 626002"/>
              <a:gd name="connsiteX0" fmla="*/ 1081539 w 2252562"/>
              <a:gd name="connsiteY0" fmla="*/ 0 h 626002"/>
              <a:gd name="connsiteX1" fmla="*/ 2252562 w 2252562"/>
              <a:gd name="connsiteY1" fmla="*/ 0 h 626002"/>
              <a:gd name="connsiteX2" fmla="*/ 739776 w 2252562"/>
              <a:gd name="connsiteY2" fmla="*/ 626002 h 626002"/>
              <a:gd name="connsiteX3" fmla="*/ 0 w 2252562"/>
              <a:gd name="connsiteY3" fmla="*/ 621240 h 626002"/>
              <a:gd name="connsiteX4" fmla="*/ 1081539 w 2252562"/>
              <a:gd name="connsiteY4" fmla="*/ 0 h 626002"/>
              <a:gd name="connsiteX0" fmla="*/ 1083126 w 2254149"/>
              <a:gd name="connsiteY0" fmla="*/ 0 h 626002"/>
              <a:gd name="connsiteX1" fmla="*/ 2254149 w 2254149"/>
              <a:gd name="connsiteY1" fmla="*/ 0 h 626002"/>
              <a:gd name="connsiteX2" fmla="*/ 741363 w 2254149"/>
              <a:gd name="connsiteY2" fmla="*/ 626002 h 626002"/>
              <a:gd name="connsiteX3" fmla="*/ 0 w 2254149"/>
              <a:gd name="connsiteY3" fmla="*/ 624415 h 626002"/>
              <a:gd name="connsiteX4" fmla="*/ 1083126 w 2254149"/>
              <a:gd name="connsiteY4" fmla="*/ 0 h 626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149" h="626002">
                <a:moveTo>
                  <a:pt x="1083126" y="0"/>
                </a:moveTo>
                <a:lnTo>
                  <a:pt x="2254149" y="0"/>
                </a:lnTo>
                <a:lnTo>
                  <a:pt x="741363" y="626002"/>
                </a:lnTo>
                <a:lnTo>
                  <a:pt x="0" y="624415"/>
                </a:lnTo>
                <a:lnTo>
                  <a:pt x="1083126" y="0"/>
                </a:lnTo>
                <a:close/>
              </a:path>
            </a:pathLst>
          </a:custGeom>
          <a:gradFill>
            <a:gsLst>
              <a:gs pos="0">
                <a:srgbClr val="574062"/>
              </a:gs>
              <a:gs pos="98000">
                <a:srgbClr val="72538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46" name="Rectangle 245">
            <a:extLst>
              <a:ext uri="{FF2B5EF4-FFF2-40B4-BE49-F238E27FC236}">
                <a16:creationId xmlns:a16="http://schemas.microsoft.com/office/drawing/2014/main" id="{6F796795-8DB2-1F62-43CE-1C986C4FCFA2}"/>
              </a:ext>
            </a:extLst>
          </p:cNvPr>
          <p:cNvSpPr/>
          <p:nvPr/>
        </p:nvSpPr>
        <p:spPr>
          <a:xfrm>
            <a:off x="1708446" y="3589146"/>
            <a:ext cx="388224" cy="268479"/>
          </a:xfrm>
          <a:prstGeom prst="rect">
            <a:avLst/>
          </a:prstGeom>
          <a:solidFill>
            <a:srgbClr val="86D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cs typeface="Arial" panose="020B0604020202020204" pitchFamily="34" charset="0"/>
            </a:endParaRPr>
          </a:p>
        </p:txBody>
      </p:sp>
      <p:sp>
        <p:nvSpPr>
          <p:cNvPr id="247" name="Rectangle 246">
            <a:extLst>
              <a:ext uri="{FF2B5EF4-FFF2-40B4-BE49-F238E27FC236}">
                <a16:creationId xmlns:a16="http://schemas.microsoft.com/office/drawing/2014/main" id="{C86817BF-C7A8-360A-4FD8-F54579E71A06}"/>
              </a:ext>
            </a:extLst>
          </p:cNvPr>
          <p:cNvSpPr/>
          <p:nvPr/>
        </p:nvSpPr>
        <p:spPr>
          <a:xfrm>
            <a:off x="2094787" y="3589146"/>
            <a:ext cx="388224" cy="268479"/>
          </a:xfrm>
          <a:prstGeom prst="rect">
            <a:avLst/>
          </a:prstGeom>
          <a:solidFill>
            <a:srgbClr val="21B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cs typeface="Arial" panose="020B0604020202020204" pitchFamily="34" charset="0"/>
            </a:endParaRPr>
          </a:p>
        </p:txBody>
      </p:sp>
      <p:sp>
        <p:nvSpPr>
          <p:cNvPr id="248" name="Rectangle 247">
            <a:extLst>
              <a:ext uri="{FF2B5EF4-FFF2-40B4-BE49-F238E27FC236}">
                <a16:creationId xmlns:a16="http://schemas.microsoft.com/office/drawing/2014/main" id="{DBE6C1B4-284A-DC96-4FF1-532318978F34}"/>
              </a:ext>
            </a:extLst>
          </p:cNvPr>
          <p:cNvSpPr/>
          <p:nvPr/>
        </p:nvSpPr>
        <p:spPr>
          <a:xfrm>
            <a:off x="2481128" y="3589146"/>
            <a:ext cx="388224" cy="268479"/>
          </a:xfrm>
          <a:prstGeom prst="rect">
            <a:avLst/>
          </a:prstGeom>
          <a:solidFill>
            <a:srgbClr val="28A8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cs typeface="Arial" panose="020B0604020202020204" pitchFamily="34" charset="0"/>
            </a:endParaRPr>
          </a:p>
        </p:txBody>
      </p:sp>
      <p:sp>
        <p:nvSpPr>
          <p:cNvPr id="249" name="Rectangle 248">
            <a:extLst>
              <a:ext uri="{FF2B5EF4-FFF2-40B4-BE49-F238E27FC236}">
                <a16:creationId xmlns:a16="http://schemas.microsoft.com/office/drawing/2014/main" id="{F5D631C1-0CEE-8EC8-8777-B335484A3527}"/>
              </a:ext>
            </a:extLst>
          </p:cNvPr>
          <p:cNvSpPr/>
          <p:nvPr/>
        </p:nvSpPr>
        <p:spPr>
          <a:xfrm>
            <a:off x="2867469" y="3589146"/>
            <a:ext cx="388224" cy="268479"/>
          </a:xfrm>
          <a:prstGeom prst="rect">
            <a:avLst/>
          </a:prstGeom>
          <a:solidFill>
            <a:srgbClr val="008F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cs typeface="Arial" panose="020B0604020202020204" pitchFamily="34" charset="0"/>
            </a:endParaRPr>
          </a:p>
        </p:txBody>
      </p:sp>
      <p:sp>
        <p:nvSpPr>
          <p:cNvPr id="250" name="Rectangle 249">
            <a:extLst>
              <a:ext uri="{FF2B5EF4-FFF2-40B4-BE49-F238E27FC236}">
                <a16:creationId xmlns:a16="http://schemas.microsoft.com/office/drawing/2014/main" id="{070B403B-7E96-D68F-0A94-362E2D63058B}"/>
              </a:ext>
            </a:extLst>
          </p:cNvPr>
          <p:cNvSpPr/>
          <p:nvPr/>
        </p:nvSpPr>
        <p:spPr>
          <a:xfrm>
            <a:off x="3253810" y="3589146"/>
            <a:ext cx="388224" cy="268479"/>
          </a:xfrm>
          <a:prstGeom prst="rect">
            <a:avLst/>
          </a:prstGeom>
          <a:solidFill>
            <a:srgbClr val="0461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cs typeface="Arial" panose="020B0604020202020204" pitchFamily="34" charset="0"/>
            </a:endParaRPr>
          </a:p>
        </p:txBody>
      </p:sp>
      <p:sp>
        <p:nvSpPr>
          <p:cNvPr id="251" name="Rectangle 250">
            <a:extLst>
              <a:ext uri="{FF2B5EF4-FFF2-40B4-BE49-F238E27FC236}">
                <a16:creationId xmlns:a16="http://schemas.microsoft.com/office/drawing/2014/main" id="{E85C8D5F-60DE-C453-1A34-131B8ECA90D6}"/>
              </a:ext>
            </a:extLst>
          </p:cNvPr>
          <p:cNvSpPr/>
          <p:nvPr/>
        </p:nvSpPr>
        <p:spPr>
          <a:xfrm>
            <a:off x="3640151" y="3589146"/>
            <a:ext cx="388224" cy="268479"/>
          </a:xfrm>
          <a:prstGeom prst="rect">
            <a:avLst/>
          </a:prstGeom>
          <a:solidFill>
            <a:srgbClr val="2A52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cs typeface="Arial" panose="020B0604020202020204" pitchFamily="34" charset="0"/>
            </a:endParaRPr>
          </a:p>
        </p:txBody>
      </p:sp>
      <p:sp>
        <p:nvSpPr>
          <p:cNvPr id="252" name="Rectangle 251">
            <a:extLst>
              <a:ext uri="{FF2B5EF4-FFF2-40B4-BE49-F238E27FC236}">
                <a16:creationId xmlns:a16="http://schemas.microsoft.com/office/drawing/2014/main" id="{11D19F91-2006-28AD-0B21-8F68508E8C76}"/>
              </a:ext>
            </a:extLst>
          </p:cNvPr>
          <p:cNvSpPr/>
          <p:nvPr/>
        </p:nvSpPr>
        <p:spPr>
          <a:xfrm>
            <a:off x="4026492" y="3589146"/>
            <a:ext cx="388224" cy="268479"/>
          </a:xfrm>
          <a:prstGeom prst="rect">
            <a:avLst/>
          </a:prstGeom>
          <a:solidFill>
            <a:srgbClr val="4555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cs typeface="Arial" panose="020B0604020202020204" pitchFamily="34" charset="0"/>
            </a:endParaRPr>
          </a:p>
        </p:txBody>
      </p:sp>
      <p:sp>
        <p:nvSpPr>
          <p:cNvPr id="253" name="Rectangle 252">
            <a:extLst>
              <a:ext uri="{FF2B5EF4-FFF2-40B4-BE49-F238E27FC236}">
                <a16:creationId xmlns:a16="http://schemas.microsoft.com/office/drawing/2014/main" id="{E921689B-1D86-9DCC-37A8-6E757EF37FD3}"/>
              </a:ext>
            </a:extLst>
          </p:cNvPr>
          <p:cNvSpPr/>
          <p:nvPr/>
        </p:nvSpPr>
        <p:spPr>
          <a:xfrm>
            <a:off x="4412833" y="3589146"/>
            <a:ext cx="388224" cy="268479"/>
          </a:xfrm>
          <a:prstGeom prst="rect">
            <a:avLst/>
          </a:prstGeom>
          <a:solidFill>
            <a:srgbClr val="725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cs typeface="Arial" panose="020B0604020202020204" pitchFamily="34" charset="0"/>
            </a:endParaRPr>
          </a:p>
        </p:txBody>
      </p:sp>
      <p:sp>
        <p:nvSpPr>
          <p:cNvPr id="287" name="Rectangle 226">
            <a:extLst>
              <a:ext uri="{FF2B5EF4-FFF2-40B4-BE49-F238E27FC236}">
                <a16:creationId xmlns:a16="http://schemas.microsoft.com/office/drawing/2014/main" id="{DA80FAA6-15AC-51B8-81C0-33CE0C1905A5}"/>
              </a:ext>
            </a:extLst>
          </p:cNvPr>
          <p:cNvSpPr>
            <a:spLocks noChangeArrowheads="1"/>
          </p:cNvSpPr>
          <p:nvPr/>
        </p:nvSpPr>
        <p:spPr bwMode="auto">
          <a:xfrm>
            <a:off x="2586497" y="3791832"/>
            <a:ext cx="162060" cy="5254"/>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88" name="Freeform 227">
            <a:extLst>
              <a:ext uri="{FF2B5EF4-FFF2-40B4-BE49-F238E27FC236}">
                <a16:creationId xmlns:a16="http://schemas.microsoft.com/office/drawing/2014/main" id="{70C03866-FA4E-AAF4-F656-23AAD5654A99}"/>
              </a:ext>
            </a:extLst>
          </p:cNvPr>
          <p:cNvSpPr>
            <a:spLocks noEditPoints="1"/>
          </p:cNvSpPr>
          <p:nvPr/>
        </p:nvSpPr>
        <p:spPr bwMode="auto">
          <a:xfrm>
            <a:off x="2590702" y="3686436"/>
            <a:ext cx="167411" cy="107868"/>
          </a:xfrm>
          <a:custGeom>
            <a:avLst/>
            <a:gdLst>
              <a:gd name="T0" fmla="*/ 804 w 911"/>
              <a:gd name="T1" fmla="*/ 311 h 727"/>
              <a:gd name="T2" fmla="*/ 796 w 911"/>
              <a:gd name="T3" fmla="*/ 338 h 727"/>
              <a:gd name="T4" fmla="*/ 781 w 911"/>
              <a:gd name="T5" fmla="*/ 326 h 727"/>
              <a:gd name="T6" fmla="*/ 775 w 911"/>
              <a:gd name="T7" fmla="*/ 297 h 727"/>
              <a:gd name="T8" fmla="*/ 790 w 911"/>
              <a:gd name="T9" fmla="*/ 290 h 727"/>
              <a:gd name="T10" fmla="*/ 793 w 911"/>
              <a:gd name="T11" fmla="*/ 290 h 727"/>
              <a:gd name="T12" fmla="*/ 804 w 911"/>
              <a:gd name="T13" fmla="*/ 311 h 727"/>
              <a:gd name="T14" fmla="*/ 424 w 911"/>
              <a:gd name="T15" fmla="*/ 41 h 727"/>
              <a:gd name="T16" fmla="*/ 542 w 911"/>
              <a:gd name="T17" fmla="*/ 160 h 727"/>
              <a:gd name="T18" fmla="*/ 518 w 911"/>
              <a:gd name="T19" fmla="*/ 232 h 727"/>
              <a:gd name="T20" fmla="*/ 417 w 911"/>
              <a:gd name="T21" fmla="*/ 212 h 727"/>
              <a:gd name="T22" fmla="*/ 327 w 911"/>
              <a:gd name="T23" fmla="*/ 228 h 727"/>
              <a:gd name="T24" fmla="*/ 306 w 911"/>
              <a:gd name="T25" fmla="*/ 160 h 727"/>
              <a:gd name="T26" fmla="*/ 424 w 911"/>
              <a:gd name="T27" fmla="*/ 41 h 727"/>
              <a:gd name="T28" fmla="*/ 194 w 911"/>
              <a:gd name="T29" fmla="*/ 369 h 727"/>
              <a:gd name="T30" fmla="*/ 163 w 911"/>
              <a:gd name="T31" fmla="*/ 338 h 727"/>
              <a:gd name="T32" fmla="*/ 194 w 911"/>
              <a:gd name="T33" fmla="*/ 307 h 727"/>
              <a:gd name="T34" fmla="*/ 225 w 911"/>
              <a:gd name="T35" fmla="*/ 338 h 727"/>
              <a:gd name="T36" fmla="*/ 194 w 911"/>
              <a:gd name="T37" fmla="*/ 369 h 727"/>
              <a:gd name="T38" fmla="*/ 900 w 911"/>
              <a:gd name="T39" fmla="*/ 333 h 727"/>
              <a:gd name="T40" fmla="*/ 831 w 911"/>
              <a:gd name="T41" fmla="*/ 346 h 727"/>
              <a:gd name="T42" fmla="*/ 839 w 911"/>
              <a:gd name="T43" fmla="*/ 312 h 727"/>
              <a:gd name="T44" fmla="*/ 797 w 911"/>
              <a:gd name="T45" fmla="*/ 256 h 727"/>
              <a:gd name="T46" fmla="*/ 744 w 911"/>
              <a:gd name="T47" fmla="*/ 281 h 727"/>
              <a:gd name="T48" fmla="*/ 755 w 911"/>
              <a:gd name="T49" fmla="*/ 349 h 727"/>
              <a:gd name="T50" fmla="*/ 772 w 911"/>
              <a:gd name="T51" fmla="*/ 364 h 727"/>
              <a:gd name="T52" fmla="*/ 724 w 911"/>
              <a:gd name="T53" fmla="*/ 383 h 727"/>
              <a:gd name="T54" fmla="*/ 583 w 911"/>
              <a:gd name="T55" fmla="*/ 188 h 727"/>
              <a:gd name="T56" fmla="*/ 585 w 911"/>
              <a:gd name="T57" fmla="*/ 163 h 727"/>
              <a:gd name="T58" fmla="*/ 424 w 911"/>
              <a:gd name="T59" fmla="*/ 0 h 727"/>
              <a:gd name="T60" fmla="*/ 263 w 911"/>
              <a:gd name="T61" fmla="*/ 163 h 727"/>
              <a:gd name="T62" fmla="*/ 263 w 911"/>
              <a:gd name="T63" fmla="*/ 171 h 727"/>
              <a:gd name="T64" fmla="*/ 261 w 911"/>
              <a:gd name="T65" fmla="*/ 171 h 727"/>
              <a:gd name="T66" fmla="*/ 162 w 911"/>
              <a:gd name="T67" fmla="*/ 116 h 727"/>
              <a:gd name="T68" fmla="*/ 162 w 911"/>
              <a:gd name="T69" fmla="*/ 231 h 727"/>
              <a:gd name="T70" fmla="*/ 88 w 911"/>
              <a:gd name="T71" fmla="*/ 345 h 727"/>
              <a:gd name="T72" fmla="*/ 28 w 911"/>
              <a:gd name="T73" fmla="*/ 345 h 727"/>
              <a:gd name="T74" fmla="*/ 0 w 911"/>
              <a:gd name="T75" fmla="*/ 373 h 727"/>
              <a:gd name="T76" fmla="*/ 0 w 911"/>
              <a:gd name="T77" fmla="*/ 449 h 727"/>
              <a:gd name="T78" fmla="*/ 28 w 911"/>
              <a:gd name="T79" fmla="*/ 477 h 727"/>
              <a:gd name="T80" fmla="*/ 94 w 911"/>
              <a:gd name="T81" fmla="*/ 477 h 727"/>
              <a:gd name="T82" fmla="*/ 192 w 911"/>
              <a:gd name="T83" fmla="*/ 596 h 727"/>
              <a:gd name="T84" fmla="*/ 192 w 911"/>
              <a:gd name="T85" fmla="*/ 727 h 727"/>
              <a:gd name="T86" fmla="*/ 301 w 911"/>
              <a:gd name="T87" fmla="*/ 727 h 727"/>
              <a:gd name="T88" fmla="*/ 301 w 911"/>
              <a:gd name="T89" fmla="*/ 645 h 727"/>
              <a:gd name="T90" fmla="*/ 402 w 911"/>
              <a:gd name="T91" fmla="*/ 658 h 727"/>
              <a:gd name="T92" fmla="*/ 504 w 911"/>
              <a:gd name="T93" fmla="*/ 645 h 727"/>
              <a:gd name="T94" fmla="*/ 504 w 911"/>
              <a:gd name="T95" fmla="*/ 727 h 727"/>
              <a:gd name="T96" fmla="*/ 612 w 911"/>
              <a:gd name="T97" fmla="*/ 727 h 727"/>
              <a:gd name="T98" fmla="*/ 612 w 911"/>
              <a:gd name="T99" fmla="*/ 596 h 727"/>
              <a:gd name="T100" fmla="*/ 724 w 911"/>
              <a:gd name="T101" fmla="*/ 417 h 727"/>
              <a:gd name="T102" fmla="*/ 809 w 911"/>
              <a:gd name="T103" fmla="*/ 378 h 727"/>
              <a:gd name="T104" fmla="*/ 911 w 911"/>
              <a:gd name="T105" fmla="*/ 366 h 727"/>
              <a:gd name="T106" fmla="*/ 900 w 911"/>
              <a:gd name="T107" fmla="*/ 33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1" h="727">
                <a:moveTo>
                  <a:pt x="804" y="311"/>
                </a:moveTo>
                <a:cubicBezTo>
                  <a:pt x="804" y="319"/>
                  <a:pt x="801" y="328"/>
                  <a:pt x="796" y="338"/>
                </a:cubicBezTo>
                <a:cubicBezTo>
                  <a:pt x="788" y="334"/>
                  <a:pt x="783" y="329"/>
                  <a:pt x="781" y="326"/>
                </a:cubicBezTo>
                <a:cubicBezTo>
                  <a:pt x="772" y="316"/>
                  <a:pt x="771" y="304"/>
                  <a:pt x="775" y="297"/>
                </a:cubicBezTo>
                <a:cubicBezTo>
                  <a:pt x="778" y="291"/>
                  <a:pt x="784" y="290"/>
                  <a:pt x="790" y="290"/>
                </a:cubicBezTo>
                <a:cubicBezTo>
                  <a:pt x="791" y="290"/>
                  <a:pt x="792" y="290"/>
                  <a:pt x="793" y="290"/>
                </a:cubicBezTo>
                <a:cubicBezTo>
                  <a:pt x="804" y="291"/>
                  <a:pt x="805" y="305"/>
                  <a:pt x="804" y="311"/>
                </a:cubicBezTo>
                <a:close/>
                <a:moveTo>
                  <a:pt x="424" y="41"/>
                </a:moveTo>
                <a:cubicBezTo>
                  <a:pt x="489" y="41"/>
                  <a:pt x="542" y="94"/>
                  <a:pt x="542" y="160"/>
                </a:cubicBezTo>
                <a:cubicBezTo>
                  <a:pt x="542" y="187"/>
                  <a:pt x="533" y="212"/>
                  <a:pt x="518" y="232"/>
                </a:cubicBezTo>
                <a:cubicBezTo>
                  <a:pt x="489" y="220"/>
                  <a:pt x="454" y="212"/>
                  <a:pt x="417" y="212"/>
                </a:cubicBezTo>
                <a:cubicBezTo>
                  <a:pt x="384" y="212"/>
                  <a:pt x="353" y="218"/>
                  <a:pt x="327" y="228"/>
                </a:cubicBezTo>
                <a:cubicBezTo>
                  <a:pt x="314" y="209"/>
                  <a:pt x="306" y="185"/>
                  <a:pt x="306" y="160"/>
                </a:cubicBezTo>
                <a:cubicBezTo>
                  <a:pt x="306" y="94"/>
                  <a:pt x="359" y="41"/>
                  <a:pt x="424" y="41"/>
                </a:cubicBezTo>
                <a:close/>
                <a:moveTo>
                  <a:pt x="194" y="369"/>
                </a:moveTo>
                <a:cubicBezTo>
                  <a:pt x="177" y="369"/>
                  <a:pt x="163" y="355"/>
                  <a:pt x="163" y="338"/>
                </a:cubicBezTo>
                <a:cubicBezTo>
                  <a:pt x="163" y="321"/>
                  <a:pt x="177" y="307"/>
                  <a:pt x="194" y="307"/>
                </a:cubicBezTo>
                <a:cubicBezTo>
                  <a:pt x="211" y="307"/>
                  <a:pt x="225" y="321"/>
                  <a:pt x="225" y="338"/>
                </a:cubicBezTo>
                <a:cubicBezTo>
                  <a:pt x="225" y="355"/>
                  <a:pt x="211" y="369"/>
                  <a:pt x="194" y="369"/>
                </a:cubicBezTo>
                <a:close/>
                <a:moveTo>
                  <a:pt x="900" y="333"/>
                </a:moveTo>
                <a:cubicBezTo>
                  <a:pt x="871" y="343"/>
                  <a:pt x="848" y="346"/>
                  <a:pt x="831" y="346"/>
                </a:cubicBezTo>
                <a:cubicBezTo>
                  <a:pt x="835" y="335"/>
                  <a:pt x="838" y="324"/>
                  <a:pt x="839" y="312"/>
                </a:cubicBezTo>
                <a:cubicBezTo>
                  <a:pt x="840" y="281"/>
                  <a:pt x="824" y="259"/>
                  <a:pt x="797" y="256"/>
                </a:cubicBezTo>
                <a:cubicBezTo>
                  <a:pt x="774" y="253"/>
                  <a:pt x="754" y="263"/>
                  <a:pt x="744" y="281"/>
                </a:cubicBezTo>
                <a:cubicBezTo>
                  <a:pt x="734" y="302"/>
                  <a:pt x="738" y="329"/>
                  <a:pt x="755" y="349"/>
                </a:cubicBezTo>
                <a:cubicBezTo>
                  <a:pt x="758" y="353"/>
                  <a:pt x="764" y="359"/>
                  <a:pt x="772" y="364"/>
                </a:cubicBezTo>
                <a:cubicBezTo>
                  <a:pt x="760" y="373"/>
                  <a:pt x="744" y="380"/>
                  <a:pt x="724" y="383"/>
                </a:cubicBezTo>
                <a:cubicBezTo>
                  <a:pt x="716" y="305"/>
                  <a:pt x="662" y="230"/>
                  <a:pt x="583" y="188"/>
                </a:cubicBezTo>
                <a:cubicBezTo>
                  <a:pt x="584" y="180"/>
                  <a:pt x="585" y="171"/>
                  <a:pt x="585" y="163"/>
                </a:cubicBezTo>
                <a:cubicBezTo>
                  <a:pt x="585" y="73"/>
                  <a:pt x="513" y="0"/>
                  <a:pt x="424" y="0"/>
                </a:cubicBezTo>
                <a:cubicBezTo>
                  <a:pt x="335" y="0"/>
                  <a:pt x="263" y="73"/>
                  <a:pt x="263" y="163"/>
                </a:cubicBezTo>
                <a:cubicBezTo>
                  <a:pt x="263" y="166"/>
                  <a:pt x="263" y="168"/>
                  <a:pt x="263" y="171"/>
                </a:cubicBezTo>
                <a:cubicBezTo>
                  <a:pt x="262" y="171"/>
                  <a:pt x="261" y="171"/>
                  <a:pt x="261" y="171"/>
                </a:cubicBezTo>
                <a:lnTo>
                  <a:pt x="162" y="116"/>
                </a:lnTo>
                <a:lnTo>
                  <a:pt x="162" y="231"/>
                </a:lnTo>
                <a:cubicBezTo>
                  <a:pt x="126" y="263"/>
                  <a:pt x="100" y="302"/>
                  <a:pt x="88" y="345"/>
                </a:cubicBezTo>
                <a:lnTo>
                  <a:pt x="28" y="345"/>
                </a:lnTo>
                <a:cubicBezTo>
                  <a:pt x="12" y="345"/>
                  <a:pt x="0" y="358"/>
                  <a:pt x="0" y="373"/>
                </a:cubicBezTo>
                <a:lnTo>
                  <a:pt x="0" y="449"/>
                </a:lnTo>
                <a:cubicBezTo>
                  <a:pt x="0" y="464"/>
                  <a:pt x="12" y="477"/>
                  <a:pt x="28" y="477"/>
                </a:cubicBezTo>
                <a:lnTo>
                  <a:pt x="94" y="477"/>
                </a:lnTo>
                <a:cubicBezTo>
                  <a:pt x="112" y="524"/>
                  <a:pt x="147" y="564"/>
                  <a:pt x="192" y="596"/>
                </a:cubicBezTo>
                <a:lnTo>
                  <a:pt x="192" y="727"/>
                </a:lnTo>
                <a:lnTo>
                  <a:pt x="301" y="727"/>
                </a:lnTo>
                <a:lnTo>
                  <a:pt x="301" y="645"/>
                </a:lnTo>
                <a:cubicBezTo>
                  <a:pt x="333" y="653"/>
                  <a:pt x="367" y="658"/>
                  <a:pt x="402" y="658"/>
                </a:cubicBezTo>
                <a:cubicBezTo>
                  <a:pt x="438" y="658"/>
                  <a:pt x="472" y="653"/>
                  <a:pt x="504" y="645"/>
                </a:cubicBezTo>
                <a:lnTo>
                  <a:pt x="504" y="727"/>
                </a:lnTo>
                <a:lnTo>
                  <a:pt x="612" y="727"/>
                </a:lnTo>
                <a:lnTo>
                  <a:pt x="612" y="596"/>
                </a:lnTo>
                <a:cubicBezTo>
                  <a:pt x="676" y="552"/>
                  <a:pt x="718" y="488"/>
                  <a:pt x="724" y="417"/>
                </a:cubicBezTo>
                <a:cubicBezTo>
                  <a:pt x="761" y="413"/>
                  <a:pt x="789" y="398"/>
                  <a:pt x="809" y="378"/>
                </a:cubicBezTo>
                <a:cubicBezTo>
                  <a:pt x="833" y="382"/>
                  <a:pt x="866" y="381"/>
                  <a:pt x="911" y="366"/>
                </a:cubicBezTo>
                <a:lnTo>
                  <a:pt x="900" y="333"/>
                </a:ln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89" name="Rectangle 228">
            <a:extLst>
              <a:ext uri="{FF2B5EF4-FFF2-40B4-BE49-F238E27FC236}">
                <a16:creationId xmlns:a16="http://schemas.microsoft.com/office/drawing/2014/main" id="{7C95CD87-FC9A-1051-0BB2-194A3DEA8EF0}"/>
              </a:ext>
            </a:extLst>
          </p:cNvPr>
          <p:cNvSpPr>
            <a:spLocks noChangeArrowheads="1"/>
          </p:cNvSpPr>
          <p:nvPr/>
        </p:nvSpPr>
        <p:spPr bwMode="auto">
          <a:xfrm>
            <a:off x="2665616" y="3642238"/>
            <a:ext cx="6115" cy="5254"/>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90" name="Freeform 229">
            <a:extLst>
              <a:ext uri="{FF2B5EF4-FFF2-40B4-BE49-F238E27FC236}">
                <a16:creationId xmlns:a16="http://schemas.microsoft.com/office/drawing/2014/main" id="{4B5EAAFB-9AF1-E460-755C-2B7A23DC73B1}"/>
              </a:ext>
            </a:extLst>
          </p:cNvPr>
          <p:cNvSpPr>
            <a:spLocks/>
          </p:cNvSpPr>
          <p:nvPr/>
        </p:nvSpPr>
        <p:spPr bwMode="auto">
          <a:xfrm>
            <a:off x="2654914" y="3653365"/>
            <a:ext cx="27520" cy="25035"/>
          </a:xfrm>
          <a:custGeom>
            <a:avLst/>
            <a:gdLst>
              <a:gd name="T0" fmla="*/ 72 w 72"/>
              <a:gd name="T1" fmla="*/ 45 h 81"/>
              <a:gd name="T2" fmla="*/ 60 w 72"/>
              <a:gd name="T3" fmla="*/ 34 h 81"/>
              <a:gd name="T4" fmla="*/ 44 w 72"/>
              <a:gd name="T5" fmla="*/ 50 h 81"/>
              <a:gd name="T6" fmla="*/ 44 w 72"/>
              <a:gd name="T7" fmla="*/ 0 h 81"/>
              <a:gd name="T8" fmla="*/ 28 w 72"/>
              <a:gd name="T9" fmla="*/ 0 h 81"/>
              <a:gd name="T10" fmla="*/ 28 w 72"/>
              <a:gd name="T11" fmla="*/ 50 h 81"/>
              <a:gd name="T12" fmla="*/ 11 w 72"/>
              <a:gd name="T13" fmla="*/ 34 h 81"/>
              <a:gd name="T14" fmla="*/ 0 w 72"/>
              <a:gd name="T15" fmla="*/ 45 h 81"/>
              <a:gd name="T16" fmla="*/ 36 w 72"/>
              <a:gd name="T17" fmla="*/ 81 h 81"/>
              <a:gd name="T18" fmla="*/ 72 w 72"/>
              <a:gd name="T19" fmla="*/ 4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81">
                <a:moveTo>
                  <a:pt x="72" y="45"/>
                </a:moveTo>
                <a:lnTo>
                  <a:pt x="60" y="34"/>
                </a:lnTo>
                <a:lnTo>
                  <a:pt x="44" y="50"/>
                </a:lnTo>
                <a:lnTo>
                  <a:pt x="44" y="0"/>
                </a:lnTo>
                <a:lnTo>
                  <a:pt x="28" y="0"/>
                </a:lnTo>
                <a:lnTo>
                  <a:pt x="28" y="50"/>
                </a:lnTo>
                <a:lnTo>
                  <a:pt x="11" y="34"/>
                </a:lnTo>
                <a:lnTo>
                  <a:pt x="0" y="45"/>
                </a:lnTo>
                <a:lnTo>
                  <a:pt x="36" y="81"/>
                </a:lnTo>
                <a:lnTo>
                  <a:pt x="72" y="4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91" name="Rectangle 230">
            <a:extLst>
              <a:ext uri="{FF2B5EF4-FFF2-40B4-BE49-F238E27FC236}">
                <a16:creationId xmlns:a16="http://schemas.microsoft.com/office/drawing/2014/main" id="{D6D88F66-BBE0-71E3-365C-59EC9D702712}"/>
              </a:ext>
            </a:extLst>
          </p:cNvPr>
          <p:cNvSpPr>
            <a:spLocks noChangeArrowheads="1"/>
          </p:cNvSpPr>
          <p:nvPr/>
        </p:nvSpPr>
        <p:spPr bwMode="auto">
          <a:xfrm>
            <a:off x="2631599" y="3655219"/>
            <a:ext cx="6115" cy="556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92" name="Freeform 231">
            <a:extLst>
              <a:ext uri="{FF2B5EF4-FFF2-40B4-BE49-F238E27FC236}">
                <a16:creationId xmlns:a16="http://schemas.microsoft.com/office/drawing/2014/main" id="{DCDBBE12-9D54-0CAE-43CC-FD7DAB696035}"/>
              </a:ext>
            </a:extLst>
          </p:cNvPr>
          <p:cNvSpPr>
            <a:spLocks/>
          </p:cNvSpPr>
          <p:nvPr/>
        </p:nvSpPr>
        <p:spPr bwMode="auto">
          <a:xfrm>
            <a:off x="2620897" y="3666346"/>
            <a:ext cx="27520" cy="25344"/>
          </a:xfrm>
          <a:custGeom>
            <a:avLst/>
            <a:gdLst>
              <a:gd name="T0" fmla="*/ 72 w 72"/>
              <a:gd name="T1" fmla="*/ 46 h 82"/>
              <a:gd name="T2" fmla="*/ 61 w 72"/>
              <a:gd name="T3" fmla="*/ 34 h 82"/>
              <a:gd name="T4" fmla="*/ 44 w 72"/>
              <a:gd name="T5" fmla="*/ 50 h 82"/>
              <a:gd name="T6" fmla="*/ 44 w 72"/>
              <a:gd name="T7" fmla="*/ 0 h 82"/>
              <a:gd name="T8" fmla="*/ 28 w 72"/>
              <a:gd name="T9" fmla="*/ 0 h 82"/>
              <a:gd name="T10" fmla="*/ 28 w 72"/>
              <a:gd name="T11" fmla="*/ 50 h 82"/>
              <a:gd name="T12" fmla="*/ 12 w 72"/>
              <a:gd name="T13" fmla="*/ 34 h 82"/>
              <a:gd name="T14" fmla="*/ 0 w 72"/>
              <a:gd name="T15" fmla="*/ 46 h 82"/>
              <a:gd name="T16" fmla="*/ 36 w 72"/>
              <a:gd name="T17" fmla="*/ 82 h 82"/>
              <a:gd name="T18" fmla="*/ 72 w 72"/>
              <a:gd name="T19"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82">
                <a:moveTo>
                  <a:pt x="72" y="46"/>
                </a:moveTo>
                <a:lnTo>
                  <a:pt x="61" y="34"/>
                </a:lnTo>
                <a:lnTo>
                  <a:pt x="44" y="50"/>
                </a:lnTo>
                <a:lnTo>
                  <a:pt x="44" y="0"/>
                </a:lnTo>
                <a:lnTo>
                  <a:pt x="28" y="0"/>
                </a:lnTo>
                <a:lnTo>
                  <a:pt x="28" y="50"/>
                </a:lnTo>
                <a:lnTo>
                  <a:pt x="12" y="34"/>
                </a:lnTo>
                <a:lnTo>
                  <a:pt x="0" y="46"/>
                </a:lnTo>
                <a:lnTo>
                  <a:pt x="36" y="82"/>
                </a:lnTo>
                <a:lnTo>
                  <a:pt x="72" y="4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93" name="Rectangle 232">
            <a:extLst>
              <a:ext uri="{FF2B5EF4-FFF2-40B4-BE49-F238E27FC236}">
                <a16:creationId xmlns:a16="http://schemas.microsoft.com/office/drawing/2014/main" id="{3EE82D07-1F0B-FA59-2A86-63487C7A5298}"/>
              </a:ext>
            </a:extLst>
          </p:cNvPr>
          <p:cNvSpPr>
            <a:spLocks noChangeArrowheads="1"/>
          </p:cNvSpPr>
          <p:nvPr/>
        </p:nvSpPr>
        <p:spPr bwMode="auto">
          <a:xfrm>
            <a:off x="2699251" y="3655219"/>
            <a:ext cx="6498" cy="556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94" name="Freeform 233">
            <a:extLst>
              <a:ext uri="{FF2B5EF4-FFF2-40B4-BE49-F238E27FC236}">
                <a16:creationId xmlns:a16="http://schemas.microsoft.com/office/drawing/2014/main" id="{E4218234-1F16-D9A4-5863-1883E7019241}"/>
              </a:ext>
            </a:extLst>
          </p:cNvPr>
          <p:cNvSpPr>
            <a:spLocks/>
          </p:cNvSpPr>
          <p:nvPr/>
        </p:nvSpPr>
        <p:spPr bwMode="auto">
          <a:xfrm>
            <a:off x="2688549" y="3666346"/>
            <a:ext cx="27902" cy="25344"/>
          </a:xfrm>
          <a:custGeom>
            <a:avLst/>
            <a:gdLst>
              <a:gd name="T0" fmla="*/ 73 w 73"/>
              <a:gd name="T1" fmla="*/ 46 h 82"/>
              <a:gd name="T2" fmla="*/ 61 w 73"/>
              <a:gd name="T3" fmla="*/ 34 h 82"/>
              <a:gd name="T4" fmla="*/ 45 w 73"/>
              <a:gd name="T5" fmla="*/ 50 h 82"/>
              <a:gd name="T6" fmla="*/ 45 w 73"/>
              <a:gd name="T7" fmla="*/ 0 h 82"/>
              <a:gd name="T8" fmla="*/ 28 w 73"/>
              <a:gd name="T9" fmla="*/ 0 h 82"/>
              <a:gd name="T10" fmla="*/ 28 w 73"/>
              <a:gd name="T11" fmla="*/ 50 h 82"/>
              <a:gd name="T12" fmla="*/ 12 w 73"/>
              <a:gd name="T13" fmla="*/ 34 h 82"/>
              <a:gd name="T14" fmla="*/ 0 w 73"/>
              <a:gd name="T15" fmla="*/ 46 h 82"/>
              <a:gd name="T16" fmla="*/ 36 w 73"/>
              <a:gd name="T17" fmla="*/ 82 h 82"/>
              <a:gd name="T18" fmla="*/ 73 w 73"/>
              <a:gd name="T19"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2">
                <a:moveTo>
                  <a:pt x="73" y="46"/>
                </a:moveTo>
                <a:lnTo>
                  <a:pt x="61" y="34"/>
                </a:lnTo>
                <a:lnTo>
                  <a:pt x="45" y="50"/>
                </a:lnTo>
                <a:lnTo>
                  <a:pt x="45" y="0"/>
                </a:lnTo>
                <a:lnTo>
                  <a:pt x="28" y="0"/>
                </a:lnTo>
                <a:lnTo>
                  <a:pt x="28" y="50"/>
                </a:lnTo>
                <a:lnTo>
                  <a:pt x="12" y="34"/>
                </a:lnTo>
                <a:lnTo>
                  <a:pt x="0" y="46"/>
                </a:lnTo>
                <a:lnTo>
                  <a:pt x="36" y="82"/>
                </a:lnTo>
                <a:lnTo>
                  <a:pt x="73" y="4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55" name="Freeform 307">
            <a:extLst>
              <a:ext uri="{FF2B5EF4-FFF2-40B4-BE49-F238E27FC236}">
                <a16:creationId xmlns:a16="http://schemas.microsoft.com/office/drawing/2014/main" id="{11ECAAB8-3BA6-6F51-D8FE-B20BC937A5ED}"/>
              </a:ext>
            </a:extLst>
          </p:cNvPr>
          <p:cNvSpPr>
            <a:spLocks noEditPoints="1"/>
          </p:cNvSpPr>
          <p:nvPr/>
        </p:nvSpPr>
        <p:spPr bwMode="auto">
          <a:xfrm>
            <a:off x="3754388" y="3646833"/>
            <a:ext cx="155967" cy="145600"/>
          </a:xfrm>
          <a:custGeom>
            <a:avLst/>
            <a:gdLst>
              <a:gd name="T0" fmla="*/ 42 w 134"/>
              <a:gd name="T1" fmla="*/ 55 h 124"/>
              <a:gd name="T2" fmla="*/ 36 w 134"/>
              <a:gd name="T3" fmla="*/ 117 h 124"/>
              <a:gd name="T4" fmla="*/ 57 w 134"/>
              <a:gd name="T5" fmla="*/ 124 h 124"/>
              <a:gd name="T6" fmla="*/ 63 w 134"/>
              <a:gd name="T7" fmla="*/ 62 h 124"/>
              <a:gd name="T8" fmla="*/ 92 w 134"/>
              <a:gd name="T9" fmla="*/ 69 h 124"/>
              <a:gd name="T10" fmla="*/ 72 w 134"/>
              <a:gd name="T11" fmla="*/ 75 h 124"/>
              <a:gd name="T12" fmla="*/ 78 w 134"/>
              <a:gd name="T13" fmla="*/ 124 h 124"/>
              <a:gd name="T14" fmla="*/ 99 w 134"/>
              <a:gd name="T15" fmla="*/ 119 h 124"/>
              <a:gd name="T16" fmla="*/ 92 w 134"/>
              <a:gd name="T17" fmla="*/ 69 h 124"/>
              <a:gd name="T18" fmla="*/ 113 w 134"/>
              <a:gd name="T19" fmla="*/ 45 h 124"/>
              <a:gd name="T20" fmla="*/ 107 w 134"/>
              <a:gd name="T21" fmla="*/ 118 h 124"/>
              <a:gd name="T22" fmla="*/ 128 w 134"/>
              <a:gd name="T23" fmla="*/ 124 h 124"/>
              <a:gd name="T24" fmla="*/ 134 w 134"/>
              <a:gd name="T25" fmla="*/ 51 h 124"/>
              <a:gd name="T26" fmla="*/ 40 w 134"/>
              <a:gd name="T27" fmla="*/ 14 h 124"/>
              <a:gd name="T28" fmla="*/ 39 w 134"/>
              <a:gd name="T29" fmla="*/ 38 h 124"/>
              <a:gd name="T30" fmla="*/ 69 w 134"/>
              <a:gd name="T31" fmla="*/ 10 h 124"/>
              <a:gd name="T32" fmla="*/ 91 w 134"/>
              <a:gd name="T33" fmla="*/ 7 h 124"/>
              <a:gd name="T34" fmla="*/ 67 w 134"/>
              <a:gd name="T35" fmla="*/ 12 h 124"/>
              <a:gd name="T36" fmla="*/ 42 w 134"/>
              <a:gd name="T37" fmla="*/ 15 h 124"/>
              <a:gd name="T38" fmla="*/ 98 w 134"/>
              <a:gd name="T39" fmla="*/ 15 h 124"/>
              <a:gd name="T40" fmla="*/ 97 w 134"/>
              <a:gd name="T41" fmla="*/ 10 h 124"/>
              <a:gd name="T42" fmla="*/ 94 w 134"/>
              <a:gd name="T43" fmla="*/ 4 h 124"/>
              <a:gd name="T44" fmla="*/ 67 w 134"/>
              <a:gd name="T45" fmla="*/ 8 h 124"/>
              <a:gd name="T46" fmla="*/ 36 w 134"/>
              <a:gd name="T47" fmla="*/ 7 h 124"/>
              <a:gd name="T48" fmla="*/ 36 w 134"/>
              <a:gd name="T49" fmla="*/ 25 h 124"/>
              <a:gd name="T50" fmla="*/ 37 w 134"/>
              <a:gd name="T51" fmla="*/ 40 h 124"/>
              <a:gd name="T52" fmla="*/ 40 w 134"/>
              <a:gd name="T53" fmla="*/ 46 h 124"/>
              <a:gd name="T54" fmla="*/ 44 w 134"/>
              <a:gd name="T55" fmla="*/ 48 h 124"/>
              <a:gd name="T56" fmla="*/ 81 w 134"/>
              <a:gd name="T57" fmla="*/ 41 h 124"/>
              <a:gd name="T58" fmla="*/ 76 w 134"/>
              <a:gd name="T59" fmla="*/ 36 h 124"/>
              <a:gd name="T60" fmla="*/ 74 w 134"/>
              <a:gd name="T61" fmla="*/ 31 h 124"/>
              <a:gd name="T62" fmla="*/ 80 w 134"/>
              <a:gd name="T63" fmla="*/ 34 h 124"/>
              <a:gd name="T64" fmla="*/ 84 w 134"/>
              <a:gd name="T65" fmla="*/ 34 h 124"/>
              <a:gd name="T66" fmla="*/ 84 w 134"/>
              <a:gd name="T67" fmla="*/ 30 h 124"/>
              <a:gd name="T68" fmla="*/ 77 w 134"/>
              <a:gd name="T69" fmla="*/ 25 h 124"/>
              <a:gd name="T70" fmla="*/ 77 w 134"/>
              <a:gd name="T71" fmla="*/ 17 h 124"/>
              <a:gd name="T72" fmla="*/ 81 w 134"/>
              <a:gd name="T73" fmla="*/ 12 h 124"/>
              <a:gd name="T74" fmla="*/ 44 w 134"/>
              <a:gd name="T75" fmla="*/ 45 h 124"/>
              <a:gd name="T76" fmla="*/ 43 w 134"/>
              <a:gd name="T77" fmla="*/ 19 h 124"/>
              <a:gd name="T78" fmla="*/ 69 w 134"/>
              <a:gd name="T79" fmla="*/ 15 h 124"/>
              <a:gd name="T80" fmla="*/ 95 w 134"/>
              <a:gd name="T81" fmla="*/ 12 h 124"/>
              <a:gd name="T82" fmla="*/ 84 w 134"/>
              <a:gd name="T83" fmla="*/ 12 h 124"/>
              <a:gd name="T84" fmla="*/ 88 w 134"/>
              <a:gd name="T85" fmla="*/ 17 h 124"/>
              <a:gd name="T86" fmla="*/ 89 w 134"/>
              <a:gd name="T87" fmla="*/ 22 h 124"/>
              <a:gd name="T88" fmla="*/ 84 w 134"/>
              <a:gd name="T89" fmla="*/ 19 h 124"/>
              <a:gd name="T90" fmla="*/ 80 w 134"/>
              <a:gd name="T91" fmla="*/ 19 h 124"/>
              <a:gd name="T92" fmla="*/ 80 w 134"/>
              <a:gd name="T93" fmla="*/ 23 h 124"/>
              <a:gd name="T94" fmla="*/ 88 w 134"/>
              <a:gd name="T95" fmla="*/ 28 h 124"/>
              <a:gd name="T96" fmla="*/ 88 w 134"/>
              <a:gd name="T97" fmla="*/ 36 h 124"/>
              <a:gd name="T98" fmla="*/ 83 w 134"/>
              <a:gd name="T99" fmla="*/ 40 h 124"/>
              <a:gd name="T100" fmla="*/ 98 w 134"/>
              <a:gd name="T101" fmla="*/ 15 h 124"/>
              <a:gd name="T102" fmla="*/ 7 w 134"/>
              <a:gd name="T103" fmla="*/ 45 h 124"/>
              <a:gd name="T104" fmla="*/ 0 w 134"/>
              <a:gd name="T105" fmla="*/ 118 h 124"/>
              <a:gd name="T106" fmla="*/ 21 w 134"/>
              <a:gd name="T107" fmla="*/ 124 h 124"/>
              <a:gd name="T108" fmla="*/ 28 w 134"/>
              <a:gd name="T109" fmla="*/ 5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4" h="124">
                <a:moveTo>
                  <a:pt x="57" y="55"/>
                </a:moveTo>
                <a:cubicBezTo>
                  <a:pt x="42" y="55"/>
                  <a:pt x="42" y="55"/>
                  <a:pt x="42" y="55"/>
                </a:cubicBezTo>
                <a:cubicBezTo>
                  <a:pt x="39" y="55"/>
                  <a:pt x="36" y="58"/>
                  <a:pt x="36" y="62"/>
                </a:cubicBezTo>
                <a:cubicBezTo>
                  <a:pt x="36" y="117"/>
                  <a:pt x="36" y="117"/>
                  <a:pt x="36" y="117"/>
                </a:cubicBezTo>
                <a:cubicBezTo>
                  <a:pt x="36" y="121"/>
                  <a:pt x="39" y="124"/>
                  <a:pt x="42" y="124"/>
                </a:cubicBezTo>
                <a:cubicBezTo>
                  <a:pt x="57" y="124"/>
                  <a:pt x="57" y="124"/>
                  <a:pt x="57" y="124"/>
                </a:cubicBezTo>
                <a:cubicBezTo>
                  <a:pt x="60" y="124"/>
                  <a:pt x="63" y="121"/>
                  <a:pt x="63" y="117"/>
                </a:cubicBezTo>
                <a:cubicBezTo>
                  <a:pt x="63" y="62"/>
                  <a:pt x="63" y="62"/>
                  <a:pt x="63" y="62"/>
                </a:cubicBezTo>
                <a:cubicBezTo>
                  <a:pt x="63" y="58"/>
                  <a:pt x="60" y="55"/>
                  <a:pt x="57" y="55"/>
                </a:cubicBezTo>
                <a:close/>
                <a:moveTo>
                  <a:pt x="92" y="69"/>
                </a:moveTo>
                <a:cubicBezTo>
                  <a:pt x="78" y="69"/>
                  <a:pt x="78" y="69"/>
                  <a:pt x="78" y="69"/>
                </a:cubicBezTo>
                <a:cubicBezTo>
                  <a:pt x="74" y="69"/>
                  <a:pt x="72" y="72"/>
                  <a:pt x="72" y="75"/>
                </a:cubicBezTo>
                <a:cubicBezTo>
                  <a:pt x="72" y="119"/>
                  <a:pt x="72" y="119"/>
                  <a:pt x="72" y="119"/>
                </a:cubicBezTo>
                <a:cubicBezTo>
                  <a:pt x="72" y="122"/>
                  <a:pt x="74" y="124"/>
                  <a:pt x="78" y="124"/>
                </a:cubicBezTo>
                <a:cubicBezTo>
                  <a:pt x="92" y="124"/>
                  <a:pt x="92" y="124"/>
                  <a:pt x="92" y="124"/>
                </a:cubicBezTo>
                <a:cubicBezTo>
                  <a:pt x="96" y="124"/>
                  <a:pt x="99" y="122"/>
                  <a:pt x="99" y="119"/>
                </a:cubicBezTo>
                <a:cubicBezTo>
                  <a:pt x="99" y="75"/>
                  <a:pt x="99" y="75"/>
                  <a:pt x="99" y="75"/>
                </a:cubicBezTo>
                <a:cubicBezTo>
                  <a:pt x="99" y="72"/>
                  <a:pt x="96" y="69"/>
                  <a:pt x="92" y="69"/>
                </a:cubicBezTo>
                <a:close/>
                <a:moveTo>
                  <a:pt x="128" y="45"/>
                </a:moveTo>
                <a:cubicBezTo>
                  <a:pt x="113" y="45"/>
                  <a:pt x="113" y="45"/>
                  <a:pt x="113" y="45"/>
                </a:cubicBezTo>
                <a:cubicBezTo>
                  <a:pt x="110" y="45"/>
                  <a:pt x="107" y="48"/>
                  <a:pt x="107" y="51"/>
                </a:cubicBezTo>
                <a:cubicBezTo>
                  <a:pt x="107" y="118"/>
                  <a:pt x="107" y="118"/>
                  <a:pt x="107" y="118"/>
                </a:cubicBezTo>
                <a:cubicBezTo>
                  <a:pt x="107" y="121"/>
                  <a:pt x="110" y="124"/>
                  <a:pt x="113" y="124"/>
                </a:cubicBezTo>
                <a:cubicBezTo>
                  <a:pt x="128" y="124"/>
                  <a:pt x="128" y="124"/>
                  <a:pt x="128" y="124"/>
                </a:cubicBezTo>
                <a:cubicBezTo>
                  <a:pt x="131" y="124"/>
                  <a:pt x="134" y="121"/>
                  <a:pt x="134" y="118"/>
                </a:cubicBezTo>
                <a:cubicBezTo>
                  <a:pt x="134" y="51"/>
                  <a:pt x="134" y="51"/>
                  <a:pt x="134" y="51"/>
                </a:cubicBezTo>
                <a:cubicBezTo>
                  <a:pt x="134" y="48"/>
                  <a:pt x="131" y="45"/>
                  <a:pt x="128" y="45"/>
                </a:cubicBezTo>
                <a:close/>
                <a:moveTo>
                  <a:pt x="40" y="14"/>
                </a:moveTo>
                <a:cubicBezTo>
                  <a:pt x="40" y="39"/>
                  <a:pt x="40" y="39"/>
                  <a:pt x="40" y="39"/>
                </a:cubicBezTo>
                <a:cubicBezTo>
                  <a:pt x="40" y="38"/>
                  <a:pt x="39" y="38"/>
                  <a:pt x="39" y="38"/>
                </a:cubicBezTo>
                <a:cubicBezTo>
                  <a:pt x="39" y="13"/>
                  <a:pt x="39" y="13"/>
                  <a:pt x="39" y="13"/>
                </a:cubicBezTo>
                <a:cubicBezTo>
                  <a:pt x="49" y="19"/>
                  <a:pt x="59" y="14"/>
                  <a:pt x="69" y="10"/>
                </a:cubicBezTo>
                <a:cubicBezTo>
                  <a:pt x="76" y="7"/>
                  <a:pt x="84" y="4"/>
                  <a:pt x="91" y="6"/>
                </a:cubicBezTo>
                <a:cubicBezTo>
                  <a:pt x="91" y="7"/>
                  <a:pt x="91" y="7"/>
                  <a:pt x="91" y="7"/>
                </a:cubicBezTo>
                <a:cubicBezTo>
                  <a:pt x="89" y="7"/>
                  <a:pt x="88" y="7"/>
                  <a:pt x="86" y="7"/>
                </a:cubicBezTo>
                <a:cubicBezTo>
                  <a:pt x="80" y="7"/>
                  <a:pt x="74" y="10"/>
                  <a:pt x="67" y="12"/>
                </a:cubicBezTo>
                <a:cubicBezTo>
                  <a:pt x="62" y="15"/>
                  <a:pt x="56" y="17"/>
                  <a:pt x="50" y="17"/>
                </a:cubicBezTo>
                <a:cubicBezTo>
                  <a:pt x="47" y="17"/>
                  <a:pt x="45" y="17"/>
                  <a:pt x="42" y="15"/>
                </a:cubicBezTo>
                <a:lnTo>
                  <a:pt x="40" y="14"/>
                </a:lnTo>
                <a:close/>
                <a:moveTo>
                  <a:pt x="98" y="15"/>
                </a:moveTo>
                <a:cubicBezTo>
                  <a:pt x="98" y="11"/>
                  <a:pt x="98" y="11"/>
                  <a:pt x="98" y="11"/>
                </a:cubicBezTo>
                <a:cubicBezTo>
                  <a:pt x="97" y="10"/>
                  <a:pt x="97" y="10"/>
                  <a:pt x="97" y="10"/>
                </a:cubicBezTo>
                <a:cubicBezTo>
                  <a:pt x="96" y="9"/>
                  <a:pt x="95" y="9"/>
                  <a:pt x="94" y="8"/>
                </a:cubicBezTo>
                <a:cubicBezTo>
                  <a:pt x="94" y="4"/>
                  <a:pt x="94" y="4"/>
                  <a:pt x="94" y="4"/>
                </a:cubicBezTo>
                <a:cubicBezTo>
                  <a:pt x="93" y="4"/>
                  <a:pt x="93" y="4"/>
                  <a:pt x="93" y="4"/>
                </a:cubicBezTo>
                <a:cubicBezTo>
                  <a:pt x="84" y="0"/>
                  <a:pt x="76" y="4"/>
                  <a:pt x="67" y="8"/>
                </a:cubicBezTo>
                <a:cubicBezTo>
                  <a:pt x="58" y="12"/>
                  <a:pt x="48" y="16"/>
                  <a:pt x="39" y="9"/>
                </a:cubicBezTo>
                <a:cubicBezTo>
                  <a:pt x="36" y="7"/>
                  <a:pt x="36" y="7"/>
                  <a:pt x="36" y="7"/>
                </a:cubicBezTo>
                <a:cubicBezTo>
                  <a:pt x="36" y="20"/>
                  <a:pt x="36" y="20"/>
                  <a:pt x="36" y="20"/>
                </a:cubicBezTo>
                <a:cubicBezTo>
                  <a:pt x="36" y="25"/>
                  <a:pt x="36" y="25"/>
                  <a:pt x="36" y="25"/>
                </a:cubicBezTo>
                <a:cubicBezTo>
                  <a:pt x="36" y="39"/>
                  <a:pt x="36" y="39"/>
                  <a:pt x="36" y="39"/>
                </a:cubicBezTo>
                <a:cubicBezTo>
                  <a:pt x="37" y="40"/>
                  <a:pt x="37" y="40"/>
                  <a:pt x="37" y="40"/>
                </a:cubicBezTo>
                <a:cubicBezTo>
                  <a:pt x="38" y="40"/>
                  <a:pt x="39" y="41"/>
                  <a:pt x="40" y="42"/>
                </a:cubicBezTo>
                <a:cubicBezTo>
                  <a:pt x="40" y="46"/>
                  <a:pt x="40" y="46"/>
                  <a:pt x="40" y="46"/>
                </a:cubicBezTo>
                <a:cubicBezTo>
                  <a:pt x="41" y="47"/>
                  <a:pt x="41" y="47"/>
                  <a:pt x="41" y="47"/>
                </a:cubicBezTo>
                <a:cubicBezTo>
                  <a:pt x="42" y="47"/>
                  <a:pt x="43" y="47"/>
                  <a:pt x="44" y="48"/>
                </a:cubicBezTo>
                <a:cubicBezTo>
                  <a:pt x="44" y="50"/>
                  <a:pt x="44" y="50"/>
                  <a:pt x="44" y="50"/>
                </a:cubicBezTo>
                <a:cubicBezTo>
                  <a:pt x="57" y="53"/>
                  <a:pt x="69" y="43"/>
                  <a:pt x="81" y="41"/>
                </a:cubicBezTo>
                <a:cubicBezTo>
                  <a:pt x="81" y="38"/>
                  <a:pt x="81" y="38"/>
                  <a:pt x="81" y="38"/>
                </a:cubicBezTo>
                <a:cubicBezTo>
                  <a:pt x="79" y="38"/>
                  <a:pt x="77" y="37"/>
                  <a:pt x="76" y="36"/>
                </a:cubicBezTo>
                <a:cubicBezTo>
                  <a:pt x="75" y="35"/>
                  <a:pt x="74" y="33"/>
                  <a:pt x="74" y="31"/>
                </a:cubicBezTo>
                <a:cubicBezTo>
                  <a:pt x="74" y="31"/>
                  <a:pt x="74" y="31"/>
                  <a:pt x="74" y="31"/>
                </a:cubicBezTo>
                <a:cubicBezTo>
                  <a:pt x="79" y="31"/>
                  <a:pt x="79" y="31"/>
                  <a:pt x="79" y="31"/>
                </a:cubicBezTo>
                <a:cubicBezTo>
                  <a:pt x="79" y="32"/>
                  <a:pt x="79" y="33"/>
                  <a:pt x="80" y="34"/>
                </a:cubicBezTo>
                <a:cubicBezTo>
                  <a:pt x="80" y="35"/>
                  <a:pt x="81" y="35"/>
                  <a:pt x="82" y="35"/>
                </a:cubicBezTo>
                <a:cubicBezTo>
                  <a:pt x="83" y="35"/>
                  <a:pt x="84" y="35"/>
                  <a:pt x="84" y="34"/>
                </a:cubicBezTo>
                <a:cubicBezTo>
                  <a:pt x="85" y="33"/>
                  <a:pt x="85" y="33"/>
                  <a:pt x="85" y="32"/>
                </a:cubicBezTo>
                <a:cubicBezTo>
                  <a:pt x="85" y="31"/>
                  <a:pt x="85" y="30"/>
                  <a:pt x="84" y="30"/>
                </a:cubicBezTo>
                <a:cubicBezTo>
                  <a:pt x="84" y="29"/>
                  <a:pt x="83" y="29"/>
                  <a:pt x="82" y="28"/>
                </a:cubicBezTo>
                <a:cubicBezTo>
                  <a:pt x="79" y="27"/>
                  <a:pt x="78" y="27"/>
                  <a:pt x="77" y="25"/>
                </a:cubicBezTo>
                <a:cubicBezTo>
                  <a:pt x="75" y="24"/>
                  <a:pt x="75" y="23"/>
                  <a:pt x="75" y="21"/>
                </a:cubicBezTo>
                <a:cubicBezTo>
                  <a:pt x="75" y="19"/>
                  <a:pt x="75" y="18"/>
                  <a:pt x="77" y="17"/>
                </a:cubicBezTo>
                <a:cubicBezTo>
                  <a:pt x="78" y="16"/>
                  <a:pt x="79" y="15"/>
                  <a:pt x="81" y="15"/>
                </a:cubicBezTo>
                <a:cubicBezTo>
                  <a:pt x="81" y="12"/>
                  <a:pt x="81" y="12"/>
                  <a:pt x="81" y="12"/>
                </a:cubicBezTo>
                <a:cubicBezTo>
                  <a:pt x="69" y="14"/>
                  <a:pt x="57" y="25"/>
                  <a:pt x="44" y="21"/>
                </a:cubicBezTo>
                <a:cubicBezTo>
                  <a:pt x="44" y="29"/>
                  <a:pt x="44" y="37"/>
                  <a:pt x="44" y="45"/>
                </a:cubicBezTo>
                <a:cubicBezTo>
                  <a:pt x="44" y="45"/>
                  <a:pt x="44" y="45"/>
                  <a:pt x="43" y="44"/>
                </a:cubicBezTo>
                <a:cubicBezTo>
                  <a:pt x="43" y="19"/>
                  <a:pt x="43" y="19"/>
                  <a:pt x="43" y="19"/>
                </a:cubicBezTo>
                <a:cubicBezTo>
                  <a:pt x="45" y="19"/>
                  <a:pt x="47" y="20"/>
                  <a:pt x="50" y="20"/>
                </a:cubicBezTo>
                <a:cubicBezTo>
                  <a:pt x="56" y="20"/>
                  <a:pt x="63" y="17"/>
                  <a:pt x="69" y="15"/>
                </a:cubicBezTo>
                <a:cubicBezTo>
                  <a:pt x="74" y="12"/>
                  <a:pt x="80" y="10"/>
                  <a:pt x="86" y="10"/>
                </a:cubicBezTo>
                <a:cubicBezTo>
                  <a:pt x="89" y="10"/>
                  <a:pt x="92" y="10"/>
                  <a:pt x="95" y="12"/>
                </a:cubicBezTo>
                <a:cubicBezTo>
                  <a:pt x="95" y="14"/>
                  <a:pt x="95" y="14"/>
                  <a:pt x="95" y="14"/>
                </a:cubicBezTo>
                <a:cubicBezTo>
                  <a:pt x="91" y="12"/>
                  <a:pt x="88" y="11"/>
                  <a:pt x="84" y="12"/>
                </a:cubicBezTo>
                <a:cubicBezTo>
                  <a:pt x="84" y="15"/>
                  <a:pt x="84" y="15"/>
                  <a:pt x="84" y="15"/>
                </a:cubicBezTo>
                <a:cubicBezTo>
                  <a:pt x="86" y="15"/>
                  <a:pt x="87" y="16"/>
                  <a:pt x="88" y="17"/>
                </a:cubicBezTo>
                <a:cubicBezTo>
                  <a:pt x="89" y="18"/>
                  <a:pt x="90" y="20"/>
                  <a:pt x="90" y="22"/>
                </a:cubicBezTo>
                <a:cubicBezTo>
                  <a:pt x="89" y="22"/>
                  <a:pt x="89" y="22"/>
                  <a:pt x="89" y="22"/>
                </a:cubicBezTo>
                <a:cubicBezTo>
                  <a:pt x="85" y="22"/>
                  <a:pt x="85" y="22"/>
                  <a:pt x="85" y="22"/>
                </a:cubicBezTo>
                <a:cubicBezTo>
                  <a:pt x="85" y="21"/>
                  <a:pt x="85" y="20"/>
                  <a:pt x="84" y="19"/>
                </a:cubicBezTo>
                <a:cubicBezTo>
                  <a:pt x="84" y="19"/>
                  <a:pt x="83" y="18"/>
                  <a:pt x="82" y="18"/>
                </a:cubicBezTo>
                <a:cubicBezTo>
                  <a:pt x="81" y="18"/>
                  <a:pt x="81" y="18"/>
                  <a:pt x="80" y="19"/>
                </a:cubicBezTo>
                <a:cubicBezTo>
                  <a:pt x="80" y="19"/>
                  <a:pt x="80" y="20"/>
                  <a:pt x="80" y="21"/>
                </a:cubicBezTo>
                <a:cubicBezTo>
                  <a:pt x="80" y="22"/>
                  <a:pt x="80" y="23"/>
                  <a:pt x="80" y="23"/>
                </a:cubicBezTo>
                <a:cubicBezTo>
                  <a:pt x="81" y="24"/>
                  <a:pt x="82" y="24"/>
                  <a:pt x="83" y="25"/>
                </a:cubicBezTo>
                <a:cubicBezTo>
                  <a:pt x="85" y="26"/>
                  <a:pt x="87" y="27"/>
                  <a:pt x="88" y="28"/>
                </a:cubicBezTo>
                <a:cubicBezTo>
                  <a:pt x="89" y="29"/>
                  <a:pt x="90" y="30"/>
                  <a:pt x="90" y="32"/>
                </a:cubicBezTo>
                <a:cubicBezTo>
                  <a:pt x="90" y="34"/>
                  <a:pt x="89" y="35"/>
                  <a:pt x="88" y="36"/>
                </a:cubicBezTo>
                <a:cubicBezTo>
                  <a:pt x="87" y="37"/>
                  <a:pt x="85" y="38"/>
                  <a:pt x="83" y="38"/>
                </a:cubicBezTo>
                <a:cubicBezTo>
                  <a:pt x="83" y="40"/>
                  <a:pt x="83" y="40"/>
                  <a:pt x="83" y="40"/>
                </a:cubicBezTo>
                <a:cubicBezTo>
                  <a:pt x="89" y="40"/>
                  <a:pt x="94" y="41"/>
                  <a:pt x="99" y="45"/>
                </a:cubicBezTo>
                <a:lnTo>
                  <a:pt x="98" y="15"/>
                </a:lnTo>
                <a:close/>
                <a:moveTo>
                  <a:pt x="21" y="45"/>
                </a:moveTo>
                <a:cubicBezTo>
                  <a:pt x="7" y="45"/>
                  <a:pt x="7" y="45"/>
                  <a:pt x="7" y="45"/>
                </a:cubicBezTo>
                <a:cubicBezTo>
                  <a:pt x="3" y="45"/>
                  <a:pt x="0" y="48"/>
                  <a:pt x="0" y="51"/>
                </a:cubicBezTo>
                <a:cubicBezTo>
                  <a:pt x="0" y="118"/>
                  <a:pt x="0" y="118"/>
                  <a:pt x="0" y="118"/>
                </a:cubicBezTo>
                <a:cubicBezTo>
                  <a:pt x="0" y="121"/>
                  <a:pt x="3" y="124"/>
                  <a:pt x="7" y="124"/>
                </a:cubicBezTo>
                <a:cubicBezTo>
                  <a:pt x="21" y="124"/>
                  <a:pt x="21" y="124"/>
                  <a:pt x="21" y="124"/>
                </a:cubicBezTo>
                <a:cubicBezTo>
                  <a:pt x="25" y="124"/>
                  <a:pt x="28" y="121"/>
                  <a:pt x="28" y="118"/>
                </a:cubicBezTo>
                <a:cubicBezTo>
                  <a:pt x="28" y="51"/>
                  <a:pt x="28" y="51"/>
                  <a:pt x="28" y="51"/>
                </a:cubicBezTo>
                <a:cubicBezTo>
                  <a:pt x="28" y="48"/>
                  <a:pt x="25" y="45"/>
                  <a:pt x="21" y="45"/>
                </a:cubicBezTo>
                <a:close/>
              </a:path>
            </a:pathLst>
          </a:custGeom>
          <a:solidFill>
            <a:srgbClr val="FFFFF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80" name="Oval 189">
            <a:extLst>
              <a:ext uri="{FF2B5EF4-FFF2-40B4-BE49-F238E27FC236}">
                <a16:creationId xmlns:a16="http://schemas.microsoft.com/office/drawing/2014/main" id="{7A978E6A-73AA-C919-8591-B628C40F27CA}"/>
              </a:ext>
            </a:extLst>
          </p:cNvPr>
          <p:cNvSpPr>
            <a:spLocks noChangeArrowheads="1"/>
          </p:cNvSpPr>
          <p:nvPr/>
        </p:nvSpPr>
        <p:spPr bwMode="auto">
          <a:xfrm>
            <a:off x="4157973" y="3705440"/>
            <a:ext cx="7145" cy="643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81" name="Oval 190">
            <a:extLst>
              <a:ext uri="{FF2B5EF4-FFF2-40B4-BE49-F238E27FC236}">
                <a16:creationId xmlns:a16="http://schemas.microsoft.com/office/drawing/2014/main" id="{923F5EA1-1091-4778-5DDD-0FFFB1FAC8CA}"/>
              </a:ext>
            </a:extLst>
          </p:cNvPr>
          <p:cNvSpPr>
            <a:spLocks noChangeArrowheads="1"/>
          </p:cNvSpPr>
          <p:nvPr/>
        </p:nvSpPr>
        <p:spPr bwMode="auto">
          <a:xfrm>
            <a:off x="4157973" y="3656243"/>
            <a:ext cx="7145" cy="6812"/>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82" name="Oval 191">
            <a:extLst>
              <a:ext uri="{FF2B5EF4-FFF2-40B4-BE49-F238E27FC236}">
                <a16:creationId xmlns:a16="http://schemas.microsoft.com/office/drawing/2014/main" id="{73E5F12A-3362-AA4C-F816-6736BA7A386C}"/>
              </a:ext>
            </a:extLst>
          </p:cNvPr>
          <p:cNvSpPr>
            <a:spLocks noChangeArrowheads="1"/>
          </p:cNvSpPr>
          <p:nvPr/>
        </p:nvSpPr>
        <p:spPr bwMode="auto">
          <a:xfrm>
            <a:off x="4273424" y="3705440"/>
            <a:ext cx="6769" cy="643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83" name="Oval 192">
            <a:extLst>
              <a:ext uri="{FF2B5EF4-FFF2-40B4-BE49-F238E27FC236}">
                <a16:creationId xmlns:a16="http://schemas.microsoft.com/office/drawing/2014/main" id="{4C4E704C-2690-34D6-2571-8C09B7B90318}"/>
              </a:ext>
            </a:extLst>
          </p:cNvPr>
          <p:cNvSpPr>
            <a:spLocks noChangeArrowheads="1"/>
          </p:cNvSpPr>
          <p:nvPr/>
        </p:nvSpPr>
        <p:spPr bwMode="auto">
          <a:xfrm>
            <a:off x="4273424" y="3656243"/>
            <a:ext cx="6769" cy="6812"/>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84" name="Freeform 193">
            <a:extLst>
              <a:ext uri="{FF2B5EF4-FFF2-40B4-BE49-F238E27FC236}">
                <a16:creationId xmlns:a16="http://schemas.microsoft.com/office/drawing/2014/main" id="{C8C83418-91BD-405A-25F8-8E941DDD4F37}"/>
              </a:ext>
            </a:extLst>
          </p:cNvPr>
          <p:cNvSpPr>
            <a:spLocks/>
          </p:cNvSpPr>
          <p:nvPr/>
        </p:nvSpPr>
        <p:spPr bwMode="auto">
          <a:xfrm>
            <a:off x="4148948" y="3647161"/>
            <a:ext cx="140271" cy="115044"/>
          </a:xfrm>
          <a:custGeom>
            <a:avLst/>
            <a:gdLst>
              <a:gd name="T0" fmla="*/ 777 w 777"/>
              <a:gd name="T1" fmla="*/ 0 h 633"/>
              <a:gd name="T2" fmla="*/ 0 w 777"/>
              <a:gd name="T3" fmla="*/ 0 h 633"/>
              <a:gd name="T4" fmla="*/ 0 w 777"/>
              <a:gd name="T5" fmla="*/ 407 h 633"/>
              <a:gd name="T6" fmla="*/ 139 w 777"/>
              <a:gd name="T7" fmla="*/ 407 h 633"/>
              <a:gd name="T8" fmla="*/ 138 w 777"/>
              <a:gd name="T9" fmla="*/ 393 h 633"/>
              <a:gd name="T10" fmla="*/ 138 w 777"/>
              <a:gd name="T11" fmla="*/ 382 h 633"/>
              <a:gd name="T12" fmla="*/ 25 w 777"/>
              <a:gd name="T13" fmla="*/ 382 h 633"/>
              <a:gd name="T14" fmla="*/ 25 w 777"/>
              <a:gd name="T15" fmla="*/ 25 h 633"/>
              <a:gd name="T16" fmla="*/ 752 w 777"/>
              <a:gd name="T17" fmla="*/ 25 h 633"/>
              <a:gd name="T18" fmla="*/ 752 w 777"/>
              <a:gd name="T19" fmla="*/ 382 h 633"/>
              <a:gd name="T20" fmla="*/ 264 w 777"/>
              <a:gd name="T21" fmla="*/ 382 h 633"/>
              <a:gd name="T22" fmla="*/ 264 w 777"/>
              <a:gd name="T23" fmla="*/ 270 h 633"/>
              <a:gd name="T24" fmla="*/ 214 w 777"/>
              <a:gd name="T25" fmla="*/ 220 h 633"/>
              <a:gd name="T26" fmla="*/ 163 w 777"/>
              <a:gd name="T27" fmla="*/ 270 h 633"/>
              <a:gd name="T28" fmla="*/ 163 w 777"/>
              <a:gd name="T29" fmla="*/ 412 h 633"/>
              <a:gd name="T30" fmla="*/ 228 w 777"/>
              <a:gd name="T31" fmla="*/ 580 h 633"/>
              <a:gd name="T32" fmla="*/ 228 w 777"/>
              <a:gd name="T33" fmla="*/ 633 h 633"/>
              <a:gd name="T34" fmla="*/ 512 w 777"/>
              <a:gd name="T35" fmla="*/ 633 h 633"/>
              <a:gd name="T36" fmla="*/ 512 w 777"/>
              <a:gd name="T37" fmla="*/ 580 h 633"/>
              <a:gd name="T38" fmla="*/ 568 w 777"/>
              <a:gd name="T39" fmla="*/ 426 h 633"/>
              <a:gd name="T40" fmla="*/ 568 w 777"/>
              <a:gd name="T41" fmla="*/ 426 h 633"/>
              <a:gd name="T42" fmla="*/ 341 w 777"/>
              <a:gd name="T43" fmla="*/ 426 h 633"/>
              <a:gd name="T44" fmla="*/ 299 w 777"/>
              <a:gd name="T45" fmla="*/ 407 h 633"/>
              <a:gd name="T46" fmla="*/ 777 w 777"/>
              <a:gd name="T47" fmla="*/ 407 h 633"/>
              <a:gd name="T48" fmla="*/ 777 w 777"/>
              <a:gd name="T49"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7" h="633">
                <a:moveTo>
                  <a:pt x="777" y="0"/>
                </a:moveTo>
                <a:lnTo>
                  <a:pt x="0" y="0"/>
                </a:lnTo>
                <a:lnTo>
                  <a:pt x="0" y="407"/>
                </a:lnTo>
                <a:lnTo>
                  <a:pt x="139" y="407"/>
                </a:lnTo>
                <a:cubicBezTo>
                  <a:pt x="139" y="403"/>
                  <a:pt x="138" y="398"/>
                  <a:pt x="138" y="393"/>
                </a:cubicBezTo>
                <a:lnTo>
                  <a:pt x="138" y="382"/>
                </a:lnTo>
                <a:lnTo>
                  <a:pt x="25" y="382"/>
                </a:lnTo>
                <a:lnTo>
                  <a:pt x="25" y="25"/>
                </a:lnTo>
                <a:lnTo>
                  <a:pt x="752" y="25"/>
                </a:lnTo>
                <a:lnTo>
                  <a:pt x="752" y="382"/>
                </a:lnTo>
                <a:lnTo>
                  <a:pt x="264" y="382"/>
                </a:lnTo>
                <a:lnTo>
                  <a:pt x="264" y="270"/>
                </a:lnTo>
                <a:cubicBezTo>
                  <a:pt x="264" y="243"/>
                  <a:pt x="241" y="220"/>
                  <a:pt x="214" y="220"/>
                </a:cubicBezTo>
                <a:cubicBezTo>
                  <a:pt x="186" y="220"/>
                  <a:pt x="163" y="243"/>
                  <a:pt x="163" y="270"/>
                </a:cubicBezTo>
                <a:lnTo>
                  <a:pt x="163" y="412"/>
                </a:lnTo>
                <a:cubicBezTo>
                  <a:pt x="163" y="504"/>
                  <a:pt x="228" y="580"/>
                  <a:pt x="228" y="580"/>
                </a:cubicBezTo>
                <a:lnTo>
                  <a:pt x="228" y="633"/>
                </a:lnTo>
                <a:lnTo>
                  <a:pt x="512" y="633"/>
                </a:lnTo>
                <a:lnTo>
                  <a:pt x="512" y="580"/>
                </a:lnTo>
                <a:cubicBezTo>
                  <a:pt x="561" y="541"/>
                  <a:pt x="568" y="488"/>
                  <a:pt x="568" y="426"/>
                </a:cubicBezTo>
                <a:lnTo>
                  <a:pt x="568" y="426"/>
                </a:lnTo>
                <a:lnTo>
                  <a:pt x="341" y="426"/>
                </a:lnTo>
                <a:cubicBezTo>
                  <a:pt x="327" y="417"/>
                  <a:pt x="312" y="411"/>
                  <a:pt x="299" y="407"/>
                </a:cubicBezTo>
                <a:lnTo>
                  <a:pt x="777" y="407"/>
                </a:lnTo>
                <a:lnTo>
                  <a:pt x="777" y="0"/>
                </a:ln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85" name="Freeform 194">
            <a:extLst>
              <a:ext uri="{FF2B5EF4-FFF2-40B4-BE49-F238E27FC236}">
                <a16:creationId xmlns:a16="http://schemas.microsoft.com/office/drawing/2014/main" id="{2B14C21B-1894-E688-D03A-2F191E248E26}"/>
              </a:ext>
            </a:extLst>
          </p:cNvPr>
          <p:cNvSpPr>
            <a:spLocks noEditPoints="1"/>
          </p:cNvSpPr>
          <p:nvPr/>
        </p:nvSpPr>
        <p:spPr bwMode="auto">
          <a:xfrm>
            <a:off x="4161734" y="3659649"/>
            <a:ext cx="115075" cy="49196"/>
          </a:xfrm>
          <a:custGeom>
            <a:avLst/>
            <a:gdLst>
              <a:gd name="T0" fmla="*/ 320 w 639"/>
              <a:gd name="T1" fmla="*/ 73 h 271"/>
              <a:gd name="T2" fmla="*/ 382 w 639"/>
              <a:gd name="T3" fmla="*/ 136 h 271"/>
              <a:gd name="T4" fmla="*/ 320 w 639"/>
              <a:gd name="T5" fmla="*/ 198 h 271"/>
              <a:gd name="T6" fmla="*/ 257 w 639"/>
              <a:gd name="T7" fmla="*/ 136 h 271"/>
              <a:gd name="T8" fmla="*/ 320 w 639"/>
              <a:gd name="T9" fmla="*/ 73 h 271"/>
              <a:gd name="T10" fmla="*/ 489 w 639"/>
              <a:gd name="T11" fmla="*/ 119 h 271"/>
              <a:gd name="T12" fmla="*/ 523 w 639"/>
              <a:gd name="T13" fmla="*/ 119 h 271"/>
              <a:gd name="T14" fmla="*/ 523 w 639"/>
              <a:gd name="T15" fmla="*/ 152 h 271"/>
              <a:gd name="T16" fmla="*/ 489 w 639"/>
              <a:gd name="T17" fmla="*/ 152 h 271"/>
              <a:gd name="T18" fmla="*/ 489 w 639"/>
              <a:gd name="T19" fmla="*/ 119 h 271"/>
              <a:gd name="T20" fmla="*/ 62 w 639"/>
              <a:gd name="T21" fmla="*/ 271 h 271"/>
              <a:gd name="T22" fmla="*/ 69 w 639"/>
              <a:gd name="T23" fmla="*/ 271 h 271"/>
              <a:gd name="T24" fmla="*/ 69 w 639"/>
              <a:gd name="T25" fmla="*/ 200 h 271"/>
              <a:gd name="T26" fmla="*/ 145 w 639"/>
              <a:gd name="T27" fmla="*/ 125 h 271"/>
              <a:gd name="T28" fmla="*/ 220 w 639"/>
              <a:gd name="T29" fmla="*/ 200 h 271"/>
              <a:gd name="T30" fmla="*/ 220 w 639"/>
              <a:gd name="T31" fmla="*/ 271 h 271"/>
              <a:gd name="T32" fmla="*/ 577 w 639"/>
              <a:gd name="T33" fmla="*/ 271 h 271"/>
              <a:gd name="T34" fmla="*/ 639 w 639"/>
              <a:gd name="T35" fmla="*/ 208 h 271"/>
              <a:gd name="T36" fmla="*/ 639 w 639"/>
              <a:gd name="T37" fmla="*/ 63 h 271"/>
              <a:gd name="T38" fmla="*/ 577 w 639"/>
              <a:gd name="T39" fmla="*/ 0 h 271"/>
              <a:gd name="T40" fmla="*/ 62 w 639"/>
              <a:gd name="T41" fmla="*/ 0 h 271"/>
              <a:gd name="T42" fmla="*/ 0 w 639"/>
              <a:gd name="T43" fmla="*/ 63 h 271"/>
              <a:gd name="T44" fmla="*/ 0 w 639"/>
              <a:gd name="T45" fmla="*/ 208 h 271"/>
              <a:gd name="T46" fmla="*/ 62 w 639"/>
              <a:gd name="T4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9" h="271">
                <a:moveTo>
                  <a:pt x="320" y="73"/>
                </a:moveTo>
                <a:cubicBezTo>
                  <a:pt x="354" y="73"/>
                  <a:pt x="382" y="101"/>
                  <a:pt x="382" y="136"/>
                </a:cubicBezTo>
                <a:cubicBezTo>
                  <a:pt x="382" y="170"/>
                  <a:pt x="354" y="198"/>
                  <a:pt x="320" y="198"/>
                </a:cubicBezTo>
                <a:cubicBezTo>
                  <a:pt x="285" y="198"/>
                  <a:pt x="257" y="170"/>
                  <a:pt x="257" y="136"/>
                </a:cubicBezTo>
                <a:cubicBezTo>
                  <a:pt x="257" y="101"/>
                  <a:pt x="285" y="73"/>
                  <a:pt x="320" y="73"/>
                </a:cubicBezTo>
                <a:close/>
                <a:moveTo>
                  <a:pt x="489" y="119"/>
                </a:moveTo>
                <a:lnTo>
                  <a:pt x="523" y="119"/>
                </a:lnTo>
                <a:lnTo>
                  <a:pt x="523" y="152"/>
                </a:lnTo>
                <a:lnTo>
                  <a:pt x="489" y="152"/>
                </a:lnTo>
                <a:lnTo>
                  <a:pt x="489" y="119"/>
                </a:lnTo>
                <a:close/>
                <a:moveTo>
                  <a:pt x="62" y="271"/>
                </a:moveTo>
                <a:lnTo>
                  <a:pt x="69" y="271"/>
                </a:lnTo>
                <a:lnTo>
                  <a:pt x="69" y="200"/>
                </a:lnTo>
                <a:cubicBezTo>
                  <a:pt x="69" y="159"/>
                  <a:pt x="103" y="125"/>
                  <a:pt x="145" y="125"/>
                </a:cubicBezTo>
                <a:cubicBezTo>
                  <a:pt x="186" y="125"/>
                  <a:pt x="220" y="159"/>
                  <a:pt x="220" y="200"/>
                </a:cubicBezTo>
                <a:lnTo>
                  <a:pt x="220" y="271"/>
                </a:lnTo>
                <a:lnTo>
                  <a:pt x="577" y="271"/>
                </a:lnTo>
                <a:cubicBezTo>
                  <a:pt x="577" y="236"/>
                  <a:pt x="605" y="208"/>
                  <a:pt x="639" y="208"/>
                </a:cubicBezTo>
                <a:lnTo>
                  <a:pt x="639" y="63"/>
                </a:lnTo>
                <a:cubicBezTo>
                  <a:pt x="605" y="63"/>
                  <a:pt x="577" y="35"/>
                  <a:pt x="577" y="0"/>
                </a:cubicBezTo>
                <a:lnTo>
                  <a:pt x="62" y="0"/>
                </a:lnTo>
                <a:cubicBezTo>
                  <a:pt x="62" y="35"/>
                  <a:pt x="34" y="63"/>
                  <a:pt x="0" y="63"/>
                </a:cubicBezTo>
                <a:lnTo>
                  <a:pt x="0" y="208"/>
                </a:lnTo>
                <a:cubicBezTo>
                  <a:pt x="34" y="208"/>
                  <a:pt x="62" y="236"/>
                  <a:pt x="62" y="27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86" name="Freeform 195">
            <a:extLst>
              <a:ext uri="{FF2B5EF4-FFF2-40B4-BE49-F238E27FC236}">
                <a16:creationId xmlns:a16="http://schemas.microsoft.com/office/drawing/2014/main" id="{83C44A5C-CE57-23B6-D17F-8AFF4BA064D3}"/>
              </a:ext>
            </a:extLst>
          </p:cNvPr>
          <p:cNvSpPr>
            <a:spLocks noEditPoints="1"/>
          </p:cNvSpPr>
          <p:nvPr/>
        </p:nvSpPr>
        <p:spPr bwMode="auto">
          <a:xfrm>
            <a:off x="4181665" y="3768260"/>
            <a:ext cx="67691" cy="23841"/>
          </a:xfrm>
          <a:custGeom>
            <a:avLst/>
            <a:gdLst>
              <a:gd name="T0" fmla="*/ 295 w 375"/>
              <a:gd name="T1" fmla="*/ 47 h 131"/>
              <a:gd name="T2" fmla="*/ 328 w 375"/>
              <a:gd name="T3" fmla="*/ 47 h 131"/>
              <a:gd name="T4" fmla="*/ 328 w 375"/>
              <a:gd name="T5" fmla="*/ 81 h 131"/>
              <a:gd name="T6" fmla="*/ 295 w 375"/>
              <a:gd name="T7" fmla="*/ 81 h 131"/>
              <a:gd name="T8" fmla="*/ 295 w 375"/>
              <a:gd name="T9" fmla="*/ 47 h 131"/>
              <a:gd name="T10" fmla="*/ 0 w 375"/>
              <a:gd name="T11" fmla="*/ 131 h 131"/>
              <a:gd name="T12" fmla="*/ 375 w 375"/>
              <a:gd name="T13" fmla="*/ 131 h 131"/>
              <a:gd name="T14" fmla="*/ 375 w 375"/>
              <a:gd name="T15" fmla="*/ 0 h 131"/>
              <a:gd name="T16" fmla="*/ 0 w 375"/>
              <a:gd name="T17" fmla="*/ 0 h 131"/>
              <a:gd name="T18" fmla="*/ 0 w 375"/>
              <a:gd name="T1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131">
                <a:moveTo>
                  <a:pt x="295" y="47"/>
                </a:moveTo>
                <a:lnTo>
                  <a:pt x="328" y="47"/>
                </a:lnTo>
                <a:lnTo>
                  <a:pt x="328" y="81"/>
                </a:lnTo>
                <a:lnTo>
                  <a:pt x="295" y="81"/>
                </a:lnTo>
                <a:lnTo>
                  <a:pt x="295" y="47"/>
                </a:lnTo>
                <a:close/>
                <a:moveTo>
                  <a:pt x="0" y="131"/>
                </a:moveTo>
                <a:lnTo>
                  <a:pt x="375" y="131"/>
                </a:lnTo>
                <a:lnTo>
                  <a:pt x="375" y="0"/>
                </a:lnTo>
                <a:lnTo>
                  <a:pt x="0" y="0"/>
                </a:lnTo>
                <a:lnTo>
                  <a:pt x="0" y="131"/>
                </a:ln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57" name="Freeform 301">
            <a:extLst>
              <a:ext uri="{FF2B5EF4-FFF2-40B4-BE49-F238E27FC236}">
                <a16:creationId xmlns:a16="http://schemas.microsoft.com/office/drawing/2014/main" id="{3E8DB238-168E-E542-EB8F-B1B7ACC79FFE}"/>
              </a:ext>
            </a:extLst>
          </p:cNvPr>
          <p:cNvSpPr>
            <a:spLocks noEditPoints="1"/>
          </p:cNvSpPr>
          <p:nvPr/>
        </p:nvSpPr>
        <p:spPr bwMode="auto">
          <a:xfrm>
            <a:off x="2962424" y="3648541"/>
            <a:ext cx="194106" cy="142161"/>
          </a:xfrm>
          <a:custGeom>
            <a:avLst/>
            <a:gdLst>
              <a:gd name="T0" fmla="*/ 86 w 147"/>
              <a:gd name="T1" fmla="*/ 21 h 107"/>
              <a:gd name="T2" fmla="*/ 101 w 147"/>
              <a:gd name="T3" fmla="*/ 26 h 107"/>
              <a:gd name="T4" fmla="*/ 108 w 147"/>
              <a:gd name="T5" fmla="*/ 24 h 107"/>
              <a:gd name="T6" fmla="*/ 86 w 147"/>
              <a:gd name="T7" fmla="*/ 16 h 107"/>
              <a:gd name="T8" fmla="*/ 123 w 147"/>
              <a:gd name="T9" fmla="*/ 42 h 107"/>
              <a:gd name="T10" fmla="*/ 131 w 147"/>
              <a:gd name="T11" fmla="*/ 32 h 107"/>
              <a:gd name="T12" fmla="*/ 107 w 147"/>
              <a:gd name="T13" fmla="*/ 36 h 107"/>
              <a:gd name="T14" fmla="*/ 89 w 147"/>
              <a:gd name="T15" fmla="*/ 84 h 107"/>
              <a:gd name="T16" fmla="*/ 123 w 147"/>
              <a:gd name="T17" fmla="*/ 42 h 107"/>
              <a:gd name="T18" fmla="*/ 118 w 147"/>
              <a:gd name="T19" fmla="*/ 81 h 107"/>
              <a:gd name="T20" fmla="*/ 116 w 147"/>
              <a:gd name="T21" fmla="*/ 84 h 107"/>
              <a:gd name="T22" fmla="*/ 111 w 147"/>
              <a:gd name="T23" fmla="*/ 79 h 107"/>
              <a:gd name="T24" fmla="*/ 117 w 147"/>
              <a:gd name="T25" fmla="*/ 78 h 107"/>
              <a:gd name="T26" fmla="*/ 117 w 147"/>
              <a:gd name="T27" fmla="*/ 71 h 107"/>
              <a:gd name="T28" fmla="*/ 116 w 147"/>
              <a:gd name="T29" fmla="*/ 60 h 107"/>
              <a:gd name="T30" fmla="*/ 118 w 147"/>
              <a:gd name="T31" fmla="*/ 57 h 107"/>
              <a:gd name="T32" fmla="*/ 123 w 147"/>
              <a:gd name="T33" fmla="*/ 61 h 107"/>
              <a:gd name="T34" fmla="*/ 118 w 147"/>
              <a:gd name="T35" fmla="*/ 62 h 107"/>
              <a:gd name="T36" fmla="*/ 118 w 147"/>
              <a:gd name="T37" fmla="*/ 69 h 107"/>
              <a:gd name="T38" fmla="*/ 118 w 147"/>
              <a:gd name="T39" fmla="*/ 81 h 107"/>
              <a:gd name="T40" fmla="*/ 102 w 147"/>
              <a:gd name="T41" fmla="*/ 44 h 107"/>
              <a:gd name="T42" fmla="*/ 90 w 147"/>
              <a:gd name="T43" fmla="*/ 5 h 107"/>
              <a:gd name="T44" fmla="*/ 56 w 147"/>
              <a:gd name="T45" fmla="*/ 9 h 107"/>
              <a:gd name="T46" fmla="*/ 39 w 147"/>
              <a:gd name="T47" fmla="*/ 41 h 107"/>
              <a:gd name="T48" fmla="*/ 35 w 147"/>
              <a:gd name="T49" fmla="*/ 49 h 107"/>
              <a:gd name="T50" fmla="*/ 91 w 147"/>
              <a:gd name="T51" fmla="*/ 97 h 107"/>
              <a:gd name="T52" fmla="*/ 72 w 147"/>
              <a:gd name="T53" fmla="*/ 68 h 107"/>
              <a:gd name="T54" fmla="*/ 72 w 147"/>
              <a:gd name="T55" fmla="*/ 72 h 107"/>
              <a:gd name="T56" fmla="*/ 69 w 147"/>
              <a:gd name="T57" fmla="*/ 68 h 107"/>
              <a:gd name="T58" fmla="*/ 63 w 147"/>
              <a:gd name="T59" fmla="*/ 63 h 107"/>
              <a:gd name="T60" fmla="*/ 75 w 147"/>
              <a:gd name="T61" fmla="*/ 60 h 107"/>
              <a:gd name="T62" fmla="*/ 63 w 147"/>
              <a:gd name="T63" fmla="*/ 47 h 107"/>
              <a:gd name="T64" fmla="*/ 70 w 147"/>
              <a:gd name="T65" fmla="*/ 35 h 107"/>
              <a:gd name="T66" fmla="*/ 72 w 147"/>
              <a:gd name="T67" fmla="*/ 40 h 107"/>
              <a:gd name="T68" fmla="*/ 77 w 147"/>
              <a:gd name="T69" fmla="*/ 44 h 107"/>
              <a:gd name="T70" fmla="*/ 67 w 147"/>
              <a:gd name="T71" fmla="*/ 46 h 107"/>
              <a:gd name="T72" fmla="*/ 79 w 147"/>
              <a:gd name="T73" fmla="*/ 60 h 107"/>
              <a:gd name="T74" fmla="*/ 30 w 147"/>
              <a:gd name="T75" fmla="*/ 49 h 107"/>
              <a:gd name="T76" fmla="*/ 35 w 147"/>
              <a:gd name="T77" fmla="*/ 44 h 107"/>
              <a:gd name="T78" fmla="*/ 14 w 147"/>
              <a:gd name="T79" fmla="*/ 41 h 107"/>
              <a:gd name="T80" fmla="*/ 2 w 147"/>
              <a:gd name="T81" fmla="*/ 87 h 107"/>
              <a:gd name="T82" fmla="*/ 30 w 147"/>
              <a:gd name="T83" fmla="*/ 49 h 107"/>
              <a:gd name="T84" fmla="*/ 28 w 147"/>
              <a:gd name="T85" fmla="*/ 84 h 107"/>
              <a:gd name="T86" fmla="*/ 26 w 147"/>
              <a:gd name="T87" fmla="*/ 87 h 107"/>
              <a:gd name="T88" fmla="*/ 23 w 147"/>
              <a:gd name="T89" fmla="*/ 83 h 107"/>
              <a:gd name="T90" fmla="*/ 27 w 147"/>
              <a:gd name="T91" fmla="*/ 82 h 107"/>
              <a:gd name="T92" fmla="*/ 27 w 147"/>
              <a:gd name="T93" fmla="*/ 77 h 107"/>
              <a:gd name="T94" fmla="*/ 26 w 147"/>
              <a:gd name="T95" fmla="*/ 69 h 107"/>
              <a:gd name="T96" fmla="*/ 28 w 147"/>
              <a:gd name="T97" fmla="*/ 67 h 107"/>
              <a:gd name="T98" fmla="*/ 31 w 147"/>
              <a:gd name="T99" fmla="*/ 70 h 107"/>
              <a:gd name="T100" fmla="*/ 27 w 147"/>
              <a:gd name="T101" fmla="*/ 71 h 107"/>
              <a:gd name="T102" fmla="*/ 28 w 147"/>
              <a:gd name="T103" fmla="*/ 75 h 107"/>
              <a:gd name="T104" fmla="*/ 28 w 147"/>
              <a:gd name="T105" fmla="*/ 84 h 107"/>
              <a:gd name="T106" fmla="*/ 12 w 147"/>
              <a:gd name="T107" fmla="*/ 51 h 107"/>
              <a:gd name="T108" fmla="*/ 9 w 147"/>
              <a:gd name="T109" fmla="*/ 56 h 107"/>
              <a:gd name="T110" fmla="*/ 19 w 147"/>
              <a:gd name="T111" fmla="*/ 50 h 107"/>
              <a:gd name="T112" fmla="*/ 1 w 147"/>
              <a:gd name="T113" fmla="*/ 51 h 107"/>
              <a:gd name="T114" fmla="*/ 12 w 147"/>
              <a:gd name="T115" fmla="*/ 51 h 107"/>
              <a:gd name="T116" fmla="*/ 145 w 147"/>
              <a:gd name="T117" fmla="*/ 44 h 107"/>
              <a:gd name="T118" fmla="*/ 125 w 147"/>
              <a:gd name="T119" fmla="*/ 42 h 107"/>
              <a:gd name="T120" fmla="*/ 136 w 147"/>
              <a:gd name="T121" fmla="*/ 49 h 107"/>
              <a:gd name="T122" fmla="*/ 134 w 147"/>
              <a:gd name="T123" fmla="*/ 43 h 107"/>
              <a:gd name="T124" fmla="*/ 145 w 147"/>
              <a:gd name="T125" fmla="*/ 4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 h="107">
                <a:moveTo>
                  <a:pt x="82" y="18"/>
                </a:moveTo>
                <a:cubicBezTo>
                  <a:pt x="83" y="19"/>
                  <a:pt x="84" y="20"/>
                  <a:pt x="86" y="21"/>
                </a:cubicBezTo>
                <a:cubicBezTo>
                  <a:pt x="89" y="21"/>
                  <a:pt x="95" y="24"/>
                  <a:pt x="98" y="28"/>
                </a:cubicBezTo>
                <a:cubicBezTo>
                  <a:pt x="99" y="31"/>
                  <a:pt x="103" y="29"/>
                  <a:pt x="101" y="26"/>
                </a:cubicBezTo>
                <a:cubicBezTo>
                  <a:pt x="100" y="24"/>
                  <a:pt x="96" y="21"/>
                  <a:pt x="94" y="20"/>
                </a:cubicBezTo>
                <a:cubicBezTo>
                  <a:pt x="99" y="20"/>
                  <a:pt x="104" y="21"/>
                  <a:pt x="108" y="24"/>
                </a:cubicBezTo>
                <a:cubicBezTo>
                  <a:pt x="111" y="25"/>
                  <a:pt x="113" y="22"/>
                  <a:pt x="110" y="20"/>
                </a:cubicBezTo>
                <a:cubicBezTo>
                  <a:pt x="102" y="16"/>
                  <a:pt x="95" y="15"/>
                  <a:pt x="86" y="16"/>
                </a:cubicBezTo>
                <a:cubicBezTo>
                  <a:pt x="85" y="17"/>
                  <a:pt x="83" y="18"/>
                  <a:pt x="82" y="18"/>
                </a:cubicBezTo>
                <a:close/>
                <a:moveTo>
                  <a:pt x="123" y="42"/>
                </a:moveTo>
                <a:cubicBezTo>
                  <a:pt x="123" y="42"/>
                  <a:pt x="123" y="42"/>
                  <a:pt x="123" y="42"/>
                </a:cubicBezTo>
                <a:cubicBezTo>
                  <a:pt x="128" y="41"/>
                  <a:pt x="130" y="38"/>
                  <a:pt x="131" y="32"/>
                </a:cubicBezTo>
                <a:cubicBezTo>
                  <a:pt x="125" y="36"/>
                  <a:pt x="123" y="36"/>
                  <a:pt x="117" y="32"/>
                </a:cubicBezTo>
                <a:cubicBezTo>
                  <a:pt x="113" y="29"/>
                  <a:pt x="104" y="29"/>
                  <a:pt x="107" y="36"/>
                </a:cubicBezTo>
                <a:cubicBezTo>
                  <a:pt x="108" y="38"/>
                  <a:pt x="110" y="40"/>
                  <a:pt x="112" y="42"/>
                </a:cubicBezTo>
                <a:cubicBezTo>
                  <a:pt x="94" y="50"/>
                  <a:pt x="88" y="70"/>
                  <a:pt x="89" y="84"/>
                </a:cubicBezTo>
                <a:cubicBezTo>
                  <a:pt x="90" y="106"/>
                  <a:pt x="141" y="107"/>
                  <a:pt x="144" y="85"/>
                </a:cubicBezTo>
                <a:cubicBezTo>
                  <a:pt x="147" y="68"/>
                  <a:pt x="134" y="46"/>
                  <a:pt x="123" y="42"/>
                </a:cubicBezTo>
                <a:close/>
                <a:moveTo>
                  <a:pt x="118" y="81"/>
                </a:moveTo>
                <a:cubicBezTo>
                  <a:pt x="118" y="81"/>
                  <a:pt x="118" y="81"/>
                  <a:pt x="118" y="81"/>
                </a:cubicBezTo>
                <a:cubicBezTo>
                  <a:pt x="118" y="84"/>
                  <a:pt x="118" y="84"/>
                  <a:pt x="118" y="84"/>
                </a:cubicBezTo>
                <a:cubicBezTo>
                  <a:pt x="116" y="84"/>
                  <a:pt x="116" y="84"/>
                  <a:pt x="116" y="84"/>
                </a:cubicBezTo>
                <a:cubicBezTo>
                  <a:pt x="116" y="81"/>
                  <a:pt x="116" y="81"/>
                  <a:pt x="116" y="81"/>
                </a:cubicBezTo>
                <a:cubicBezTo>
                  <a:pt x="114" y="81"/>
                  <a:pt x="112" y="80"/>
                  <a:pt x="111" y="79"/>
                </a:cubicBezTo>
                <a:cubicBezTo>
                  <a:pt x="112" y="77"/>
                  <a:pt x="112" y="77"/>
                  <a:pt x="112" y="77"/>
                </a:cubicBezTo>
                <a:cubicBezTo>
                  <a:pt x="113" y="78"/>
                  <a:pt x="115" y="78"/>
                  <a:pt x="117" y="78"/>
                </a:cubicBezTo>
                <a:cubicBezTo>
                  <a:pt x="119" y="78"/>
                  <a:pt x="120" y="77"/>
                  <a:pt x="120" y="75"/>
                </a:cubicBezTo>
                <a:cubicBezTo>
                  <a:pt x="120" y="73"/>
                  <a:pt x="119" y="72"/>
                  <a:pt x="117" y="71"/>
                </a:cubicBezTo>
                <a:cubicBezTo>
                  <a:pt x="113" y="70"/>
                  <a:pt x="111" y="68"/>
                  <a:pt x="111" y="66"/>
                </a:cubicBezTo>
                <a:cubicBezTo>
                  <a:pt x="111" y="63"/>
                  <a:pt x="113" y="61"/>
                  <a:pt x="116" y="60"/>
                </a:cubicBezTo>
                <a:cubicBezTo>
                  <a:pt x="116" y="57"/>
                  <a:pt x="116" y="57"/>
                  <a:pt x="116" y="57"/>
                </a:cubicBezTo>
                <a:cubicBezTo>
                  <a:pt x="118" y="57"/>
                  <a:pt x="118" y="57"/>
                  <a:pt x="118" y="57"/>
                </a:cubicBezTo>
                <a:cubicBezTo>
                  <a:pt x="118" y="60"/>
                  <a:pt x="118" y="60"/>
                  <a:pt x="118" y="60"/>
                </a:cubicBezTo>
                <a:cubicBezTo>
                  <a:pt x="120" y="60"/>
                  <a:pt x="122" y="61"/>
                  <a:pt x="123" y="61"/>
                </a:cubicBezTo>
                <a:cubicBezTo>
                  <a:pt x="122" y="63"/>
                  <a:pt x="122" y="63"/>
                  <a:pt x="122" y="63"/>
                </a:cubicBezTo>
                <a:cubicBezTo>
                  <a:pt x="121" y="63"/>
                  <a:pt x="120" y="62"/>
                  <a:pt x="118" y="62"/>
                </a:cubicBezTo>
                <a:cubicBezTo>
                  <a:pt x="115" y="62"/>
                  <a:pt x="114" y="64"/>
                  <a:pt x="114" y="65"/>
                </a:cubicBezTo>
                <a:cubicBezTo>
                  <a:pt x="114" y="67"/>
                  <a:pt x="115" y="68"/>
                  <a:pt x="118" y="69"/>
                </a:cubicBezTo>
                <a:cubicBezTo>
                  <a:pt x="122" y="70"/>
                  <a:pt x="123" y="72"/>
                  <a:pt x="123" y="75"/>
                </a:cubicBezTo>
                <a:cubicBezTo>
                  <a:pt x="123" y="77"/>
                  <a:pt x="122" y="80"/>
                  <a:pt x="118" y="81"/>
                </a:cubicBezTo>
                <a:close/>
                <a:moveTo>
                  <a:pt x="102" y="44"/>
                </a:moveTo>
                <a:cubicBezTo>
                  <a:pt x="102" y="44"/>
                  <a:pt x="102" y="44"/>
                  <a:pt x="102" y="44"/>
                </a:cubicBezTo>
                <a:cubicBezTo>
                  <a:pt x="96" y="32"/>
                  <a:pt x="87" y="21"/>
                  <a:pt x="78" y="18"/>
                </a:cubicBezTo>
                <a:cubicBezTo>
                  <a:pt x="86" y="16"/>
                  <a:pt x="89" y="12"/>
                  <a:pt x="90" y="5"/>
                </a:cubicBezTo>
                <a:cubicBezTo>
                  <a:pt x="82" y="9"/>
                  <a:pt x="78" y="9"/>
                  <a:pt x="71" y="5"/>
                </a:cubicBezTo>
                <a:cubicBezTo>
                  <a:pt x="64" y="0"/>
                  <a:pt x="53" y="0"/>
                  <a:pt x="56" y="9"/>
                </a:cubicBezTo>
                <a:cubicBezTo>
                  <a:pt x="57" y="12"/>
                  <a:pt x="60" y="15"/>
                  <a:pt x="63" y="18"/>
                </a:cubicBezTo>
                <a:cubicBezTo>
                  <a:pt x="52" y="23"/>
                  <a:pt x="44" y="31"/>
                  <a:pt x="39" y="41"/>
                </a:cubicBezTo>
                <a:cubicBezTo>
                  <a:pt x="40" y="41"/>
                  <a:pt x="40" y="43"/>
                  <a:pt x="39" y="44"/>
                </a:cubicBezTo>
                <a:cubicBezTo>
                  <a:pt x="39" y="46"/>
                  <a:pt x="37" y="48"/>
                  <a:pt x="35" y="49"/>
                </a:cubicBezTo>
                <a:cubicBezTo>
                  <a:pt x="49" y="53"/>
                  <a:pt x="62" y="85"/>
                  <a:pt x="49" y="97"/>
                </a:cubicBezTo>
                <a:cubicBezTo>
                  <a:pt x="62" y="103"/>
                  <a:pt x="78" y="103"/>
                  <a:pt x="91" y="97"/>
                </a:cubicBezTo>
                <a:cubicBezTo>
                  <a:pt x="77" y="87"/>
                  <a:pt x="87" y="53"/>
                  <a:pt x="102" y="44"/>
                </a:cubicBezTo>
                <a:close/>
                <a:moveTo>
                  <a:pt x="72" y="68"/>
                </a:moveTo>
                <a:cubicBezTo>
                  <a:pt x="72" y="68"/>
                  <a:pt x="72" y="68"/>
                  <a:pt x="72" y="68"/>
                </a:cubicBezTo>
                <a:cubicBezTo>
                  <a:pt x="72" y="72"/>
                  <a:pt x="72" y="72"/>
                  <a:pt x="72" y="72"/>
                </a:cubicBezTo>
                <a:cubicBezTo>
                  <a:pt x="69" y="72"/>
                  <a:pt x="69" y="72"/>
                  <a:pt x="69" y="72"/>
                </a:cubicBezTo>
                <a:cubicBezTo>
                  <a:pt x="69" y="68"/>
                  <a:pt x="69" y="68"/>
                  <a:pt x="69" y="68"/>
                </a:cubicBezTo>
                <a:cubicBezTo>
                  <a:pt x="67" y="68"/>
                  <a:pt x="64" y="67"/>
                  <a:pt x="62" y="66"/>
                </a:cubicBezTo>
                <a:cubicBezTo>
                  <a:pt x="63" y="63"/>
                  <a:pt x="63" y="63"/>
                  <a:pt x="63" y="63"/>
                </a:cubicBezTo>
                <a:cubicBezTo>
                  <a:pt x="65" y="64"/>
                  <a:pt x="67" y="65"/>
                  <a:pt x="70" y="65"/>
                </a:cubicBezTo>
                <a:cubicBezTo>
                  <a:pt x="73" y="65"/>
                  <a:pt x="75" y="63"/>
                  <a:pt x="75" y="60"/>
                </a:cubicBezTo>
                <a:cubicBezTo>
                  <a:pt x="75" y="58"/>
                  <a:pt x="74" y="56"/>
                  <a:pt x="70" y="55"/>
                </a:cubicBezTo>
                <a:cubicBezTo>
                  <a:pt x="66" y="53"/>
                  <a:pt x="63" y="51"/>
                  <a:pt x="63" y="47"/>
                </a:cubicBezTo>
                <a:cubicBezTo>
                  <a:pt x="63" y="43"/>
                  <a:pt x="65" y="40"/>
                  <a:pt x="70" y="40"/>
                </a:cubicBezTo>
                <a:cubicBezTo>
                  <a:pt x="70" y="35"/>
                  <a:pt x="70" y="35"/>
                  <a:pt x="70" y="35"/>
                </a:cubicBezTo>
                <a:cubicBezTo>
                  <a:pt x="72" y="35"/>
                  <a:pt x="72" y="35"/>
                  <a:pt x="72" y="35"/>
                </a:cubicBezTo>
                <a:cubicBezTo>
                  <a:pt x="72" y="40"/>
                  <a:pt x="72" y="40"/>
                  <a:pt x="72" y="40"/>
                </a:cubicBezTo>
                <a:cubicBezTo>
                  <a:pt x="75" y="40"/>
                  <a:pt x="77" y="40"/>
                  <a:pt x="78" y="41"/>
                </a:cubicBezTo>
                <a:cubicBezTo>
                  <a:pt x="77" y="44"/>
                  <a:pt x="77" y="44"/>
                  <a:pt x="77" y="44"/>
                </a:cubicBezTo>
                <a:cubicBezTo>
                  <a:pt x="76" y="43"/>
                  <a:pt x="74" y="43"/>
                  <a:pt x="71" y="43"/>
                </a:cubicBezTo>
                <a:cubicBezTo>
                  <a:pt x="68" y="43"/>
                  <a:pt x="67" y="45"/>
                  <a:pt x="67" y="46"/>
                </a:cubicBezTo>
                <a:cubicBezTo>
                  <a:pt x="67" y="49"/>
                  <a:pt x="68" y="50"/>
                  <a:pt x="72" y="51"/>
                </a:cubicBezTo>
                <a:cubicBezTo>
                  <a:pt x="77" y="53"/>
                  <a:pt x="79" y="56"/>
                  <a:pt x="79" y="60"/>
                </a:cubicBezTo>
                <a:cubicBezTo>
                  <a:pt x="79" y="63"/>
                  <a:pt x="77" y="67"/>
                  <a:pt x="72" y="68"/>
                </a:cubicBezTo>
                <a:close/>
                <a:moveTo>
                  <a:pt x="30" y="49"/>
                </a:moveTo>
                <a:cubicBezTo>
                  <a:pt x="30" y="49"/>
                  <a:pt x="30" y="49"/>
                  <a:pt x="30" y="49"/>
                </a:cubicBezTo>
                <a:cubicBezTo>
                  <a:pt x="33" y="48"/>
                  <a:pt x="34" y="46"/>
                  <a:pt x="35" y="44"/>
                </a:cubicBezTo>
                <a:cubicBezTo>
                  <a:pt x="37" y="39"/>
                  <a:pt x="30" y="39"/>
                  <a:pt x="26" y="41"/>
                </a:cubicBezTo>
                <a:cubicBezTo>
                  <a:pt x="21" y="44"/>
                  <a:pt x="19" y="44"/>
                  <a:pt x="14" y="41"/>
                </a:cubicBezTo>
                <a:cubicBezTo>
                  <a:pt x="14" y="46"/>
                  <a:pt x="17" y="49"/>
                  <a:pt x="21" y="50"/>
                </a:cubicBezTo>
                <a:cubicBezTo>
                  <a:pt x="12" y="54"/>
                  <a:pt x="0" y="72"/>
                  <a:pt x="2" y="87"/>
                </a:cubicBezTo>
                <a:cubicBezTo>
                  <a:pt x="6" y="107"/>
                  <a:pt x="49" y="106"/>
                  <a:pt x="51" y="87"/>
                </a:cubicBezTo>
                <a:cubicBezTo>
                  <a:pt x="52" y="74"/>
                  <a:pt x="46" y="57"/>
                  <a:pt x="30" y="49"/>
                </a:cubicBezTo>
                <a:close/>
                <a:moveTo>
                  <a:pt x="28" y="84"/>
                </a:moveTo>
                <a:cubicBezTo>
                  <a:pt x="28" y="84"/>
                  <a:pt x="28" y="84"/>
                  <a:pt x="28" y="84"/>
                </a:cubicBezTo>
                <a:cubicBezTo>
                  <a:pt x="28" y="87"/>
                  <a:pt x="28" y="87"/>
                  <a:pt x="28" y="87"/>
                </a:cubicBezTo>
                <a:cubicBezTo>
                  <a:pt x="26" y="87"/>
                  <a:pt x="26" y="87"/>
                  <a:pt x="26" y="87"/>
                </a:cubicBezTo>
                <a:cubicBezTo>
                  <a:pt x="26" y="84"/>
                  <a:pt x="26" y="84"/>
                  <a:pt x="26" y="84"/>
                </a:cubicBezTo>
                <a:cubicBezTo>
                  <a:pt x="25" y="84"/>
                  <a:pt x="23" y="84"/>
                  <a:pt x="23" y="83"/>
                </a:cubicBezTo>
                <a:cubicBezTo>
                  <a:pt x="23" y="81"/>
                  <a:pt x="23" y="81"/>
                  <a:pt x="23" y="81"/>
                </a:cubicBezTo>
                <a:cubicBezTo>
                  <a:pt x="24" y="82"/>
                  <a:pt x="25" y="82"/>
                  <a:pt x="27" y="82"/>
                </a:cubicBezTo>
                <a:cubicBezTo>
                  <a:pt x="28" y="82"/>
                  <a:pt x="30" y="82"/>
                  <a:pt x="30" y="80"/>
                </a:cubicBezTo>
                <a:cubicBezTo>
                  <a:pt x="30" y="79"/>
                  <a:pt x="29" y="78"/>
                  <a:pt x="27" y="77"/>
                </a:cubicBezTo>
                <a:cubicBezTo>
                  <a:pt x="24" y="76"/>
                  <a:pt x="23" y="75"/>
                  <a:pt x="23" y="73"/>
                </a:cubicBezTo>
                <a:cubicBezTo>
                  <a:pt x="23" y="71"/>
                  <a:pt x="24" y="70"/>
                  <a:pt x="26" y="69"/>
                </a:cubicBezTo>
                <a:cubicBezTo>
                  <a:pt x="26" y="67"/>
                  <a:pt x="26" y="67"/>
                  <a:pt x="26" y="67"/>
                </a:cubicBezTo>
                <a:cubicBezTo>
                  <a:pt x="28" y="67"/>
                  <a:pt x="28" y="67"/>
                  <a:pt x="28" y="67"/>
                </a:cubicBezTo>
                <a:cubicBezTo>
                  <a:pt x="28" y="69"/>
                  <a:pt x="28" y="69"/>
                  <a:pt x="28" y="69"/>
                </a:cubicBezTo>
                <a:cubicBezTo>
                  <a:pt x="29" y="69"/>
                  <a:pt x="30" y="70"/>
                  <a:pt x="31" y="70"/>
                </a:cubicBezTo>
                <a:cubicBezTo>
                  <a:pt x="30" y="71"/>
                  <a:pt x="30" y="71"/>
                  <a:pt x="30" y="71"/>
                </a:cubicBezTo>
                <a:cubicBezTo>
                  <a:pt x="30" y="71"/>
                  <a:pt x="29" y="71"/>
                  <a:pt x="27" y="71"/>
                </a:cubicBezTo>
                <a:cubicBezTo>
                  <a:pt x="26" y="71"/>
                  <a:pt x="25" y="72"/>
                  <a:pt x="25" y="73"/>
                </a:cubicBezTo>
                <a:cubicBezTo>
                  <a:pt x="25" y="74"/>
                  <a:pt x="26" y="75"/>
                  <a:pt x="28" y="75"/>
                </a:cubicBezTo>
                <a:cubicBezTo>
                  <a:pt x="30" y="77"/>
                  <a:pt x="32" y="78"/>
                  <a:pt x="32" y="80"/>
                </a:cubicBezTo>
                <a:cubicBezTo>
                  <a:pt x="32" y="82"/>
                  <a:pt x="30" y="84"/>
                  <a:pt x="28" y="84"/>
                </a:cubicBezTo>
                <a:close/>
                <a:moveTo>
                  <a:pt x="12" y="51"/>
                </a:moveTo>
                <a:cubicBezTo>
                  <a:pt x="12" y="51"/>
                  <a:pt x="12" y="51"/>
                  <a:pt x="12" y="51"/>
                </a:cubicBezTo>
                <a:cubicBezTo>
                  <a:pt x="10" y="52"/>
                  <a:pt x="8" y="53"/>
                  <a:pt x="7" y="55"/>
                </a:cubicBezTo>
                <a:cubicBezTo>
                  <a:pt x="6" y="57"/>
                  <a:pt x="8" y="58"/>
                  <a:pt x="9" y="56"/>
                </a:cubicBezTo>
                <a:cubicBezTo>
                  <a:pt x="11" y="54"/>
                  <a:pt x="14" y="52"/>
                  <a:pt x="16" y="51"/>
                </a:cubicBezTo>
                <a:cubicBezTo>
                  <a:pt x="17" y="51"/>
                  <a:pt x="18" y="50"/>
                  <a:pt x="19" y="50"/>
                </a:cubicBezTo>
                <a:cubicBezTo>
                  <a:pt x="18" y="50"/>
                  <a:pt x="17" y="49"/>
                  <a:pt x="16" y="49"/>
                </a:cubicBezTo>
                <a:cubicBezTo>
                  <a:pt x="11" y="48"/>
                  <a:pt x="6" y="48"/>
                  <a:pt x="1" y="51"/>
                </a:cubicBezTo>
                <a:cubicBezTo>
                  <a:pt x="0" y="52"/>
                  <a:pt x="1" y="54"/>
                  <a:pt x="3" y="53"/>
                </a:cubicBezTo>
                <a:cubicBezTo>
                  <a:pt x="5" y="51"/>
                  <a:pt x="8" y="51"/>
                  <a:pt x="12" y="51"/>
                </a:cubicBezTo>
                <a:close/>
                <a:moveTo>
                  <a:pt x="145" y="44"/>
                </a:moveTo>
                <a:cubicBezTo>
                  <a:pt x="145" y="44"/>
                  <a:pt x="145" y="44"/>
                  <a:pt x="145" y="44"/>
                </a:cubicBezTo>
                <a:cubicBezTo>
                  <a:pt x="140" y="40"/>
                  <a:pt x="135" y="40"/>
                  <a:pt x="128" y="41"/>
                </a:cubicBezTo>
                <a:cubicBezTo>
                  <a:pt x="127" y="41"/>
                  <a:pt x="126" y="42"/>
                  <a:pt x="125" y="42"/>
                </a:cubicBezTo>
                <a:cubicBezTo>
                  <a:pt x="126" y="43"/>
                  <a:pt x="127" y="43"/>
                  <a:pt x="128" y="44"/>
                </a:cubicBezTo>
                <a:cubicBezTo>
                  <a:pt x="130" y="44"/>
                  <a:pt x="135" y="46"/>
                  <a:pt x="136" y="49"/>
                </a:cubicBezTo>
                <a:cubicBezTo>
                  <a:pt x="138" y="51"/>
                  <a:pt x="140" y="50"/>
                  <a:pt x="139" y="48"/>
                </a:cubicBezTo>
                <a:cubicBezTo>
                  <a:pt x="138" y="46"/>
                  <a:pt x="136" y="44"/>
                  <a:pt x="134" y="43"/>
                </a:cubicBezTo>
                <a:cubicBezTo>
                  <a:pt x="137" y="43"/>
                  <a:pt x="141" y="44"/>
                  <a:pt x="144" y="46"/>
                </a:cubicBezTo>
                <a:cubicBezTo>
                  <a:pt x="146" y="47"/>
                  <a:pt x="147" y="45"/>
                  <a:pt x="145" y="44"/>
                </a:cubicBezTo>
                <a:close/>
              </a:path>
            </a:pathLst>
          </a:custGeom>
          <a:solidFill>
            <a:schemeClr val="bg1"/>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58" name="Freeform 299">
            <a:extLst>
              <a:ext uri="{FF2B5EF4-FFF2-40B4-BE49-F238E27FC236}">
                <a16:creationId xmlns:a16="http://schemas.microsoft.com/office/drawing/2014/main" id="{F2F04B9A-07A2-7D6F-ACA4-E98A6961AA36}"/>
              </a:ext>
            </a:extLst>
          </p:cNvPr>
          <p:cNvSpPr>
            <a:spLocks noEditPoints="1"/>
          </p:cNvSpPr>
          <p:nvPr/>
        </p:nvSpPr>
        <p:spPr bwMode="auto">
          <a:xfrm>
            <a:off x="3394786" y="3642653"/>
            <a:ext cx="104874" cy="154011"/>
          </a:xfrm>
          <a:custGeom>
            <a:avLst/>
            <a:gdLst>
              <a:gd name="T0" fmla="*/ 18 w 88"/>
              <a:gd name="T1" fmla="*/ 54 h 128"/>
              <a:gd name="T2" fmla="*/ 36 w 88"/>
              <a:gd name="T3" fmla="*/ 35 h 128"/>
              <a:gd name="T4" fmla="*/ 56 w 88"/>
              <a:gd name="T5" fmla="*/ 37 h 128"/>
              <a:gd name="T6" fmla="*/ 87 w 88"/>
              <a:gd name="T7" fmla="*/ 104 h 128"/>
              <a:gd name="T8" fmla="*/ 44 w 88"/>
              <a:gd name="T9" fmla="*/ 26 h 128"/>
              <a:gd name="T10" fmla="*/ 54 w 88"/>
              <a:gd name="T11" fmla="*/ 26 h 128"/>
              <a:gd name="T12" fmla="*/ 54 w 88"/>
              <a:gd name="T13" fmla="*/ 31 h 128"/>
              <a:gd name="T14" fmla="*/ 30 w 88"/>
              <a:gd name="T15" fmla="*/ 29 h 128"/>
              <a:gd name="T16" fmla="*/ 44 w 88"/>
              <a:gd name="T17" fmla="*/ 26 h 128"/>
              <a:gd name="T18" fmla="*/ 60 w 88"/>
              <a:gd name="T19" fmla="*/ 7 h 128"/>
              <a:gd name="T20" fmla="*/ 56 w 88"/>
              <a:gd name="T21" fmla="*/ 22 h 128"/>
              <a:gd name="T22" fmla="*/ 35 w 88"/>
              <a:gd name="T23" fmla="*/ 23 h 128"/>
              <a:gd name="T24" fmla="*/ 26 w 88"/>
              <a:gd name="T25" fmla="*/ 7 h 128"/>
              <a:gd name="T26" fmla="*/ 38 w 88"/>
              <a:gd name="T27" fmla="*/ 3 h 128"/>
              <a:gd name="T28" fmla="*/ 60 w 88"/>
              <a:gd name="T29" fmla="*/ 7 h 128"/>
              <a:gd name="T30" fmla="*/ 48 w 88"/>
              <a:gd name="T31" fmla="*/ 89 h 128"/>
              <a:gd name="T32" fmla="*/ 47 w 88"/>
              <a:gd name="T33" fmla="*/ 85 h 128"/>
              <a:gd name="T34" fmla="*/ 47 w 88"/>
              <a:gd name="T35" fmla="*/ 85 h 128"/>
              <a:gd name="T36" fmla="*/ 47 w 88"/>
              <a:gd name="T37" fmla="*/ 85 h 128"/>
              <a:gd name="T38" fmla="*/ 47 w 88"/>
              <a:gd name="T39" fmla="*/ 85 h 128"/>
              <a:gd name="T40" fmla="*/ 34 w 88"/>
              <a:gd name="T41" fmla="*/ 78 h 128"/>
              <a:gd name="T42" fmla="*/ 34 w 88"/>
              <a:gd name="T43" fmla="*/ 63 h 128"/>
              <a:gd name="T44" fmla="*/ 42 w 88"/>
              <a:gd name="T45" fmla="*/ 54 h 128"/>
              <a:gd name="T46" fmla="*/ 46 w 88"/>
              <a:gd name="T47" fmla="*/ 60 h 128"/>
              <a:gd name="T48" fmla="*/ 56 w 88"/>
              <a:gd name="T49" fmla="*/ 72 h 128"/>
              <a:gd name="T50" fmla="*/ 48 w 88"/>
              <a:gd name="T51" fmla="*/ 72 h 128"/>
              <a:gd name="T52" fmla="*/ 44 w 88"/>
              <a:gd name="T53" fmla="*/ 66 h 128"/>
              <a:gd name="T54" fmla="*/ 42 w 88"/>
              <a:gd name="T55" fmla="*/ 66 h 128"/>
              <a:gd name="T56" fmla="*/ 42 w 88"/>
              <a:gd name="T57" fmla="*/ 66 h 128"/>
              <a:gd name="T58" fmla="*/ 42 w 88"/>
              <a:gd name="T59" fmla="*/ 66 h 128"/>
              <a:gd name="T60" fmla="*/ 42 w 88"/>
              <a:gd name="T61" fmla="*/ 66 h 128"/>
              <a:gd name="T62" fmla="*/ 41 w 88"/>
              <a:gd name="T63" fmla="*/ 66 h 128"/>
              <a:gd name="T64" fmla="*/ 41 w 88"/>
              <a:gd name="T65" fmla="*/ 66 h 128"/>
              <a:gd name="T66" fmla="*/ 41 w 88"/>
              <a:gd name="T67" fmla="*/ 66 h 128"/>
              <a:gd name="T68" fmla="*/ 41 w 88"/>
              <a:gd name="T69" fmla="*/ 67 h 128"/>
              <a:gd name="T70" fmla="*/ 41 w 88"/>
              <a:gd name="T71" fmla="*/ 67 h 128"/>
              <a:gd name="T72" fmla="*/ 40 w 88"/>
              <a:gd name="T73" fmla="*/ 67 h 128"/>
              <a:gd name="T74" fmla="*/ 40 w 88"/>
              <a:gd name="T75" fmla="*/ 67 h 128"/>
              <a:gd name="T76" fmla="*/ 40 w 88"/>
              <a:gd name="T77" fmla="*/ 67 h 128"/>
              <a:gd name="T78" fmla="*/ 40 w 88"/>
              <a:gd name="T79" fmla="*/ 67 h 128"/>
              <a:gd name="T80" fmla="*/ 40 w 88"/>
              <a:gd name="T81" fmla="*/ 67 h 128"/>
              <a:gd name="T82" fmla="*/ 40 w 88"/>
              <a:gd name="T83" fmla="*/ 67 h 128"/>
              <a:gd name="T84" fmla="*/ 40 w 88"/>
              <a:gd name="T85" fmla="*/ 68 h 128"/>
              <a:gd name="T86" fmla="*/ 40 w 88"/>
              <a:gd name="T87" fmla="*/ 68 h 128"/>
              <a:gd name="T88" fmla="*/ 40 w 88"/>
              <a:gd name="T89" fmla="*/ 68 h 128"/>
              <a:gd name="T90" fmla="*/ 39 w 88"/>
              <a:gd name="T91" fmla="*/ 68 h 128"/>
              <a:gd name="T92" fmla="*/ 39 w 88"/>
              <a:gd name="T93" fmla="*/ 68 h 128"/>
              <a:gd name="T94" fmla="*/ 39 w 88"/>
              <a:gd name="T95" fmla="*/ 69 h 128"/>
              <a:gd name="T96" fmla="*/ 39 w 88"/>
              <a:gd name="T97" fmla="*/ 69 h 128"/>
              <a:gd name="T98" fmla="*/ 39 w 88"/>
              <a:gd name="T99" fmla="*/ 70 h 128"/>
              <a:gd name="T100" fmla="*/ 45 w 88"/>
              <a:gd name="T101" fmla="*/ 76 h 128"/>
              <a:gd name="T102" fmla="*/ 56 w 88"/>
              <a:gd name="T103" fmla="*/ 89 h 128"/>
              <a:gd name="T104" fmla="*/ 46 w 88"/>
              <a:gd name="T105" fmla="*/ 99 h 128"/>
              <a:gd name="T106" fmla="*/ 41 w 88"/>
              <a:gd name="T107" fmla="*/ 105 h 128"/>
              <a:gd name="T108" fmla="*/ 33 w 88"/>
              <a:gd name="T109" fmla="*/ 96 h 128"/>
              <a:gd name="T110" fmla="*/ 30 w 88"/>
              <a:gd name="T111" fmla="*/ 87 h 128"/>
              <a:gd name="T112" fmla="*/ 39 w 88"/>
              <a:gd name="T113" fmla="*/ 92 h 128"/>
              <a:gd name="T114" fmla="*/ 47 w 88"/>
              <a:gd name="T115" fmla="*/ 93 h 128"/>
              <a:gd name="T116" fmla="*/ 47 w 88"/>
              <a:gd name="T117" fmla="*/ 92 h 128"/>
              <a:gd name="T118" fmla="*/ 47 w 88"/>
              <a:gd name="T119" fmla="*/ 92 h 128"/>
              <a:gd name="T120" fmla="*/ 47 w 88"/>
              <a:gd name="T121" fmla="*/ 9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 h="128">
                <a:moveTo>
                  <a:pt x="2" y="104"/>
                </a:moveTo>
                <a:cubicBezTo>
                  <a:pt x="0" y="85"/>
                  <a:pt x="5" y="68"/>
                  <a:pt x="18" y="54"/>
                </a:cubicBezTo>
                <a:cubicBezTo>
                  <a:pt x="23" y="48"/>
                  <a:pt x="29" y="43"/>
                  <a:pt x="33" y="36"/>
                </a:cubicBezTo>
                <a:cubicBezTo>
                  <a:pt x="34" y="35"/>
                  <a:pt x="35" y="35"/>
                  <a:pt x="36" y="35"/>
                </a:cubicBezTo>
                <a:cubicBezTo>
                  <a:pt x="41" y="35"/>
                  <a:pt x="47" y="35"/>
                  <a:pt x="53" y="35"/>
                </a:cubicBezTo>
                <a:cubicBezTo>
                  <a:pt x="54" y="35"/>
                  <a:pt x="55" y="35"/>
                  <a:pt x="56" y="37"/>
                </a:cubicBezTo>
                <a:cubicBezTo>
                  <a:pt x="59" y="42"/>
                  <a:pt x="63" y="46"/>
                  <a:pt x="68" y="51"/>
                </a:cubicBezTo>
                <a:cubicBezTo>
                  <a:pt x="82" y="65"/>
                  <a:pt x="88" y="83"/>
                  <a:pt x="87" y="104"/>
                </a:cubicBezTo>
                <a:cubicBezTo>
                  <a:pt x="85" y="128"/>
                  <a:pt x="4" y="128"/>
                  <a:pt x="2" y="104"/>
                </a:cubicBezTo>
                <a:close/>
                <a:moveTo>
                  <a:pt x="44" y="26"/>
                </a:moveTo>
                <a:cubicBezTo>
                  <a:pt x="44" y="26"/>
                  <a:pt x="44" y="26"/>
                  <a:pt x="44" y="26"/>
                </a:cubicBezTo>
                <a:cubicBezTo>
                  <a:pt x="47" y="26"/>
                  <a:pt x="51" y="26"/>
                  <a:pt x="54" y="26"/>
                </a:cubicBezTo>
                <a:cubicBezTo>
                  <a:pt x="56" y="26"/>
                  <a:pt x="58" y="27"/>
                  <a:pt x="58" y="29"/>
                </a:cubicBezTo>
                <a:cubicBezTo>
                  <a:pt x="58" y="31"/>
                  <a:pt x="56" y="31"/>
                  <a:pt x="54" y="31"/>
                </a:cubicBezTo>
                <a:cubicBezTo>
                  <a:pt x="47" y="32"/>
                  <a:pt x="40" y="32"/>
                  <a:pt x="33" y="31"/>
                </a:cubicBezTo>
                <a:cubicBezTo>
                  <a:pt x="32" y="31"/>
                  <a:pt x="30" y="31"/>
                  <a:pt x="30" y="29"/>
                </a:cubicBezTo>
                <a:cubicBezTo>
                  <a:pt x="30" y="27"/>
                  <a:pt x="32" y="26"/>
                  <a:pt x="33" y="26"/>
                </a:cubicBezTo>
                <a:cubicBezTo>
                  <a:pt x="37" y="26"/>
                  <a:pt x="41" y="26"/>
                  <a:pt x="44" y="26"/>
                </a:cubicBezTo>
                <a:close/>
                <a:moveTo>
                  <a:pt x="60" y="7"/>
                </a:moveTo>
                <a:cubicBezTo>
                  <a:pt x="60" y="7"/>
                  <a:pt x="60" y="7"/>
                  <a:pt x="60" y="7"/>
                </a:cubicBezTo>
                <a:cubicBezTo>
                  <a:pt x="62" y="8"/>
                  <a:pt x="62" y="10"/>
                  <a:pt x="61" y="12"/>
                </a:cubicBezTo>
                <a:cubicBezTo>
                  <a:pt x="59" y="15"/>
                  <a:pt x="58" y="18"/>
                  <a:pt x="56" y="22"/>
                </a:cubicBezTo>
                <a:cubicBezTo>
                  <a:pt x="56" y="23"/>
                  <a:pt x="55" y="23"/>
                  <a:pt x="54" y="23"/>
                </a:cubicBezTo>
                <a:cubicBezTo>
                  <a:pt x="47" y="23"/>
                  <a:pt x="41" y="23"/>
                  <a:pt x="35" y="23"/>
                </a:cubicBezTo>
                <a:cubicBezTo>
                  <a:pt x="34" y="23"/>
                  <a:pt x="33" y="23"/>
                  <a:pt x="32" y="22"/>
                </a:cubicBezTo>
                <a:cubicBezTo>
                  <a:pt x="30" y="17"/>
                  <a:pt x="28" y="12"/>
                  <a:pt x="26" y="7"/>
                </a:cubicBezTo>
                <a:cubicBezTo>
                  <a:pt x="24" y="5"/>
                  <a:pt x="25" y="3"/>
                  <a:pt x="28" y="2"/>
                </a:cubicBezTo>
                <a:cubicBezTo>
                  <a:pt x="32" y="0"/>
                  <a:pt x="35" y="1"/>
                  <a:pt x="38" y="3"/>
                </a:cubicBezTo>
                <a:cubicBezTo>
                  <a:pt x="41" y="5"/>
                  <a:pt x="43" y="7"/>
                  <a:pt x="46" y="8"/>
                </a:cubicBezTo>
                <a:cubicBezTo>
                  <a:pt x="57" y="9"/>
                  <a:pt x="57" y="5"/>
                  <a:pt x="60" y="7"/>
                </a:cubicBezTo>
                <a:close/>
                <a:moveTo>
                  <a:pt x="48" y="89"/>
                </a:moveTo>
                <a:cubicBezTo>
                  <a:pt x="48" y="89"/>
                  <a:pt x="48" y="89"/>
                  <a:pt x="48" y="89"/>
                </a:cubicBezTo>
                <a:cubicBezTo>
                  <a:pt x="48" y="87"/>
                  <a:pt x="48" y="86"/>
                  <a:pt x="47" y="85"/>
                </a:cubicBezTo>
                <a:cubicBezTo>
                  <a:pt x="47" y="85"/>
                  <a:pt x="47" y="85"/>
                  <a:pt x="47" y="85"/>
                </a:cubicBezTo>
                <a:cubicBezTo>
                  <a:pt x="47" y="85"/>
                  <a:pt x="47" y="85"/>
                  <a:pt x="47" y="85"/>
                </a:cubicBezTo>
                <a:cubicBezTo>
                  <a:pt x="47" y="85"/>
                  <a:pt x="47" y="85"/>
                  <a:pt x="47" y="85"/>
                </a:cubicBezTo>
                <a:cubicBezTo>
                  <a:pt x="47" y="85"/>
                  <a:pt x="47" y="85"/>
                  <a:pt x="47" y="85"/>
                </a:cubicBezTo>
                <a:cubicBezTo>
                  <a:pt x="47" y="85"/>
                  <a:pt x="47" y="85"/>
                  <a:pt x="47" y="85"/>
                </a:cubicBezTo>
                <a:cubicBezTo>
                  <a:pt x="47" y="85"/>
                  <a:pt x="47" y="85"/>
                  <a:pt x="47" y="85"/>
                </a:cubicBezTo>
                <a:cubicBezTo>
                  <a:pt x="47" y="85"/>
                  <a:pt x="47" y="85"/>
                  <a:pt x="47" y="85"/>
                </a:cubicBezTo>
                <a:cubicBezTo>
                  <a:pt x="46" y="84"/>
                  <a:pt x="44" y="83"/>
                  <a:pt x="43" y="83"/>
                </a:cubicBezTo>
                <a:cubicBezTo>
                  <a:pt x="39" y="81"/>
                  <a:pt x="36" y="80"/>
                  <a:pt x="34" y="78"/>
                </a:cubicBezTo>
                <a:cubicBezTo>
                  <a:pt x="32" y="76"/>
                  <a:pt x="31" y="74"/>
                  <a:pt x="31" y="70"/>
                </a:cubicBezTo>
                <a:cubicBezTo>
                  <a:pt x="31" y="67"/>
                  <a:pt x="32" y="65"/>
                  <a:pt x="34" y="63"/>
                </a:cubicBezTo>
                <a:cubicBezTo>
                  <a:pt x="36" y="61"/>
                  <a:pt x="39" y="60"/>
                  <a:pt x="42" y="60"/>
                </a:cubicBezTo>
                <a:cubicBezTo>
                  <a:pt x="42" y="54"/>
                  <a:pt x="42" y="54"/>
                  <a:pt x="42" y="54"/>
                </a:cubicBezTo>
                <a:cubicBezTo>
                  <a:pt x="46" y="54"/>
                  <a:pt x="46" y="54"/>
                  <a:pt x="46" y="54"/>
                </a:cubicBezTo>
                <a:cubicBezTo>
                  <a:pt x="46" y="60"/>
                  <a:pt x="46" y="60"/>
                  <a:pt x="46" y="60"/>
                </a:cubicBezTo>
                <a:cubicBezTo>
                  <a:pt x="49" y="60"/>
                  <a:pt x="52" y="61"/>
                  <a:pt x="54" y="64"/>
                </a:cubicBezTo>
                <a:cubicBezTo>
                  <a:pt x="55" y="66"/>
                  <a:pt x="56" y="69"/>
                  <a:pt x="56" y="72"/>
                </a:cubicBezTo>
                <a:cubicBezTo>
                  <a:pt x="56" y="72"/>
                  <a:pt x="56" y="72"/>
                  <a:pt x="56" y="72"/>
                </a:cubicBezTo>
                <a:cubicBezTo>
                  <a:pt x="48" y="72"/>
                  <a:pt x="48" y="72"/>
                  <a:pt x="48" y="72"/>
                </a:cubicBezTo>
                <a:cubicBezTo>
                  <a:pt x="48" y="70"/>
                  <a:pt x="48" y="68"/>
                  <a:pt x="47" y="67"/>
                </a:cubicBezTo>
                <a:cubicBezTo>
                  <a:pt x="46" y="66"/>
                  <a:pt x="45" y="66"/>
                  <a:pt x="44" y="66"/>
                </a:cubicBezTo>
                <a:cubicBezTo>
                  <a:pt x="43" y="66"/>
                  <a:pt x="43" y="66"/>
                  <a:pt x="42" y="66"/>
                </a:cubicBezTo>
                <a:cubicBezTo>
                  <a:pt x="42" y="66"/>
                  <a:pt x="42" y="66"/>
                  <a:pt x="42" y="66"/>
                </a:cubicBezTo>
                <a:cubicBezTo>
                  <a:pt x="42" y="66"/>
                  <a:pt x="42" y="66"/>
                  <a:pt x="42" y="66"/>
                </a:cubicBezTo>
                <a:cubicBezTo>
                  <a:pt x="42" y="66"/>
                  <a:pt x="42" y="66"/>
                  <a:pt x="42" y="66"/>
                </a:cubicBezTo>
                <a:cubicBezTo>
                  <a:pt x="42" y="66"/>
                  <a:pt x="42" y="66"/>
                  <a:pt x="42" y="66"/>
                </a:cubicBezTo>
                <a:cubicBezTo>
                  <a:pt x="42" y="66"/>
                  <a:pt x="42" y="66"/>
                  <a:pt x="42" y="66"/>
                </a:cubicBezTo>
                <a:cubicBezTo>
                  <a:pt x="42" y="66"/>
                  <a:pt x="42" y="66"/>
                  <a:pt x="42" y="66"/>
                </a:cubicBezTo>
                <a:cubicBezTo>
                  <a:pt x="42" y="66"/>
                  <a:pt x="42" y="66"/>
                  <a:pt x="42" y="66"/>
                </a:cubicBezTo>
                <a:cubicBezTo>
                  <a:pt x="41" y="66"/>
                  <a:pt x="41" y="66"/>
                  <a:pt x="41" y="66"/>
                </a:cubicBezTo>
                <a:cubicBezTo>
                  <a:pt x="41" y="66"/>
                  <a:pt x="41" y="66"/>
                  <a:pt x="41" y="66"/>
                </a:cubicBezTo>
                <a:cubicBezTo>
                  <a:pt x="41" y="66"/>
                  <a:pt x="41" y="66"/>
                  <a:pt x="41" y="66"/>
                </a:cubicBezTo>
                <a:cubicBezTo>
                  <a:pt x="41" y="66"/>
                  <a:pt x="41" y="66"/>
                  <a:pt x="41" y="66"/>
                </a:cubicBezTo>
                <a:cubicBezTo>
                  <a:pt x="41" y="66"/>
                  <a:pt x="41" y="66"/>
                  <a:pt x="41" y="66"/>
                </a:cubicBezTo>
                <a:cubicBezTo>
                  <a:pt x="41" y="66"/>
                  <a:pt x="41" y="66"/>
                  <a:pt x="41" y="66"/>
                </a:cubicBezTo>
                <a:cubicBezTo>
                  <a:pt x="41" y="66"/>
                  <a:pt x="41" y="66"/>
                  <a:pt x="41" y="66"/>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7"/>
                </a:cubicBezTo>
                <a:cubicBezTo>
                  <a:pt x="40" y="67"/>
                  <a:pt x="40" y="67"/>
                  <a:pt x="40" y="67"/>
                </a:cubicBezTo>
                <a:cubicBezTo>
                  <a:pt x="40" y="67"/>
                  <a:pt x="40" y="67"/>
                  <a:pt x="40" y="67"/>
                </a:cubicBezTo>
                <a:cubicBezTo>
                  <a:pt x="40" y="67"/>
                  <a:pt x="40" y="67"/>
                  <a:pt x="40" y="67"/>
                </a:cubicBezTo>
                <a:cubicBezTo>
                  <a:pt x="40" y="67"/>
                  <a:pt x="40" y="67"/>
                  <a:pt x="40" y="67"/>
                </a:cubicBezTo>
                <a:cubicBezTo>
                  <a:pt x="40" y="67"/>
                  <a:pt x="40" y="67"/>
                  <a:pt x="40" y="67"/>
                </a:cubicBezTo>
                <a:cubicBezTo>
                  <a:pt x="40" y="67"/>
                  <a:pt x="40" y="67"/>
                  <a:pt x="40" y="67"/>
                </a:cubicBezTo>
                <a:cubicBezTo>
                  <a:pt x="40" y="67"/>
                  <a:pt x="40" y="67"/>
                  <a:pt x="40" y="67"/>
                </a:cubicBezTo>
                <a:cubicBezTo>
                  <a:pt x="40" y="67"/>
                  <a:pt x="40" y="67"/>
                  <a:pt x="40" y="67"/>
                </a:cubicBezTo>
                <a:cubicBezTo>
                  <a:pt x="40" y="67"/>
                  <a:pt x="40" y="67"/>
                  <a:pt x="40" y="67"/>
                </a:cubicBezTo>
                <a:cubicBezTo>
                  <a:pt x="40" y="67"/>
                  <a:pt x="40" y="67"/>
                  <a:pt x="40" y="67"/>
                </a:cubicBezTo>
                <a:cubicBezTo>
                  <a:pt x="40" y="68"/>
                  <a:pt x="40" y="68"/>
                  <a:pt x="40" y="68"/>
                </a:cubicBezTo>
                <a:cubicBezTo>
                  <a:pt x="40" y="68"/>
                  <a:pt x="40" y="68"/>
                  <a:pt x="40" y="68"/>
                </a:cubicBezTo>
                <a:cubicBezTo>
                  <a:pt x="40" y="68"/>
                  <a:pt x="40" y="68"/>
                  <a:pt x="40" y="68"/>
                </a:cubicBezTo>
                <a:cubicBezTo>
                  <a:pt x="40" y="68"/>
                  <a:pt x="40" y="68"/>
                  <a:pt x="40" y="68"/>
                </a:cubicBezTo>
                <a:cubicBezTo>
                  <a:pt x="40" y="68"/>
                  <a:pt x="40" y="68"/>
                  <a:pt x="40" y="68"/>
                </a:cubicBezTo>
                <a:cubicBezTo>
                  <a:pt x="40" y="68"/>
                  <a:pt x="40" y="68"/>
                  <a:pt x="40" y="68"/>
                </a:cubicBezTo>
                <a:cubicBezTo>
                  <a:pt x="40" y="68"/>
                  <a:pt x="40" y="68"/>
                  <a:pt x="40" y="68"/>
                </a:cubicBezTo>
                <a:cubicBezTo>
                  <a:pt x="39" y="68"/>
                  <a:pt x="39" y="68"/>
                  <a:pt x="39" y="68"/>
                </a:cubicBezTo>
                <a:cubicBezTo>
                  <a:pt x="39" y="68"/>
                  <a:pt x="39" y="68"/>
                  <a:pt x="39" y="68"/>
                </a:cubicBezTo>
                <a:cubicBezTo>
                  <a:pt x="39" y="68"/>
                  <a:pt x="39" y="68"/>
                  <a:pt x="39" y="68"/>
                </a:cubicBezTo>
                <a:cubicBezTo>
                  <a:pt x="39" y="69"/>
                  <a:pt x="39" y="69"/>
                  <a:pt x="39" y="69"/>
                </a:cubicBezTo>
                <a:cubicBezTo>
                  <a:pt x="39" y="69"/>
                  <a:pt x="39" y="69"/>
                  <a:pt x="39" y="69"/>
                </a:cubicBezTo>
                <a:cubicBezTo>
                  <a:pt x="39" y="69"/>
                  <a:pt x="39" y="69"/>
                  <a:pt x="39" y="69"/>
                </a:cubicBezTo>
                <a:cubicBezTo>
                  <a:pt x="39" y="69"/>
                  <a:pt x="39" y="69"/>
                  <a:pt x="39" y="69"/>
                </a:cubicBezTo>
                <a:cubicBezTo>
                  <a:pt x="39" y="69"/>
                  <a:pt x="39" y="69"/>
                  <a:pt x="39" y="69"/>
                </a:cubicBezTo>
                <a:cubicBezTo>
                  <a:pt x="39" y="70"/>
                  <a:pt x="39" y="70"/>
                  <a:pt x="39" y="70"/>
                </a:cubicBezTo>
                <a:cubicBezTo>
                  <a:pt x="39" y="72"/>
                  <a:pt x="40" y="73"/>
                  <a:pt x="40" y="74"/>
                </a:cubicBezTo>
                <a:cubicBezTo>
                  <a:pt x="41" y="75"/>
                  <a:pt x="43" y="75"/>
                  <a:pt x="45" y="76"/>
                </a:cubicBezTo>
                <a:cubicBezTo>
                  <a:pt x="49" y="78"/>
                  <a:pt x="51" y="80"/>
                  <a:pt x="53" y="81"/>
                </a:cubicBezTo>
                <a:cubicBezTo>
                  <a:pt x="55" y="83"/>
                  <a:pt x="56" y="86"/>
                  <a:pt x="56" y="89"/>
                </a:cubicBezTo>
                <a:cubicBezTo>
                  <a:pt x="56" y="92"/>
                  <a:pt x="55" y="94"/>
                  <a:pt x="53" y="96"/>
                </a:cubicBezTo>
                <a:cubicBezTo>
                  <a:pt x="51" y="98"/>
                  <a:pt x="49" y="99"/>
                  <a:pt x="46" y="99"/>
                </a:cubicBezTo>
                <a:cubicBezTo>
                  <a:pt x="46" y="105"/>
                  <a:pt x="46" y="105"/>
                  <a:pt x="46" y="105"/>
                </a:cubicBezTo>
                <a:cubicBezTo>
                  <a:pt x="41" y="105"/>
                  <a:pt x="41" y="105"/>
                  <a:pt x="41" y="105"/>
                </a:cubicBezTo>
                <a:cubicBezTo>
                  <a:pt x="41" y="99"/>
                  <a:pt x="41" y="99"/>
                  <a:pt x="41" y="99"/>
                </a:cubicBezTo>
                <a:cubicBezTo>
                  <a:pt x="38" y="99"/>
                  <a:pt x="35" y="98"/>
                  <a:pt x="33" y="96"/>
                </a:cubicBezTo>
                <a:cubicBezTo>
                  <a:pt x="31" y="94"/>
                  <a:pt x="30" y="91"/>
                  <a:pt x="30" y="87"/>
                </a:cubicBezTo>
                <a:cubicBezTo>
                  <a:pt x="30" y="87"/>
                  <a:pt x="30" y="87"/>
                  <a:pt x="30" y="87"/>
                </a:cubicBezTo>
                <a:cubicBezTo>
                  <a:pt x="38" y="87"/>
                  <a:pt x="38" y="87"/>
                  <a:pt x="38" y="87"/>
                </a:cubicBezTo>
                <a:cubicBezTo>
                  <a:pt x="38" y="89"/>
                  <a:pt x="38" y="91"/>
                  <a:pt x="39" y="92"/>
                </a:cubicBezTo>
                <a:cubicBezTo>
                  <a:pt x="40" y="93"/>
                  <a:pt x="42" y="93"/>
                  <a:pt x="43" y="93"/>
                </a:cubicBezTo>
                <a:cubicBezTo>
                  <a:pt x="45" y="93"/>
                  <a:pt x="46" y="93"/>
                  <a:pt x="47" y="93"/>
                </a:cubicBezTo>
                <a:cubicBezTo>
                  <a:pt x="47" y="93"/>
                  <a:pt x="47" y="93"/>
                  <a:pt x="47" y="93"/>
                </a:cubicBezTo>
                <a:cubicBezTo>
                  <a:pt x="47" y="92"/>
                  <a:pt x="47" y="92"/>
                  <a:pt x="47" y="92"/>
                </a:cubicBezTo>
                <a:cubicBezTo>
                  <a:pt x="47" y="92"/>
                  <a:pt x="47" y="92"/>
                  <a:pt x="47" y="92"/>
                </a:cubicBezTo>
                <a:cubicBezTo>
                  <a:pt x="47" y="92"/>
                  <a:pt x="47" y="92"/>
                  <a:pt x="47" y="92"/>
                </a:cubicBezTo>
                <a:cubicBezTo>
                  <a:pt x="47" y="92"/>
                  <a:pt x="47" y="92"/>
                  <a:pt x="47" y="92"/>
                </a:cubicBezTo>
                <a:cubicBezTo>
                  <a:pt x="47" y="92"/>
                  <a:pt x="47" y="92"/>
                  <a:pt x="47" y="92"/>
                </a:cubicBezTo>
                <a:cubicBezTo>
                  <a:pt x="48" y="91"/>
                  <a:pt x="48" y="90"/>
                  <a:pt x="48" y="89"/>
                </a:cubicBezTo>
                <a:close/>
              </a:path>
            </a:pathLst>
          </a:custGeom>
          <a:solidFill>
            <a:schemeClr val="bg1"/>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60" name="Freeform 291">
            <a:extLst>
              <a:ext uri="{FF2B5EF4-FFF2-40B4-BE49-F238E27FC236}">
                <a16:creationId xmlns:a16="http://schemas.microsoft.com/office/drawing/2014/main" id="{8B1002E2-19D2-D7A4-000D-1E0DEC432455}"/>
              </a:ext>
            </a:extLst>
          </p:cNvPr>
          <p:cNvSpPr>
            <a:spLocks noEditPoints="1"/>
          </p:cNvSpPr>
          <p:nvPr/>
        </p:nvSpPr>
        <p:spPr bwMode="auto">
          <a:xfrm>
            <a:off x="4532285" y="3655617"/>
            <a:ext cx="150043" cy="127922"/>
          </a:xfrm>
          <a:custGeom>
            <a:avLst/>
            <a:gdLst>
              <a:gd name="T0" fmla="*/ 73 w 121"/>
              <a:gd name="T1" fmla="*/ 8 h 103"/>
              <a:gd name="T2" fmla="*/ 81 w 121"/>
              <a:gd name="T3" fmla="*/ 17 h 103"/>
              <a:gd name="T4" fmla="*/ 73 w 121"/>
              <a:gd name="T5" fmla="*/ 0 h 103"/>
              <a:gd name="T6" fmla="*/ 40 w 121"/>
              <a:gd name="T7" fmla="*/ 7 h 103"/>
              <a:gd name="T8" fmla="*/ 48 w 121"/>
              <a:gd name="T9" fmla="*/ 17 h 103"/>
              <a:gd name="T10" fmla="*/ 0 w 121"/>
              <a:gd name="T11" fmla="*/ 44 h 103"/>
              <a:gd name="T12" fmla="*/ 0 w 121"/>
              <a:gd name="T13" fmla="*/ 91 h 103"/>
              <a:gd name="T14" fmla="*/ 109 w 121"/>
              <a:gd name="T15" fmla="*/ 103 h 103"/>
              <a:gd name="T16" fmla="*/ 121 w 121"/>
              <a:gd name="T17" fmla="*/ 44 h 103"/>
              <a:gd name="T18" fmla="*/ 109 w 121"/>
              <a:gd name="T19" fmla="*/ 19 h 103"/>
              <a:gd name="T20" fmla="*/ 81 w 121"/>
              <a:gd name="T21" fmla="*/ 19 h 103"/>
              <a:gd name="T22" fmla="*/ 48 w 121"/>
              <a:gd name="T23" fmla="*/ 19 h 103"/>
              <a:gd name="T24" fmla="*/ 12 w 121"/>
              <a:gd name="T25" fmla="*/ 19 h 103"/>
              <a:gd name="T26" fmla="*/ 0 w 121"/>
              <a:gd name="T27" fmla="*/ 44 h 103"/>
              <a:gd name="T28" fmla="*/ 95 w 121"/>
              <a:gd name="T29" fmla="*/ 48 h 103"/>
              <a:gd name="T30" fmla="*/ 94 w 121"/>
              <a:gd name="T31" fmla="*/ 42 h 103"/>
              <a:gd name="T32" fmla="*/ 91 w 121"/>
              <a:gd name="T33" fmla="*/ 35 h 103"/>
              <a:gd name="T34" fmla="*/ 60 w 121"/>
              <a:gd name="T35" fmla="*/ 39 h 103"/>
              <a:gd name="T36" fmla="*/ 24 w 121"/>
              <a:gd name="T37" fmla="*/ 38 h 103"/>
              <a:gd name="T38" fmla="*/ 24 w 121"/>
              <a:gd name="T39" fmla="*/ 59 h 103"/>
              <a:gd name="T40" fmla="*/ 24 w 121"/>
              <a:gd name="T41" fmla="*/ 76 h 103"/>
              <a:gd name="T42" fmla="*/ 28 w 121"/>
              <a:gd name="T43" fmla="*/ 84 h 103"/>
              <a:gd name="T44" fmla="*/ 33 w 121"/>
              <a:gd name="T45" fmla="*/ 86 h 103"/>
              <a:gd name="T46" fmla="*/ 97 w 121"/>
              <a:gd name="T47" fmla="*/ 83 h 103"/>
              <a:gd name="T48" fmla="*/ 28 w 121"/>
              <a:gd name="T49" fmla="*/ 47 h 103"/>
              <a:gd name="T50" fmla="*/ 28 w 121"/>
              <a:gd name="T51" fmla="*/ 75 h 103"/>
              <a:gd name="T52" fmla="*/ 27 w 121"/>
              <a:gd name="T53" fmla="*/ 45 h 103"/>
              <a:gd name="T54" fmla="*/ 88 w 121"/>
              <a:gd name="T55" fmla="*/ 37 h 103"/>
              <a:gd name="T56" fmla="*/ 82 w 121"/>
              <a:gd name="T57" fmla="*/ 38 h 103"/>
              <a:gd name="T58" fmla="*/ 40 w 121"/>
              <a:gd name="T59" fmla="*/ 50 h 103"/>
              <a:gd name="T60" fmla="*/ 28 w 121"/>
              <a:gd name="T61" fmla="*/ 47 h 103"/>
              <a:gd name="T62" fmla="*/ 65 w 121"/>
              <a:gd name="T63" fmla="*/ 76 h 103"/>
              <a:gd name="T64" fmla="*/ 65 w 121"/>
              <a:gd name="T65" fmla="*/ 76 h 103"/>
              <a:gd name="T66" fmla="*/ 92 w 121"/>
              <a:gd name="T67" fmla="*/ 46 h 103"/>
              <a:gd name="T68" fmla="*/ 33 w 121"/>
              <a:gd name="T69" fmla="*/ 83 h 103"/>
              <a:gd name="T70" fmla="*/ 31 w 121"/>
              <a:gd name="T71" fmla="*/ 52 h 103"/>
              <a:gd name="T72" fmla="*/ 61 w 121"/>
              <a:gd name="T73" fmla="*/ 47 h 103"/>
              <a:gd name="T74" fmla="*/ 92 w 121"/>
              <a:gd name="T75" fmla="*/ 44 h 103"/>
              <a:gd name="T76" fmla="*/ 67 w 121"/>
              <a:gd name="T77" fmla="*/ 69 h 103"/>
              <a:gd name="T78" fmla="*/ 67 w 121"/>
              <a:gd name="T79" fmla="*/ 67 h 103"/>
              <a:gd name="T80" fmla="*/ 62 w 121"/>
              <a:gd name="T81" fmla="*/ 64 h 103"/>
              <a:gd name="T82" fmla="*/ 62 w 121"/>
              <a:gd name="T83" fmla="*/ 59 h 103"/>
              <a:gd name="T84" fmla="*/ 65 w 121"/>
              <a:gd name="T85" fmla="*/ 56 h 103"/>
              <a:gd name="T86" fmla="*/ 66 w 121"/>
              <a:gd name="T87" fmla="*/ 58 h 103"/>
              <a:gd name="T88" fmla="*/ 70 w 121"/>
              <a:gd name="T89" fmla="*/ 63 h 103"/>
              <a:gd name="T90" fmla="*/ 67 w 121"/>
              <a:gd name="T91" fmla="*/ 61 h 103"/>
              <a:gd name="T92" fmla="*/ 64 w 121"/>
              <a:gd name="T93" fmla="*/ 61 h 103"/>
              <a:gd name="T94" fmla="*/ 64 w 121"/>
              <a:gd name="T95" fmla="*/ 63 h 103"/>
              <a:gd name="T96" fmla="*/ 69 w 121"/>
              <a:gd name="T97" fmla="*/ 66 h 103"/>
              <a:gd name="T98" fmla="*/ 69 w 121"/>
              <a:gd name="T99" fmla="*/ 71 h 103"/>
              <a:gd name="T100" fmla="*/ 66 w 121"/>
              <a:gd name="T101" fmla="*/ 74 h 103"/>
              <a:gd name="T102" fmla="*/ 65 w 121"/>
              <a:gd name="T103" fmla="*/ 72 h 103"/>
              <a:gd name="T104" fmla="*/ 61 w 121"/>
              <a:gd name="T105" fmla="*/ 67 h 103"/>
              <a:gd name="T106" fmla="*/ 64 w 121"/>
              <a:gd name="T107" fmla="*/ 69 h 103"/>
              <a:gd name="T108" fmla="*/ 67 w 121"/>
              <a:gd name="T109" fmla="*/ 7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103">
                <a:moveTo>
                  <a:pt x="48" y="8"/>
                </a:moveTo>
                <a:cubicBezTo>
                  <a:pt x="73" y="8"/>
                  <a:pt x="73" y="8"/>
                  <a:pt x="73" y="8"/>
                </a:cubicBezTo>
                <a:cubicBezTo>
                  <a:pt x="73" y="17"/>
                  <a:pt x="73" y="17"/>
                  <a:pt x="73" y="17"/>
                </a:cubicBezTo>
                <a:cubicBezTo>
                  <a:pt x="81" y="17"/>
                  <a:pt x="81" y="17"/>
                  <a:pt x="81" y="17"/>
                </a:cubicBezTo>
                <a:cubicBezTo>
                  <a:pt x="81" y="7"/>
                  <a:pt x="81" y="7"/>
                  <a:pt x="81" y="7"/>
                </a:cubicBezTo>
                <a:cubicBezTo>
                  <a:pt x="81" y="3"/>
                  <a:pt x="77" y="0"/>
                  <a:pt x="73" y="0"/>
                </a:cubicBezTo>
                <a:cubicBezTo>
                  <a:pt x="48" y="0"/>
                  <a:pt x="48" y="0"/>
                  <a:pt x="48" y="0"/>
                </a:cubicBezTo>
                <a:cubicBezTo>
                  <a:pt x="43" y="0"/>
                  <a:pt x="40" y="3"/>
                  <a:pt x="40" y="7"/>
                </a:cubicBezTo>
                <a:cubicBezTo>
                  <a:pt x="40" y="17"/>
                  <a:pt x="40" y="17"/>
                  <a:pt x="40" y="17"/>
                </a:cubicBezTo>
                <a:cubicBezTo>
                  <a:pt x="48" y="17"/>
                  <a:pt x="48" y="17"/>
                  <a:pt x="48" y="17"/>
                </a:cubicBezTo>
                <a:lnTo>
                  <a:pt x="48" y="8"/>
                </a:lnTo>
                <a:close/>
                <a:moveTo>
                  <a:pt x="0" y="44"/>
                </a:moveTo>
                <a:cubicBezTo>
                  <a:pt x="0" y="44"/>
                  <a:pt x="0" y="44"/>
                  <a:pt x="0" y="44"/>
                </a:cubicBezTo>
                <a:cubicBezTo>
                  <a:pt x="0" y="91"/>
                  <a:pt x="0" y="91"/>
                  <a:pt x="0" y="91"/>
                </a:cubicBezTo>
                <a:cubicBezTo>
                  <a:pt x="0" y="97"/>
                  <a:pt x="5" y="103"/>
                  <a:pt x="12" y="103"/>
                </a:cubicBezTo>
                <a:cubicBezTo>
                  <a:pt x="109" y="103"/>
                  <a:pt x="109" y="103"/>
                  <a:pt x="109" y="103"/>
                </a:cubicBezTo>
                <a:cubicBezTo>
                  <a:pt x="116" y="103"/>
                  <a:pt x="121" y="97"/>
                  <a:pt x="121" y="91"/>
                </a:cubicBezTo>
                <a:cubicBezTo>
                  <a:pt x="121" y="44"/>
                  <a:pt x="121" y="44"/>
                  <a:pt x="121" y="44"/>
                </a:cubicBezTo>
                <a:cubicBezTo>
                  <a:pt x="121" y="31"/>
                  <a:pt x="121" y="31"/>
                  <a:pt x="121" y="31"/>
                </a:cubicBezTo>
                <a:cubicBezTo>
                  <a:pt x="121" y="25"/>
                  <a:pt x="116" y="19"/>
                  <a:pt x="109" y="19"/>
                </a:cubicBezTo>
                <a:cubicBezTo>
                  <a:pt x="99" y="19"/>
                  <a:pt x="99" y="19"/>
                  <a:pt x="99" y="19"/>
                </a:cubicBezTo>
                <a:cubicBezTo>
                  <a:pt x="81" y="19"/>
                  <a:pt x="81" y="19"/>
                  <a:pt x="81" y="19"/>
                </a:cubicBezTo>
                <a:cubicBezTo>
                  <a:pt x="73" y="19"/>
                  <a:pt x="73" y="19"/>
                  <a:pt x="73" y="19"/>
                </a:cubicBezTo>
                <a:cubicBezTo>
                  <a:pt x="48" y="19"/>
                  <a:pt x="48" y="19"/>
                  <a:pt x="48" y="19"/>
                </a:cubicBezTo>
                <a:cubicBezTo>
                  <a:pt x="40" y="19"/>
                  <a:pt x="40" y="19"/>
                  <a:pt x="40" y="19"/>
                </a:cubicBezTo>
                <a:cubicBezTo>
                  <a:pt x="12" y="19"/>
                  <a:pt x="12" y="19"/>
                  <a:pt x="12" y="19"/>
                </a:cubicBezTo>
                <a:cubicBezTo>
                  <a:pt x="5" y="19"/>
                  <a:pt x="0" y="25"/>
                  <a:pt x="0" y="31"/>
                </a:cubicBezTo>
                <a:lnTo>
                  <a:pt x="0" y="44"/>
                </a:lnTo>
                <a:close/>
                <a:moveTo>
                  <a:pt x="95" y="48"/>
                </a:moveTo>
                <a:cubicBezTo>
                  <a:pt x="95" y="48"/>
                  <a:pt x="95" y="48"/>
                  <a:pt x="95" y="48"/>
                </a:cubicBezTo>
                <a:cubicBezTo>
                  <a:pt x="95" y="42"/>
                  <a:pt x="95" y="42"/>
                  <a:pt x="95" y="42"/>
                </a:cubicBezTo>
                <a:cubicBezTo>
                  <a:pt x="94" y="42"/>
                  <a:pt x="94" y="42"/>
                  <a:pt x="94" y="42"/>
                </a:cubicBezTo>
                <a:cubicBezTo>
                  <a:pt x="93" y="41"/>
                  <a:pt x="92" y="40"/>
                  <a:pt x="91" y="40"/>
                </a:cubicBezTo>
                <a:cubicBezTo>
                  <a:pt x="91" y="35"/>
                  <a:pt x="91" y="35"/>
                  <a:pt x="91" y="35"/>
                </a:cubicBezTo>
                <a:cubicBezTo>
                  <a:pt x="90" y="34"/>
                  <a:pt x="90" y="34"/>
                  <a:pt x="90" y="34"/>
                </a:cubicBezTo>
                <a:cubicBezTo>
                  <a:pt x="80" y="31"/>
                  <a:pt x="69" y="35"/>
                  <a:pt x="60" y="39"/>
                </a:cubicBezTo>
                <a:cubicBezTo>
                  <a:pt x="48" y="44"/>
                  <a:pt x="38" y="49"/>
                  <a:pt x="26" y="40"/>
                </a:cubicBezTo>
                <a:cubicBezTo>
                  <a:pt x="24" y="38"/>
                  <a:pt x="24" y="38"/>
                  <a:pt x="24" y="38"/>
                </a:cubicBezTo>
                <a:cubicBezTo>
                  <a:pt x="24" y="53"/>
                  <a:pt x="24" y="53"/>
                  <a:pt x="24" y="53"/>
                </a:cubicBezTo>
                <a:cubicBezTo>
                  <a:pt x="24" y="59"/>
                  <a:pt x="24" y="59"/>
                  <a:pt x="24" y="59"/>
                </a:cubicBezTo>
                <a:cubicBezTo>
                  <a:pt x="24" y="76"/>
                  <a:pt x="24" y="76"/>
                  <a:pt x="24" y="76"/>
                </a:cubicBezTo>
                <a:cubicBezTo>
                  <a:pt x="24" y="76"/>
                  <a:pt x="24" y="76"/>
                  <a:pt x="24" y="76"/>
                </a:cubicBezTo>
                <a:cubicBezTo>
                  <a:pt x="26" y="78"/>
                  <a:pt x="27" y="78"/>
                  <a:pt x="28" y="79"/>
                </a:cubicBezTo>
                <a:cubicBezTo>
                  <a:pt x="28" y="84"/>
                  <a:pt x="28" y="84"/>
                  <a:pt x="28" y="84"/>
                </a:cubicBezTo>
                <a:cubicBezTo>
                  <a:pt x="29" y="85"/>
                  <a:pt x="29" y="85"/>
                  <a:pt x="29" y="85"/>
                </a:cubicBezTo>
                <a:cubicBezTo>
                  <a:pt x="30" y="85"/>
                  <a:pt x="32" y="86"/>
                  <a:pt x="33" y="86"/>
                </a:cubicBezTo>
                <a:cubicBezTo>
                  <a:pt x="33" y="88"/>
                  <a:pt x="33" y="88"/>
                  <a:pt x="33" y="88"/>
                </a:cubicBezTo>
                <a:cubicBezTo>
                  <a:pt x="55" y="95"/>
                  <a:pt x="76" y="65"/>
                  <a:pt x="97" y="83"/>
                </a:cubicBezTo>
                <a:lnTo>
                  <a:pt x="95" y="48"/>
                </a:lnTo>
                <a:close/>
                <a:moveTo>
                  <a:pt x="28" y="47"/>
                </a:moveTo>
                <a:cubicBezTo>
                  <a:pt x="28" y="47"/>
                  <a:pt x="28" y="47"/>
                  <a:pt x="28" y="47"/>
                </a:cubicBezTo>
                <a:cubicBezTo>
                  <a:pt x="28" y="75"/>
                  <a:pt x="28" y="75"/>
                  <a:pt x="28" y="75"/>
                </a:cubicBezTo>
                <a:cubicBezTo>
                  <a:pt x="28" y="75"/>
                  <a:pt x="27" y="75"/>
                  <a:pt x="27" y="74"/>
                </a:cubicBezTo>
                <a:cubicBezTo>
                  <a:pt x="27" y="45"/>
                  <a:pt x="27" y="45"/>
                  <a:pt x="27" y="45"/>
                </a:cubicBezTo>
                <a:cubicBezTo>
                  <a:pt x="39" y="52"/>
                  <a:pt x="50" y="47"/>
                  <a:pt x="61" y="42"/>
                </a:cubicBezTo>
                <a:cubicBezTo>
                  <a:pt x="70" y="38"/>
                  <a:pt x="79" y="35"/>
                  <a:pt x="88" y="37"/>
                </a:cubicBezTo>
                <a:cubicBezTo>
                  <a:pt x="88" y="39"/>
                  <a:pt x="88" y="39"/>
                  <a:pt x="88" y="39"/>
                </a:cubicBezTo>
                <a:cubicBezTo>
                  <a:pt x="85" y="38"/>
                  <a:pt x="84" y="38"/>
                  <a:pt x="82" y="38"/>
                </a:cubicBezTo>
                <a:cubicBezTo>
                  <a:pt x="74" y="38"/>
                  <a:pt x="67" y="41"/>
                  <a:pt x="60" y="44"/>
                </a:cubicBezTo>
                <a:cubicBezTo>
                  <a:pt x="53" y="47"/>
                  <a:pt x="46" y="50"/>
                  <a:pt x="40" y="50"/>
                </a:cubicBezTo>
                <a:cubicBezTo>
                  <a:pt x="36" y="50"/>
                  <a:pt x="34" y="50"/>
                  <a:pt x="31" y="48"/>
                </a:cubicBezTo>
                <a:lnTo>
                  <a:pt x="28" y="47"/>
                </a:lnTo>
                <a:close/>
                <a:moveTo>
                  <a:pt x="65" y="76"/>
                </a:moveTo>
                <a:cubicBezTo>
                  <a:pt x="65" y="76"/>
                  <a:pt x="65" y="76"/>
                  <a:pt x="65" y="76"/>
                </a:cubicBezTo>
                <a:cubicBezTo>
                  <a:pt x="51" y="82"/>
                  <a:pt x="51" y="59"/>
                  <a:pt x="65" y="53"/>
                </a:cubicBezTo>
                <a:cubicBezTo>
                  <a:pt x="77" y="48"/>
                  <a:pt x="81" y="69"/>
                  <a:pt x="65" y="76"/>
                </a:cubicBezTo>
                <a:close/>
                <a:moveTo>
                  <a:pt x="92" y="46"/>
                </a:moveTo>
                <a:cubicBezTo>
                  <a:pt x="92" y="46"/>
                  <a:pt x="92" y="46"/>
                  <a:pt x="92" y="46"/>
                </a:cubicBezTo>
                <a:cubicBezTo>
                  <a:pt x="72" y="36"/>
                  <a:pt x="53" y="61"/>
                  <a:pt x="33" y="55"/>
                </a:cubicBezTo>
                <a:cubicBezTo>
                  <a:pt x="33" y="64"/>
                  <a:pt x="33" y="73"/>
                  <a:pt x="33" y="83"/>
                </a:cubicBezTo>
                <a:cubicBezTo>
                  <a:pt x="33" y="83"/>
                  <a:pt x="32" y="82"/>
                  <a:pt x="31" y="82"/>
                </a:cubicBezTo>
                <a:cubicBezTo>
                  <a:pt x="31" y="52"/>
                  <a:pt x="31" y="52"/>
                  <a:pt x="31" y="52"/>
                </a:cubicBezTo>
                <a:cubicBezTo>
                  <a:pt x="34" y="53"/>
                  <a:pt x="37" y="53"/>
                  <a:pt x="40" y="53"/>
                </a:cubicBezTo>
                <a:cubicBezTo>
                  <a:pt x="47" y="53"/>
                  <a:pt x="54" y="50"/>
                  <a:pt x="61" y="47"/>
                </a:cubicBezTo>
                <a:cubicBezTo>
                  <a:pt x="68" y="44"/>
                  <a:pt x="75" y="41"/>
                  <a:pt x="82" y="41"/>
                </a:cubicBezTo>
                <a:cubicBezTo>
                  <a:pt x="85" y="41"/>
                  <a:pt x="89" y="42"/>
                  <a:pt x="92" y="44"/>
                </a:cubicBezTo>
                <a:lnTo>
                  <a:pt x="92" y="46"/>
                </a:lnTo>
                <a:close/>
                <a:moveTo>
                  <a:pt x="67" y="69"/>
                </a:moveTo>
                <a:cubicBezTo>
                  <a:pt x="67" y="69"/>
                  <a:pt x="67" y="69"/>
                  <a:pt x="67" y="69"/>
                </a:cubicBezTo>
                <a:cubicBezTo>
                  <a:pt x="67" y="68"/>
                  <a:pt x="67" y="68"/>
                  <a:pt x="67" y="67"/>
                </a:cubicBezTo>
                <a:cubicBezTo>
                  <a:pt x="67" y="67"/>
                  <a:pt x="66" y="67"/>
                  <a:pt x="65" y="66"/>
                </a:cubicBezTo>
                <a:cubicBezTo>
                  <a:pt x="64" y="66"/>
                  <a:pt x="63" y="65"/>
                  <a:pt x="62" y="64"/>
                </a:cubicBezTo>
                <a:cubicBezTo>
                  <a:pt x="62" y="64"/>
                  <a:pt x="61" y="63"/>
                  <a:pt x="61" y="62"/>
                </a:cubicBezTo>
                <a:cubicBezTo>
                  <a:pt x="61" y="61"/>
                  <a:pt x="62" y="60"/>
                  <a:pt x="62" y="59"/>
                </a:cubicBezTo>
                <a:cubicBezTo>
                  <a:pt x="63" y="59"/>
                  <a:pt x="64" y="58"/>
                  <a:pt x="65" y="58"/>
                </a:cubicBezTo>
                <a:cubicBezTo>
                  <a:pt x="65" y="56"/>
                  <a:pt x="65" y="56"/>
                  <a:pt x="65" y="56"/>
                </a:cubicBezTo>
                <a:cubicBezTo>
                  <a:pt x="66" y="56"/>
                  <a:pt x="66" y="56"/>
                  <a:pt x="66" y="56"/>
                </a:cubicBezTo>
                <a:cubicBezTo>
                  <a:pt x="66" y="58"/>
                  <a:pt x="66" y="58"/>
                  <a:pt x="66" y="58"/>
                </a:cubicBezTo>
                <a:cubicBezTo>
                  <a:pt x="67" y="59"/>
                  <a:pt x="68" y="59"/>
                  <a:pt x="69" y="60"/>
                </a:cubicBezTo>
                <a:cubicBezTo>
                  <a:pt x="69" y="61"/>
                  <a:pt x="70" y="62"/>
                  <a:pt x="70" y="63"/>
                </a:cubicBezTo>
                <a:cubicBezTo>
                  <a:pt x="67" y="63"/>
                  <a:pt x="67" y="63"/>
                  <a:pt x="67" y="63"/>
                </a:cubicBezTo>
                <a:cubicBezTo>
                  <a:pt x="67" y="62"/>
                  <a:pt x="67" y="62"/>
                  <a:pt x="67" y="61"/>
                </a:cubicBezTo>
                <a:cubicBezTo>
                  <a:pt x="67" y="61"/>
                  <a:pt x="66" y="61"/>
                  <a:pt x="65" y="60"/>
                </a:cubicBezTo>
                <a:cubicBezTo>
                  <a:pt x="65" y="60"/>
                  <a:pt x="64" y="61"/>
                  <a:pt x="64" y="61"/>
                </a:cubicBezTo>
                <a:cubicBezTo>
                  <a:pt x="64" y="61"/>
                  <a:pt x="64" y="62"/>
                  <a:pt x="64" y="62"/>
                </a:cubicBezTo>
                <a:cubicBezTo>
                  <a:pt x="64" y="62"/>
                  <a:pt x="64" y="63"/>
                  <a:pt x="64" y="63"/>
                </a:cubicBezTo>
                <a:cubicBezTo>
                  <a:pt x="65" y="63"/>
                  <a:pt x="65" y="64"/>
                  <a:pt x="66" y="64"/>
                </a:cubicBezTo>
                <a:cubicBezTo>
                  <a:pt x="67" y="65"/>
                  <a:pt x="68" y="66"/>
                  <a:pt x="69" y="66"/>
                </a:cubicBezTo>
                <a:cubicBezTo>
                  <a:pt x="69" y="67"/>
                  <a:pt x="70" y="68"/>
                  <a:pt x="70" y="69"/>
                </a:cubicBezTo>
                <a:cubicBezTo>
                  <a:pt x="70" y="70"/>
                  <a:pt x="69" y="71"/>
                  <a:pt x="69" y="71"/>
                </a:cubicBezTo>
                <a:cubicBezTo>
                  <a:pt x="68" y="72"/>
                  <a:pt x="67" y="72"/>
                  <a:pt x="66" y="72"/>
                </a:cubicBezTo>
                <a:cubicBezTo>
                  <a:pt x="66" y="74"/>
                  <a:pt x="66" y="74"/>
                  <a:pt x="66" y="74"/>
                </a:cubicBezTo>
                <a:cubicBezTo>
                  <a:pt x="65" y="74"/>
                  <a:pt x="65" y="74"/>
                  <a:pt x="65" y="74"/>
                </a:cubicBezTo>
                <a:cubicBezTo>
                  <a:pt x="65" y="72"/>
                  <a:pt x="65" y="72"/>
                  <a:pt x="65" y="72"/>
                </a:cubicBezTo>
                <a:cubicBezTo>
                  <a:pt x="64" y="72"/>
                  <a:pt x="63" y="71"/>
                  <a:pt x="62" y="70"/>
                </a:cubicBezTo>
                <a:cubicBezTo>
                  <a:pt x="61" y="70"/>
                  <a:pt x="61" y="69"/>
                  <a:pt x="61" y="67"/>
                </a:cubicBezTo>
                <a:cubicBezTo>
                  <a:pt x="63" y="67"/>
                  <a:pt x="63" y="67"/>
                  <a:pt x="63" y="67"/>
                </a:cubicBezTo>
                <a:cubicBezTo>
                  <a:pt x="63" y="68"/>
                  <a:pt x="64" y="69"/>
                  <a:pt x="64" y="69"/>
                </a:cubicBezTo>
                <a:cubicBezTo>
                  <a:pt x="64" y="70"/>
                  <a:pt x="65" y="70"/>
                  <a:pt x="65" y="70"/>
                </a:cubicBezTo>
                <a:cubicBezTo>
                  <a:pt x="66" y="70"/>
                  <a:pt x="67" y="70"/>
                  <a:pt x="67" y="70"/>
                </a:cubicBezTo>
                <a:cubicBezTo>
                  <a:pt x="67" y="69"/>
                  <a:pt x="67" y="69"/>
                  <a:pt x="67" y="69"/>
                </a:cubicBezTo>
                <a:close/>
              </a:path>
            </a:pathLst>
          </a:custGeom>
          <a:solidFill>
            <a:schemeClr val="bg1"/>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61" name="Rectangle 260">
            <a:extLst>
              <a:ext uri="{FF2B5EF4-FFF2-40B4-BE49-F238E27FC236}">
                <a16:creationId xmlns:a16="http://schemas.microsoft.com/office/drawing/2014/main" id="{53B38C95-3755-38CC-03F1-BAAE1AB78704}"/>
              </a:ext>
            </a:extLst>
          </p:cNvPr>
          <p:cNvSpPr/>
          <p:nvPr/>
        </p:nvSpPr>
        <p:spPr>
          <a:xfrm>
            <a:off x="4799175" y="3589146"/>
            <a:ext cx="388224" cy="268479"/>
          </a:xfrm>
          <a:prstGeom prst="rect">
            <a:avLst/>
          </a:prstGeom>
          <a:solidFill>
            <a:srgbClr val="9645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cs typeface="Arial" panose="020B0604020202020204" pitchFamily="34" charset="0"/>
            </a:endParaRPr>
          </a:p>
        </p:txBody>
      </p:sp>
      <p:sp>
        <p:nvSpPr>
          <p:cNvPr id="278" name="Freeform 303">
            <a:extLst>
              <a:ext uri="{FF2B5EF4-FFF2-40B4-BE49-F238E27FC236}">
                <a16:creationId xmlns:a16="http://schemas.microsoft.com/office/drawing/2014/main" id="{A8D221D3-AA79-D9A7-59F2-4067D669D5C2}"/>
              </a:ext>
            </a:extLst>
          </p:cNvPr>
          <p:cNvSpPr>
            <a:spLocks noEditPoints="1"/>
          </p:cNvSpPr>
          <p:nvPr/>
        </p:nvSpPr>
        <p:spPr bwMode="auto">
          <a:xfrm>
            <a:off x="4888523" y="3645558"/>
            <a:ext cx="144035" cy="117925"/>
          </a:xfrm>
          <a:custGeom>
            <a:avLst/>
            <a:gdLst>
              <a:gd name="T0" fmla="*/ 18 w 134"/>
              <a:gd name="T1" fmla="*/ 43 h 116"/>
              <a:gd name="T2" fmla="*/ 15 w 134"/>
              <a:gd name="T3" fmla="*/ 93 h 116"/>
              <a:gd name="T4" fmla="*/ 29 w 134"/>
              <a:gd name="T5" fmla="*/ 41 h 116"/>
              <a:gd name="T6" fmla="*/ 106 w 134"/>
              <a:gd name="T7" fmla="*/ 19 h 116"/>
              <a:gd name="T8" fmla="*/ 125 w 134"/>
              <a:gd name="T9" fmla="*/ 28 h 116"/>
              <a:gd name="T10" fmla="*/ 76 w 134"/>
              <a:gd name="T11" fmla="*/ 40 h 116"/>
              <a:gd name="T12" fmla="*/ 9 w 134"/>
              <a:gd name="T13" fmla="*/ 29 h 116"/>
              <a:gd name="T14" fmla="*/ 6 w 134"/>
              <a:gd name="T15" fmla="*/ 79 h 116"/>
              <a:gd name="T16" fmla="*/ 69 w 134"/>
              <a:gd name="T17" fmla="*/ 21 h 116"/>
              <a:gd name="T18" fmla="*/ 117 w 134"/>
              <a:gd name="T19" fmla="*/ 15 h 116"/>
              <a:gd name="T20" fmla="*/ 66 w 134"/>
              <a:gd name="T21" fmla="*/ 24 h 116"/>
              <a:gd name="T22" fmla="*/ 13 w 134"/>
              <a:gd name="T23" fmla="*/ 31 h 116"/>
              <a:gd name="T24" fmla="*/ 80 w 134"/>
              <a:gd name="T25" fmla="*/ 69 h 116"/>
              <a:gd name="T26" fmla="*/ 76 w 134"/>
              <a:gd name="T27" fmla="*/ 64 h 116"/>
              <a:gd name="T28" fmla="*/ 69 w 134"/>
              <a:gd name="T29" fmla="*/ 56 h 116"/>
              <a:gd name="T30" fmla="*/ 75 w 134"/>
              <a:gd name="T31" fmla="*/ 50 h 116"/>
              <a:gd name="T32" fmla="*/ 78 w 134"/>
              <a:gd name="T33" fmla="*/ 47 h 116"/>
              <a:gd name="T34" fmla="*/ 83 w 134"/>
              <a:gd name="T35" fmla="*/ 53 h 116"/>
              <a:gd name="T36" fmla="*/ 84 w 134"/>
              <a:gd name="T37" fmla="*/ 59 h 116"/>
              <a:gd name="T38" fmla="*/ 79 w 134"/>
              <a:gd name="T39" fmla="*/ 55 h 116"/>
              <a:gd name="T40" fmla="*/ 74 w 134"/>
              <a:gd name="T41" fmla="*/ 54 h 116"/>
              <a:gd name="T42" fmla="*/ 74 w 134"/>
              <a:gd name="T43" fmla="*/ 59 h 116"/>
              <a:gd name="T44" fmla="*/ 83 w 134"/>
              <a:gd name="T45" fmla="*/ 64 h 116"/>
              <a:gd name="T46" fmla="*/ 83 w 134"/>
              <a:gd name="T47" fmla="*/ 73 h 116"/>
              <a:gd name="T48" fmla="*/ 78 w 134"/>
              <a:gd name="T49" fmla="*/ 78 h 116"/>
              <a:gd name="T50" fmla="*/ 75 w 134"/>
              <a:gd name="T51" fmla="*/ 75 h 116"/>
              <a:gd name="T52" fmla="*/ 68 w 134"/>
              <a:gd name="T53" fmla="*/ 66 h 116"/>
              <a:gd name="T54" fmla="*/ 73 w 134"/>
              <a:gd name="T55" fmla="*/ 67 h 116"/>
              <a:gd name="T56" fmla="*/ 76 w 134"/>
              <a:gd name="T57" fmla="*/ 71 h 116"/>
              <a:gd name="T58" fmla="*/ 80 w 134"/>
              <a:gd name="T59" fmla="*/ 69 h 116"/>
              <a:gd name="T60" fmla="*/ 131 w 134"/>
              <a:gd name="T61" fmla="*/ 21 h 116"/>
              <a:gd name="T62" fmla="*/ 123 w 134"/>
              <a:gd name="T63" fmla="*/ 17 h 116"/>
              <a:gd name="T64" fmla="*/ 121 w 134"/>
              <a:gd name="T65" fmla="*/ 6 h 116"/>
              <a:gd name="T66" fmla="*/ 5 w 134"/>
              <a:gd name="T67" fmla="*/ 17 h 116"/>
              <a:gd name="T68" fmla="*/ 0 w 134"/>
              <a:gd name="T69" fmla="*/ 41 h 116"/>
              <a:gd name="T70" fmla="*/ 0 w 134"/>
              <a:gd name="T71" fmla="*/ 82 h 116"/>
              <a:gd name="T72" fmla="*/ 9 w 134"/>
              <a:gd name="T73" fmla="*/ 88 h 116"/>
              <a:gd name="T74" fmla="*/ 10 w 134"/>
              <a:gd name="T75" fmla="*/ 98 h 116"/>
              <a:gd name="T76" fmla="*/ 18 w 134"/>
              <a:gd name="T77" fmla="*/ 105 h 116"/>
              <a:gd name="T78" fmla="*/ 131 w 134"/>
              <a:gd name="T79" fmla="*/ 3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4" h="116">
                <a:moveTo>
                  <a:pt x="125" y="28"/>
                </a:moveTo>
                <a:cubicBezTo>
                  <a:pt x="89" y="9"/>
                  <a:pt x="53" y="54"/>
                  <a:pt x="18" y="43"/>
                </a:cubicBezTo>
                <a:cubicBezTo>
                  <a:pt x="18" y="61"/>
                  <a:pt x="18" y="77"/>
                  <a:pt x="18" y="95"/>
                </a:cubicBezTo>
                <a:cubicBezTo>
                  <a:pt x="17" y="94"/>
                  <a:pt x="16" y="94"/>
                  <a:pt x="15" y="93"/>
                </a:cubicBezTo>
                <a:cubicBezTo>
                  <a:pt x="15" y="39"/>
                  <a:pt x="15" y="39"/>
                  <a:pt x="15" y="39"/>
                </a:cubicBezTo>
                <a:cubicBezTo>
                  <a:pt x="19" y="40"/>
                  <a:pt x="24" y="41"/>
                  <a:pt x="29" y="41"/>
                </a:cubicBezTo>
                <a:cubicBezTo>
                  <a:pt x="43" y="41"/>
                  <a:pt x="56" y="35"/>
                  <a:pt x="69" y="30"/>
                </a:cubicBezTo>
                <a:cubicBezTo>
                  <a:pt x="81" y="24"/>
                  <a:pt x="94" y="19"/>
                  <a:pt x="106" y="19"/>
                </a:cubicBezTo>
                <a:cubicBezTo>
                  <a:pt x="113" y="19"/>
                  <a:pt x="119" y="21"/>
                  <a:pt x="125" y="24"/>
                </a:cubicBezTo>
                <a:lnTo>
                  <a:pt x="125" y="28"/>
                </a:lnTo>
                <a:close/>
                <a:moveTo>
                  <a:pt x="76" y="82"/>
                </a:moveTo>
                <a:cubicBezTo>
                  <a:pt x="50" y="93"/>
                  <a:pt x="50" y="51"/>
                  <a:pt x="76" y="40"/>
                </a:cubicBezTo>
                <a:cubicBezTo>
                  <a:pt x="98" y="31"/>
                  <a:pt x="105" y="70"/>
                  <a:pt x="76" y="82"/>
                </a:cubicBezTo>
                <a:close/>
                <a:moveTo>
                  <a:pt x="9" y="29"/>
                </a:moveTo>
                <a:cubicBezTo>
                  <a:pt x="9" y="81"/>
                  <a:pt x="9" y="81"/>
                  <a:pt x="9" y="81"/>
                </a:cubicBezTo>
                <a:cubicBezTo>
                  <a:pt x="8" y="80"/>
                  <a:pt x="7" y="80"/>
                  <a:pt x="6" y="79"/>
                </a:cubicBezTo>
                <a:cubicBezTo>
                  <a:pt x="6" y="25"/>
                  <a:pt x="6" y="25"/>
                  <a:pt x="6" y="25"/>
                </a:cubicBezTo>
                <a:cubicBezTo>
                  <a:pt x="28" y="38"/>
                  <a:pt x="48" y="29"/>
                  <a:pt x="69" y="21"/>
                </a:cubicBezTo>
                <a:cubicBezTo>
                  <a:pt x="85" y="13"/>
                  <a:pt x="101" y="7"/>
                  <a:pt x="117" y="11"/>
                </a:cubicBezTo>
                <a:cubicBezTo>
                  <a:pt x="117" y="15"/>
                  <a:pt x="117" y="15"/>
                  <a:pt x="117" y="15"/>
                </a:cubicBezTo>
                <a:cubicBezTo>
                  <a:pt x="113" y="14"/>
                  <a:pt x="110" y="13"/>
                  <a:pt x="106" y="13"/>
                </a:cubicBezTo>
                <a:cubicBezTo>
                  <a:pt x="93" y="13"/>
                  <a:pt x="79" y="19"/>
                  <a:pt x="66" y="24"/>
                </a:cubicBezTo>
                <a:cubicBezTo>
                  <a:pt x="54" y="30"/>
                  <a:pt x="41" y="35"/>
                  <a:pt x="29" y="35"/>
                </a:cubicBezTo>
                <a:cubicBezTo>
                  <a:pt x="23" y="35"/>
                  <a:pt x="18" y="34"/>
                  <a:pt x="13" y="31"/>
                </a:cubicBezTo>
                <a:lnTo>
                  <a:pt x="9" y="29"/>
                </a:lnTo>
                <a:close/>
                <a:moveTo>
                  <a:pt x="80" y="69"/>
                </a:moveTo>
                <a:cubicBezTo>
                  <a:pt x="80" y="68"/>
                  <a:pt x="79" y="67"/>
                  <a:pt x="79" y="66"/>
                </a:cubicBezTo>
                <a:cubicBezTo>
                  <a:pt x="78" y="66"/>
                  <a:pt x="77" y="65"/>
                  <a:pt x="76" y="64"/>
                </a:cubicBezTo>
                <a:cubicBezTo>
                  <a:pt x="74" y="63"/>
                  <a:pt x="72" y="62"/>
                  <a:pt x="71" y="61"/>
                </a:cubicBezTo>
                <a:cubicBezTo>
                  <a:pt x="69" y="60"/>
                  <a:pt x="69" y="58"/>
                  <a:pt x="69" y="56"/>
                </a:cubicBezTo>
                <a:cubicBezTo>
                  <a:pt x="69" y="54"/>
                  <a:pt x="69" y="53"/>
                  <a:pt x="71" y="52"/>
                </a:cubicBezTo>
                <a:cubicBezTo>
                  <a:pt x="72" y="51"/>
                  <a:pt x="73" y="50"/>
                  <a:pt x="75" y="50"/>
                </a:cubicBezTo>
                <a:cubicBezTo>
                  <a:pt x="75" y="46"/>
                  <a:pt x="75" y="46"/>
                  <a:pt x="75" y="46"/>
                </a:cubicBezTo>
                <a:cubicBezTo>
                  <a:pt x="78" y="47"/>
                  <a:pt x="78" y="47"/>
                  <a:pt x="78" y="47"/>
                </a:cubicBezTo>
                <a:cubicBezTo>
                  <a:pt x="78" y="50"/>
                  <a:pt x="78" y="50"/>
                  <a:pt x="78" y="50"/>
                </a:cubicBezTo>
                <a:cubicBezTo>
                  <a:pt x="80" y="51"/>
                  <a:pt x="82" y="52"/>
                  <a:pt x="83" y="53"/>
                </a:cubicBezTo>
                <a:cubicBezTo>
                  <a:pt x="84" y="55"/>
                  <a:pt x="84" y="57"/>
                  <a:pt x="84" y="59"/>
                </a:cubicBezTo>
                <a:cubicBezTo>
                  <a:pt x="84" y="59"/>
                  <a:pt x="84" y="59"/>
                  <a:pt x="84" y="59"/>
                </a:cubicBezTo>
                <a:cubicBezTo>
                  <a:pt x="80" y="58"/>
                  <a:pt x="80" y="58"/>
                  <a:pt x="80" y="58"/>
                </a:cubicBezTo>
                <a:cubicBezTo>
                  <a:pt x="80" y="57"/>
                  <a:pt x="79" y="56"/>
                  <a:pt x="79" y="55"/>
                </a:cubicBezTo>
                <a:cubicBezTo>
                  <a:pt x="78" y="54"/>
                  <a:pt x="77" y="54"/>
                  <a:pt x="77" y="54"/>
                </a:cubicBezTo>
                <a:cubicBezTo>
                  <a:pt x="76" y="54"/>
                  <a:pt x="75" y="54"/>
                  <a:pt x="74" y="54"/>
                </a:cubicBezTo>
                <a:cubicBezTo>
                  <a:pt x="74" y="55"/>
                  <a:pt x="74" y="56"/>
                  <a:pt x="74" y="56"/>
                </a:cubicBezTo>
                <a:cubicBezTo>
                  <a:pt x="74" y="58"/>
                  <a:pt x="74" y="58"/>
                  <a:pt x="74" y="59"/>
                </a:cubicBezTo>
                <a:cubicBezTo>
                  <a:pt x="75" y="59"/>
                  <a:pt x="76" y="60"/>
                  <a:pt x="77" y="61"/>
                </a:cubicBezTo>
                <a:cubicBezTo>
                  <a:pt x="80" y="62"/>
                  <a:pt x="81" y="63"/>
                  <a:pt x="83" y="64"/>
                </a:cubicBezTo>
                <a:cubicBezTo>
                  <a:pt x="84" y="65"/>
                  <a:pt x="84" y="67"/>
                  <a:pt x="84" y="69"/>
                </a:cubicBezTo>
                <a:cubicBezTo>
                  <a:pt x="84" y="71"/>
                  <a:pt x="84" y="73"/>
                  <a:pt x="83" y="73"/>
                </a:cubicBezTo>
                <a:cubicBezTo>
                  <a:pt x="81" y="75"/>
                  <a:pt x="80" y="75"/>
                  <a:pt x="78" y="75"/>
                </a:cubicBezTo>
                <a:cubicBezTo>
                  <a:pt x="78" y="78"/>
                  <a:pt x="78" y="78"/>
                  <a:pt x="78" y="78"/>
                </a:cubicBezTo>
                <a:cubicBezTo>
                  <a:pt x="75" y="78"/>
                  <a:pt x="75" y="78"/>
                  <a:pt x="75" y="78"/>
                </a:cubicBezTo>
                <a:cubicBezTo>
                  <a:pt x="75" y="75"/>
                  <a:pt x="75" y="75"/>
                  <a:pt x="75" y="75"/>
                </a:cubicBezTo>
                <a:cubicBezTo>
                  <a:pt x="73" y="74"/>
                  <a:pt x="71" y="73"/>
                  <a:pt x="70" y="72"/>
                </a:cubicBezTo>
                <a:cubicBezTo>
                  <a:pt x="69" y="71"/>
                  <a:pt x="68" y="69"/>
                  <a:pt x="68" y="66"/>
                </a:cubicBezTo>
                <a:cubicBezTo>
                  <a:pt x="68" y="66"/>
                  <a:pt x="68" y="66"/>
                  <a:pt x="68" y="66"/>
                </a:cubicBezTo>
                <a:cubicBezTo>
                  <a:pt x="73" y="67"/>
                  <a:pt x="73" y="67"/>
                  <a:pt x="73" y="67"/>
                </a:cubicBezTo>
                <a:cubicBezTo>
                  <a:pt x="73" y="68"/>
                  <a:pt x="73" y="69"/>
                  <a:pt x="74" y="70"/>
                </a:cubicBezTo>
                <a:cubicBezTo>
                  <a:pt x="74" y="71"/>
                  <a:pt x="75" y="71"/>
                  <a:pt x="76" y="71"/>
                </a:cubicBezTo>
                <a:cubicBezTo>
                  <a:pt x="77" y="71"/>
                  <a:pt x="78" y="71"/>
                  <a:pt x="79" y="71"/>
                </a:cubicBezTo>
                <a:cubicBezTo>
                  <a:pt x="79" y="70"/>
                  <a:pt x="80" y="70"/>
                  <a:pt x="80" y="69"/>
                </a:cubicBezTo>
                <a:close/>
                <a:moveTo>
                  <a:pt x="131" y="32"/>
                </a:moveTo>
                <a:cubicBezTo>
                  <a:pt x="131" y="21"/>
                  <a:pt x="131" y="21"/>
                  <a:pt x="131" y="21"/>
                </a:cubicBezTo>
                <a:cubicBezTo>
                  <a:pt x="129" y="20"/>
                  <a:pt x="129" y="20"/>
                  <a:pt x="129" y="20"/>
                </a:cubicBezTo>
                <a:cubicBezTo>
                  <a:pt x="127" y="19"/>
                  <a:pt x="125" y="17"/>
                  <a:pt x="123" y="17"/>
                </a:cubicBezTo>
                <a:cubicBezTo>
                  <a:pt x="123" y="7"/>
                  <a:pt x="123" y="7"/>
                  <a:pt x="123" y="7"/>
                </a:cubicBezTo>
                <a:cubicBezTo>
                  <a:pt x="121" y="6"/>
                  <a:pt x="121" y="6"/>
                  <a:pt x="121" y="6"/>
                </a:cubicBezTo>
                <a:cubicBezTo>
                  <a:pt x="102" y="0"/>
                  <a:pt x="84" y="8"/>
                  <a:pt x="66" y="15"/>
                </a:cubicBezTo>
                <a:cubicBezTo>
                  <a:pt x="45" y="24"/>
                  <a:pt x="25" y="33"/>
                  <a:pt x="5" y="17"/>
                </a:cubicBezTo>
                <a:cubicBezTo>
                  <a:pt x="0" y="13"/>
                  <a:pt x="0" y="13"/>
                  <a:pt x="0" y="13"/>
                </a:cubicBezTo>
                <a:cubicBezTo>
                  <a:pt x="0" y="41"/>
                  <a:pt x="0" y="41"/>
                  <a:pt x="0" y="41"/>
                </a:cubicBezTo>
                <a:cubicBezTo>
                  <a:pt x="0" y="52"/>
                  <a:pt x="0" y="52"/>
                  <a:pt x="0" y="52"/>
                </a:cubicBezTo>
                <a:cubicBezTo>
                  <a:pt x="0" y="82"/>
                  <a:pt x="0" y="82"/>
                  <a:pt x="0" y="82"/>
                </a:cubicBezTo>
                <a:cubicBezTo>
                  <a:pt x="2" y="83"/>
                  <a:pt x="2" y="83"/>
                  <a:pt x="2" y="83"/>
                </a:cubicBezTo>
                <a:cubicBezTo>
                  <a:pt x="4" y="85"/>
                  <a:pt x="6" y="86"/>
                  <a:pt x="9" y="88"/>
                </a:cubicBezTo>
                <a:cubicBezTo>
                  <a:pt x="9" y="97"/>
                  <a:pt x="9" y="97"/>
                  <a:pt x="9" y="97"/>
                </a:cubicBezTo>
                <a:cubicBezTo>
                  <a:pt x="10" y="98"/>
                  <a:pt x="10" y="98"/>
                  <a:pt x="10" y="98"/>
                </a:cubicBezTo>
                <a:cubicBezTo>
                  <a:pt x="13" y="99"/>
                  <a:pt x="15" y="100"/>
                  <a:pt x="18" y="101"/>
                </a:cubicBezTo>
                <a:cubicBezTo>
                  <a:pt x="18" y="105"/>
                  <a:pt x="18" y="105"/>
                  <a:pt x="18" y="105"/>
                </a:cubicBezTo>
                <a:cubicBezTo>
                  <a:pt x="56" y="116"/>
                  <a:pt x="95" y="62"/>
                  <a:pt x="134" y="95"/>
                </a:cubicBezTo>
                <a:lnTo>
                  <a:pt x="131" y="32"/>
                </a:lnTo>
                <a:close/>
              </a:path>
            </a:pathLst>
          </a:custGeom>
          <a:solidFill>
            <a:schemeClr val="bg1"/>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SVN-Gilroy Medium" panose="00000600000000000000" pitchFamily="50" charset="0"/>
            </a:endParaRPr>
          </a:p>
        </p:txBody>
      </p:sp>
      <p:pic>
        <p:nvPicPr>
          <p:cNvPr id="279" name="Picture 278">
            <a:extLst>
              <a:ext uri="{FF2B5EF4-FFF2-40B4-BE49-F238E27FC236}">
                <a16:creationId xmlns:a16="http://schemas.microsoft.com/office/drawing/2014/main" id="{F27C2D00-7A9D-C4CF-4DF2-F6165CF9A8E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002357" y="3690515"/>
            <a:ext cx="100183" cy="103209"/>
          </a:xfrm>
          <a:prstGeom prst="rect">
            <a:avLst/>
          </a:prstGeom>
          <a:ln>
            <a:noFill/>
          </a:ln>
        </p:spPr>
      </p:pic>
      <p:sp>
        <p:nvSpPr>
          <p:cNvPr id="263" name="Freeform 443">
            <a:extLst>
              <a:ext uri="{FF2B5EF4-FFF2-40B4-BE49-F238E27FC236}">
                <a16:creationId xmlns:a16="http://schemas.microsoft.com/office/drawing/2014/main" id="{34228CB5-C415-31DC-EDE6-30999C478946}"/>
              </a:ext>
            </a:extLst>
          </p:cNvPr>
          <p:cNvSpPr/>
          <p:nvPr/>
        </p:nvSpPr>
        <p:spPr>
          <a:xfrm>
            <a:off x="696614" y="2010179"/>
            <a:ext cx="107432" cy="101451"/>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00599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4" name="Freeform 443">
            <a:extLst>
              <a:ext uri="{FF2B5EF4-FFF2-40B4-BE49-F238E27FC236}">
                <a16:creationId xmlns:a16="http://schemas.microsoft.com/office/drawing/2014/main" id="{E7DE7ECD-3D14-2BA4-8072-7BF7C9EEC002}"/>
              </a:ext>
            </a:extLst>
          </p:cNvPr>
          <p:cNvSpPr/>
          <p:nvPr/>
        </p:nvSpPr>
        <p:spPr>
          <a:xfrm>
            <a:off x="1319723" y="2009704"/>
            <a:ext cx="107432" cy="101451"/>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00599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5" name="Freeform 443">
            <a:extLst>
              <a:ext uri="{FF2B5EF4-FFF2-40B4-BE49-F238E27FC236}">
                <a16:creationId xmlns:a16="http://schemas.microsoft.com/office/drawing/2014/main" id="{3E8697CC-AD0D-3E7A-AA96-E0D5A7473C97}"/>
              </a:ext>
            </a:extLst>
          </p:cNvPr>
          <p:cNvSpPr/>
          <p:nvPr/>
        </p:nvSpPr>
        <p:spPr>
          <a:xfrm>
            <a:off x="1958387" y="2011568"/>
            <a:ext cx="107432" cy="101451"/>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00599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6" name="Freeform 443">
            <a:extLst>
              <a:ext uri="{FF2B5EF4-FFF2-40B4-BE49-F238E27FC236}">
                <a16:creationId xmlns:a16="http://schemas.microsoft.com/office/drawing/2014/main" id="{FA8CF060-39DE-E67C-8AE9-37DAB49B7D6A}"/>
              </a:ext>
            </a:extLst>
          </p:cNvPr>
          <p:cNvSpPr/>
          <p:nvPr/>
        </p:nvSpPr>
        <p:spPr>
          <a:xfrm>
            <a:off x="2573140" y="2007151"/>
            <a:ext cx="107432" cy="101451"/>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00599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7" name="Freeform 443">
            <a:extLst>
              <a:ext uri="{FF2B5EF4-FFF2-40B4-BE49-F238E27FC236}">
                <a16:creationId xmlns:a16="http://schemas.microsoft.com/office/drawing/2014/main" id="{F01C9987-9220-EC74-FD0A-2CCC13986A2B}"/>
              </a:ext>
            </a:extLst>
          </p:cNvPr>
          <p:cNvSpPr/>
          <p:nvPr/>
        </p:nvSpPr>
        <p:spPr>
          <a:xfrm>
            <a:off x="3193307" y="1238499"/>
            <a:ext cx="107432" cy="101451"/>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005993"/>
          </a:solidFill>
          <a:ln w="12700" cap="flat" cmpd="sng" algn="ctr">
            <a:noFill/>
            <a:prstDash val="solid"/>
            <a:miter lim="800000"/>
          </a:ln>
          <a:effectLst/>
        </p:spPr>
        <p:txBody>
          <a:bodyPr rtlCol="0" anchor="ctr"/>
          <a:lstStyle/>
          <a:p>
            <a:pPr algn="ctr" defTabSz="914400"/>
            <a:endParaRPr lang="nl-NL" sz="1350" kern="0" dirty="0">
              <a:solidFill>
                <a:prstClr val="white"/>
              </a:solidFill>
              <a:latin typeface="Calibri" panose="020F0502020204030204"/>
            </a:endParaRPr>
          </a:p>
        </p:txBody>
      </p:sp>
      <p:sp>
        <p:nvSpPr>
          <p:cNvPr id="269" name="Freeform 443">
            <a:extLst>
              <a:ext uri="{FF2B5EF4-FFF2-40B4-BE49-F238E27FC236}">
                <a16:creationId xmlns:a16="http://schemas.microsoft.com/office/drawing/2014/main" id="{C21274C6-ECAC-1C75-3C5F-7A348A753360}"/>
              </a:ext>
            </a:extLst>
          </p:cNvPr>
          <p:cNvSpPr/>
          <p:nvPr/>
        </p:nvSpPr>
        <p:spPr>
          <a:xfrm rot="10645757">
            <a:off x="4379212" y="1224795"/>
            <a:ext cx="107432" cy="101451"/>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CC1216"/>
          </a:solidFill>
          <a:ln w="12700" cap="flat" cmpd="sng" algn="ctr">
            <a:noFill/>
            <a:prstDash val="solid"/>
            <a:miter lim="800000"/>
          </a:ln>
          <a:effectLst/>
        </p:spPr>
        <p:txBody>
          <a:bodyPr rtlCol="0" anchor="ctr"/>
          <a:lstStyle/>
          <a:p>
            <a:pPr algn="ctr" defTabSz="914400"/>
            <a:endParaRPr lang="nl-NL" sz="1350" kern="0" dirty="0">
              <a:solidFill>
                <a:prstClr val="white"/>
              </a:solidFill>
              <a:latin typeface="Calibri" panose="020F0502020204030204"/>
            </a:endParaRPr>
          </a:p>
        </p:txBody>
      </p:sp>
      <p:sp>
        <p:nvSpPr>
          <p:cNvPr id="274" name="Bribery">
            <a:extLst>
              <a:ext uri="{FF2B5EF4-FFF2-40B4-BE49-F238E27FC236}">
                <a16:creationId xmlns:a16="http://schemas.microsoft.com/office/drawing/2014/main" id="{42657EAC-6D92-3B44-D3BE-CF5B86A0F68F}"/>
              </a:ext>
            </a:extLst>
          </p:cNvPr>
          <p:cNvSpPr>
            <a:spLocks noEditPoints="1"/>
          </p:cNvSpPr>
          <p:nvPr>
            <p:custDataLst>
              <p:tags r:id="rId1"/>
            </p:custDataLst>
          </p:nvPr>
        </p:nvSpPr>
        <p:spPr bwMode="auto">
          <a:xfrm>
            <a:off x="2256457" y="3681909"/>
            <a:ext cx="22243" cy="42132"/>
          </a:xfrm>
          <a:custGeom>
            <a:avLst/>
            <a:gdLst>
              <a:gd name="T0" fmla="*/ 31 w 117"/>
              <a:gd name="T1" fmla="*/ 149 h 220"/>
              <a:gd name="T2" fmla="*/ 0 w 117"/>
              <a:gd name="T3" fmla="*/ 149 h 220"/>
              <a:gd name="T4" fmla="*/ 49 w 117"/>
              <a:gd name="T5" fmla="*/ 203 h 220"/>
              <a:gd name="T6" fmla="*/ 49 w 117"/>
              <a:gd name="T7" fmla="*/ 220 h 220"/>
              <a:gd name="T8" fmla="*/ 68 w 117"/>
              <a:gd name="T9" fmla="*/ 220 h 220"/>
              <a:gd name="T10" fmla="*/ 68 w 117"/>
              <a:gd name="T11" fmla="*/ 204 h 220"/>
              <a:gd name="T12" fmla="*/ 117 w 117"/>
              <a:gd name="T13" fmla="*/ 149 h 220"/>
              <a:gd name="T14" fmla="*/ 68 w 117"/>
              <a:gd name="T15" fmla="*/ 96 h 220"/>
              <a:gd name="T16" fmla="*/ 68 w 117"/>
              <a:gd name="T17" fmla="*/ 49 h 220"/>
              <a:gd name="T18" fmla="*/ 86 w 117"/>
              <a:gd name="T19" fmla="*/ 71 h 220"/>
              <a:gd name="T20" fmla="*/ 117 w 117"/>
              <a:gd name="T21" fmla="*/ 71 h 220"/>
              <a:gd name="T22" fmla="*/ 68 w 117"/>
              <a:gd name="T23" fmla="*/ 17 h 220"/>
              <a:gd name="T24" fmla="*/ 68 w 117"/>
              <a:gd name="T25" fmla="*/ 0 h 220"/>
              <a:gd name="T26" fmla="*/ 49 w 117"/>
              <a:gd name="T27" fmla="*/ 0 h 220"/>
              <a:gd name="T28" fmla="*/ 49 w 117"/>
              <a:gd name="T29" fmla="*/ 16 h 220"/>
              <a:gd name="T30" fmla="*/ 0 w 117"/>
              <a:gd name="T31" fmla="*/ 71 h 220"/>
              <a:gd name="T32" fmla="*/ 49 w 117"/>
              <a:gd name="T33" fmla="*/ 124 h 220"/>
              <a:gd name="T34" fmla="*/ 49 w 117"/>
              <a:gd name="T35" fmla="*/ 171 h 220"/>
              <a:gd name="T36" fmla="*/ 31 w 117"/>
              <a:gd name="T37" fmla="*/ 149 h 220"/>
              <a:gd name="T38" fmla="*/ 68 w 117"/>
              <a:gd name="T39" fmla="*/ 130 h 220"/>
              <a:gd name="T40" fmla="*/ 86 w 117"/>
              <a:gd name="T41" fmla="*/ 149 h 220"/>
              <a:gd name="T42" fmla="*/ 68 w 117"/>
              <a:gd name="T43" fmla="*/ 172 h 220"/>
              <a:gd name="T44" fmla="*/ 68 w 117"/>
              <a:gd name="T45" fmla="*/ 130 h 220"/>
              <a:gd name="T46" fmla="*/ 31 w 117"/>
              <a:gd name="T47" fmla="*/ 71 h 220"/>
              <a:gd name="T48" fmla="*/ 49 w 117"/>
              <a:gd name="T49" fmla="*/ 48 h 220"/>
              <a:gd name="T50" fmla="*/ 49 w 117"/>
              <a:gd name="T51" fmla="*/ 90 h 220"/>
              <a:gd name="T52" fmla="*/ 31 w 117"/>
              <a:gd name="T53" fmla="*/ 7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220">
                <a:moveTo>
                  <a:pt x="31" y="149"/>
                </a:moveTo>
                <a:lnTo>
                  <a:pt x="0" y="149"/>
                </a:lnTo>
                <a:cubicBezTo>
                  <a:pt x="0" y="173"/>
                  <a:pt x="13" y="198"/>
                  <a:pt x="49" y="203"/>
                </a:cubicBezTo>
                <a:lnTo>
                  <a:pt x="49" y="220"/>
                </a:lnTo>
                <a:lnTo>
                  <a:pt x="68" y="220"/>
                </a:lnTo>
                <a:lnTo>
                  <a:pt x="68" y="204"/>
                </a:lnTo>
                <a:cubicBezTo>
                  <a:pt x="97" y="201"/>
                  <a:pt x="117" y="179"/>
                  <a:pt x="117" y="149"/>
                </a:cubicBezTo>
                <a:cubicBezTo>
                  <a:pt x="117" y="118"/>
                  <a:pt x="87" y="101"/>
                  <a:pt x="68" y="96"/>
                </a:cubicBezTo>
                <a:lnTo>
                  <a:pt x="68" y="49"/>
                </a:lnTo>
                <a:cubicBezTo>
                  <a:pt x="86" y="53"/>
                  <a:pt x="86" y="66"/>
                  <a:pt x="86" y="71"/>
                </a:cubicBezTo>
                <a:lnTo>
                  <a:pt x="117" y="71"/>
                </a:lnTo>
                <a:cubicBezTo>
                  <a:pt x="117" y="47"/>
                  <a:pt x="104" y="22"/>
                  <a:pt x="68" y="17"/>
                </a:cubicBezTo>
                <a:lnTo>
                  <a:pt x="68" y="0"/>
                </a:lnTo>
                <a:lnTo>
                  <a:pt x="49" y="0"/>
                </a:lnTo>
                <a:lnTo>
                  <a:pt x="49" y="16"/>
                </a:lnTo>
                <a:cubicBezTo>
                  <a:pt x="19" y="19"/>
                  <a:pt x="0" y="40"/>
                  <a:pt x="0" y="71"/>
                </a:cubicBezTo>
                <a:cubicBezTo>
                  <a:pt x="0" y="102"/>
                  <a:pt x="30" y="119"/>
                  <a:pt x="49" y="124"/>
                </a:cubicBezTo>
                <a:lnTo>
                  <a:pt x="49" y="171"/>
                </a:lnTo>
                <a:cubicBezTo>
                  <a:pt x="31" y="167"/>
                  <a:pt x="31" y="154"/>
                  <a:pt x="31" y="149"/>
                </a:cubicBezTo>
                <a:close/>
                <a:moveTo>
                  <a:pt x="68" y="130"/>
                </a:moveTo>
                <a:cubicBezTo>
                  <a:pt x="77" y="133"/>
                  <a:pt x="86" y="139"/>
                  <a:pt x="86" y="149"/>
                </a:cubicBezTo>
                <a:cubicBezTo>
                  <a:pt x="86" y="162"/>
                  <a:pt x="80" y="170"/>
                  <a:pt x="68" y="172"/>
                </a:cubicBezTo>
                <a:lnTo>
                  <a:pt x="68" y="130"/>
                </a:lnTo>
                <a:close/>
                <a:moveTo>
                  <a:pt x="31" y="71"/>
                </a:moveTo>
                <a:cubicBezTo>
                  <a:pt x="31" y="58"/>
                  <a:pt x="37" y="50"/>
                  <a:pt x="49" y="48"/>
                </a:cubicBezTo>
                <a:lnTo>
                  <a:pt x="49" y="90"/>
                </a:lnTo>
                <a:cubicBezTo>
                  <a:pt x="40" y="87"/>
                  <a:pt x="31" y="80"/>
                  <a:pt x="31"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75" name="Bribery">
            <a:extLst>
              <a:ext uri="{FF2B5EF4-FFF2-40B4-BE49-F238E27FC236}">
                <a16:creationId xmlns:a16="http://schemas.microsoft.com/office/drawing/2014/main" id="{7942492A-682E-155E-5296-73BCAC57F565}"/>
              </a:ext>
            </a:extLst>
          </p:cNvPr>
          <p:cNvSpPr>
            <a:spLocks noChangeArrowheads="1"/>
          </p:cNvSpPr>
          <p:nvPr>
            <p:custDataLst>
              <p:tags r:id="rId2"/>
            </p:custDataLst>
          </p:nvPr>
        </p:nvSpPr>
        <p:spPr bwMode="auto">
          <a:xfrm>
            <a:off x="2166702" y="3661896"/>
            <a:ext cx="19626" cy="72942"/>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76" name="Bribery">
            <a:extLst>
              <a:ext uri="{FF2B5EF4-FFF2-40B4-BE49-F238E27FC236}">
                <a16:creationId xmlns:a16="http://schemas.microsoft.com/office/drawing/2014/main" id="{99DAE4F4-29B4-7EDB-6E24-9B027596032B}"/>
              </a:ext>
            </a:extLst>
          </p:cNvPr>
          <p:cNvSpPr>
            <a:spLocks/>
          </p:cNvSpPr>
          <p:nvPr>
            <p:custDataLst>
              <p:tags r:id="rId3"/>
            </p:custDataLst>
          </p:nvPr>
        </p:nvSpPr>
        <p:spPr bwMode="auto">
          <a:xfrm>
            <a:off x="2272158" y="3688492"/>
            <a:ext cx="131623" cy="92955"/>
          </a:xfrm>
          <a:custGeom>
            <a:avLst/>
            <a:gdLst>
              <a:gd name="T0" fmla="*/ 678 w 694"/>
              <a:gd name="T1" fmla="*/ 93 h 486"/>
              <a:gd name="T2" fmla="*/ 678 w 694"/>
              <a:gd name="T3" fmla="*/ 92 h 486"/>
              <a:gd name="T4" fmla="*/ 676 w 694"/>
              <a:gd name="T5" fmla="*/ 91 h 486"/>
              <a:gd name="T6" fmla="*/ 672 w 694"/>
              <a:gd name="T7" fmla="*/ 89 h 486"/>
              <a:gd name="T8" fmla="*/ 329 w 694"/>
              <a:gd name="T9" fmla="*/ 0 h 486"/>
              <a:gd name="T10" fmla="*/ 329 w 694"/>
              <a:gd name="T11" fmla="*/ 0 h 486"/>
              <a:gd name="T12" fmla="*/ 295 w 694"/>
              <a:gd name="T13" fmla="*/ 35 h 486"/>
              <a:gd name="T14" fmla="*/ 329 w 694"/>
              <a:gd name="T15" fmla="*/ 70 h 486"/>
              <a:gd name="T16" fmla="*/ 486 w 694"/>
              <a:gd name="T17" fmla="*/ 122 h 486"/>
              <a:gd name="T18" fmla="*/ 399 w 694"/>
              <a:gd name="T19" fmla="*/ 130 h 486"/>
              <a:gd name="T20" fmla="*/ 86 w 694"/>
              <a:gd name="T21" fmla="*/ 130 h 486"/>
              <a:gd name="T22" fmla="*/ 52 w 694"/>
              <a:gd name="T23" fmla="*/ 165 h 486"/>
              <a:gd name="T24" fmla="*/ 86 w 694"/>
              <a:gd name="T25" fmla="*/ 200 h 486"/>
              <a:gd name="T26" fmla="*/ 347 w 694"/>
              <a:gd name="T27" fmla="*/ 200 h 486"/>
              <a:gd name="T28" fmla="*/ 347 w 694"/>
              <a:gd name="T29" fmla="*/ 226 h 486"/>
              <a:gd name="T30" fmla="*/ 34 w 694"/>
              <a:gd name="T31" fmla="*/ 226 h 486"/>
              <a:gd name="T32" fmla="*/ 0 w 694"/>
              <a:gd name="T33" fmla="*/ 260 h 486"/>
              <a:gd name="T34" fmla="*/ 34 w 694"/>
              <a:gd name="T35" fmla="*/ 295 h 486"/>
              <a:gd name="T36" fmla="*/ 347 w 694"/>
              <a:gd name="T37" fmla="*/ 295 h 486"/>
              <a:gd name="T38" fmla="*/ 347 w 694"/>
              <a:gd name="T39" fmla="*/ 321 h 486"/>
              <a:gd name="T40" fmla="*/ 86 w 694"/>
              <a:gd name="T41" fmla="*/ 321 h 486"/>
              <a:gd name="T42" fmla="*/ 52 w 694"/>
              <a:gd name="T43" fmla="*/ 356 h 486"/>
              <a:gd name="T44" fmla="*/ 86 w 694"/>
              <a:gd name="T45" fmla="*/ 391 h 486"/>
              <a:gd name="T46" fmla="*/ 347 w 694"/>
              <a:gd name="T47" fmla="*/ 391 h 486"/>
              <a:gd name="T48" fmla="*/ 347 w 694"/>
              <a:gd name="T49" fmla="*/ 417 h 486"/>
              <a:gd name="T50" fmla="*/ 173 w 694"/>
              <a:gd name="T51" fmla="*/ 417 h 486"/>
              <a:gd name="T52" fmla="*/ 138 w 694"/>
              <a:gd name="T53" fmla="*/ 451 h 486"/>
              <a:gd name="T54" fmla="*/ 173 w 694"/>
              <a:gd name="T55" fmla="*/ 486 h 486"/>
              <a:gd name="T56" fmla="*/ 411 w 694"/>
              <a:gd name="T57" fmla="*/ 486 h 486"/>
              <a:gd name="T58" fmla="*/ 411 w 694"/>
              <a:gd name="T59" fmla="*/ 486 h 486"/>
              <a:gd name="T60" fmla="*/ 678 w 694"/>
              <a:gd name="T61" fmla="*/ 394 h 486"/>
              <a:gd name="T62" fmla="*/ 678 w 694"/>
              <a:gd name="T63" fmla="*/ 394 h 486"/>
              <a:gd name="T64" fmla="*/ 694 w 694"/>
              <a:gd name="T65" fmla="*/ 365 h 486"/>
              <a:gd name="T66" fmla="*/ 694 w 694"/>
              <a:gd name="T67" fmla="*/ 122 h 486"/>
              <a:gd name="T68" fmla="*/ 678 w 694"/>
              <a:gd name="T69" fmla="*/ 9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4" h="486">
                <a:moveTo>
                  <a:pt x="678" y="93"/>
                </a:moveTo>
                <a:lnTo>
                  <a:pt x="678" y="92"/>
                </a:lnTo>
                <a:cubicBezTo>
                  <a:pt x="678" y="92"/>
                  <a:pt x="677" y="92"/>
                  <a:pt x="676" y="91"/>
                </a:cubicBezTo>
                <a:cubicBezTo>
                  <a:pt x="675" y="91"/>
                  <a:pt x="674" y="90"/>
                  <a:pt x="672" y="89"/>
                </a:cubicBezTo>
                <a:cubicBezTo>
                  <a:pt x="640" y="73"/>
                  <a:pt x="485" y="0"/>
                  <a:pt x="329" y="0"/>
                </a:cubicBezTo>
                <a:lnTo>
                  <a:pt x="329" y="0"/>
                </a:lnTo>
                <a:cubicBezTo>
                  <a:pt x="310" y="0"/>
                  <a:pt x="295" y="16"/>
                  <a:pt x="295" y="35"/>
                </a:cubicBezTo>
                <a:cubicBezTo>
                  <a:pt x="295" y="54"/>
                  <a:pt x="310" y="70"/>
                  <a:pt x="329" y="70"/>
                </a:cubicBezTo>
                <a:cubicBezTo>
                  <a:pt x="416" y="70"/>
                  <a:pt x="486" y="122"/>
                  <a:pt x="486" y="122"/>
                </a:cubicBezTo>
                <a:cubicBezTo>
                  <a:pt x="460" y="131"/>
                  <a:pt x="399" y="130"/>
                  <a:pt x="399" y="130"/>
                </a:cubicBezTo>
                <a:lnTo>
                  <a:pt x="86" y="130"/>
                </a:lnTo>
                <a:cubicBezTo>
                  <a:pt x="67" y="130"/>
                  <a:pt x="52" y="146"/>
                  <a:pt x="52" y="165"/>
                </a:cubicBezTo>
                <a:cubicBezTo>
                  <a:pt x="52" y="184"/>
                  <a:pt x="67" y="200"/>
                  <a:pt x="86" y="200"/>
                </a:cubicBezTo>
                <a:lnTo>
                  <a:pt x="347" y="200"/>
                </a:lnTo>
                <a:lnTo>
                  <a:pt x="347" y="226"/>
                </a:lnTo>
                <a:lnTo>
                  <a:pt x="34" y="226"/>
                </a:lnTo>
                <a:cubicBezTo>
                  <a:pt x="15" y="226"/>
                  <a:pt x="0" y="241"/>
                  <a:pt x="0" y="260"/>
                </a:cubicBezTo>
                <a:cubicBezTo>
                  <a:pt x="0" y="280"/>
                  <a:pt x="15" y="295"/>
                  <a:pt x="34" y="295"/>
                </a:cubicBezTo>
                <a:lnTo>
                  <a:pt x="347" y="295"/>
                </a:lnTo>
                <a:lnTo>
                  <a:pt x="347" y="321"/>
                </a:lnTo>
                <a:lnTo>
                  <a:pt x="86" y="321"/>
                </a:lnTo>
                <a:cubicBezTo>
                  <a:pt x="67" y="321"/>
                  <a:pt x="52" y="337"/>
                  <a:pt x="52" y="356"/>
                </a:cubicBezTo>
                <a:cubicBezTo>
                  <a:pt x="52" y="375"/>
                  <a:pt x="67" y="391"/>
                  <a:pt x="86" y="391"/>
                </a:cubicBezTo>
                <a:lnTo>
                  <a:pt x="347" y="391"/>
                </a:lnTo>
                <a:lnTo>
                  <a:pt x="347" y="417"/>
                </a:lnTo>
                <a:lnTo>
                  <a:pt x="173" y="417"/>
                </a:lnTo>
                <a:cubicBezTo>
                  <a:pt x="154" y="417"/>
                  <a:pt x="138" y="432"/>
                  <a:pt x="138" y="451"/>
                </a:cubicBezTo>
                <a:cubicBezTo>
                  <a:pt x="138" y="471"/>
                  <a:pt x="154" y="486"/>
                  <a:pt x="173" y="486"/>
                </a:cubicBezTo>
                <a:lnTo>
                  <a:pt x="411" y="486"/>
                </a:lnTo>
                <a:lnTo>
                  <a:pt x="411" y="486"/>
                </a:lnTo>
                <a:cubicBezTo>
                  <a:pt x="558" y="483"/>
                  <a:pt x="613" y="435"/>
                  <a:pt x="678" y="394"/>
                </a:cubicBezTo>
                <a:lnTo>
                  <a:pt x="678" y="394"/>
                </a:lnTo>
                <a:cubicBezTo>
                  <a:pt x="688" y="388"/>
                  <a:pt x="694" y="377"/>
                  <a:pt x="694" y="365"/>
                </a:cubicBezTo>
                <a:lnTo>
                  <a:pt x="694" y="122"/>
                </a:lnTo>
                <a:cubicBezTo>
                  <a:pt x="694" y="109"/>
                  <a:pt x="688" y="99"/>
                  <a:pt x="678" y="9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77" name="Bribery">
            <a:extLst>
              <a:ext uri="{FF2B5EF4-FFF2-40B4-BE49-F238E27FC236}">
                <a16:creationId xmlns:a16="http://schemas.microsoft.com/office/drawing/2014/main" id="{86D48FB5-D7C5-B9F4-EF69-41694F384B34}"/>
              </a:ext>
            </a:extLst>
          </p:cNvPr>
          <p:cNvSpPr>
            <a:spLocks/>
          </p:cNvSpPr>
          <p:nvPr>
            <p:custDataLst>
              <p:tags r:id="rId4"/>
            </p:custDataLst>
          </p:nvPr>
        </p:nvSpPr>
        <p:spPr bwMode="auto">
          <a:xfrm>
            <a:off x="2193131" y="3657683"/>
            <a:ext cx="128222" cy="85581"/>
          </a:xfrm>
          <a:custGeom>
            <a:avLst/>
            <a:gdLst>
              <a:gd name="T0" fmla="*/ 382 w 677"/>
              <a:gd name="T1" fmla="*/ 421 h 448"/>
              <a:gd name="T2" fmla="*/ 406 w 677"/>
              <a:gd name="T3" fmla="*/ 369 h 448"/>
              <a:gd name="T4" fmla="*/ 121 w 677"/>
              <a:gd name="T5" fmla="*/ 369 h 448"/>
              <a:gd name="T6" fmla="*/ 121 w 677"/>
              <a:gd name="T7" fmla="*/ 109 h 448"/>
              <a:gd name="T8" fmla="*/ 181 w 677"/>
              <a:gd name="T9" fmla="*/ 109 h 448"/>
              <a:gd name="T10" fmla="*/ 253 w 677"/>
              <a:gd name="T11" fmla="*/ 183 h 448"/>
              <a:gd name="T12" fmla="*/ 278 w 677"/>
              <a:gd name="T13" fmla="*/ 194 h 448"/>
              <a:gd name="T14" fmla="*/ 278 w 677"/>
              <a:gd name="T15" fmla="*/ 194 h 448"/>
              <a:gd name="T16" fmla="*/ 313 w 677"/>
              <a:gd name="T17" fmla="*/ 159 h 448"/>
              <a:gd name="T18" fmla="*/ 308 w 677"/>
              <a:gd name="T19" fmla="*/ 142 h 448"/>
              <a:gd name="T20" fmla="*/ 295 w 677"/>
              <a:gd name="T21" fmla="*/ 109 h 448"/>
              <a:gd name="T22" fmla="*/ 642 w 677"/>
              <a:gd name="T23" fmla="*/ 109 h 448"/>
              <a:gd name="T24" fmla="*/ 642 w 677"/>
              <a:gd name="T25" fmla="*/ 257 h 448"/>
              <a:gd name="T26" fmla="*/ 677 w 677"/>
              <a:gd name="T27" fmla="*/ 257 h 448"/>
              <a:gd name="T28" fmla="*/ 677 w 677"/>
              <a:gd name="T29" fmla="*/ 74 h 448"/>
              <a:gd name="T30" fmla="*/ 278 w 677"/>
              <a:gd name="T31" fmla="*/ 74 h 448"/>
              <a:gd name="T32" fmla="*/ 226 w 677"/>
              <a:gd name="T33" fmla="*/ 8 h 448"/>
              <a:gd name="T34" fmla="*/ 190 w 677"/>
              <a:gd name="T35" fmla="*/ 0 h 448"/>
              <a:gd name="T36" fmla="*/ 151 w 677"/>
              <a:gd name="T37" fmla="*/ 3 h 448"/>
              <a:gd name="T38" fmla="*/ 0 w 677"/>
              <a:gd name="T39" fmla="*/ 48 h 448"/>
              <a:gd name="T40" fmla="*/ 0 w 677"/>
              <a:gd name="T41" fmla="*/ 374 h 448"/>
              <a:gd name="T42" fmla="*/ 226 w 677"/>
              <a:gd name="T43" fmla="*/ 448 h 448"/>
              <a:gd name="T44" fmla="*/ 387 w 677"/>
              <a:gd name="T45" fmla="*/ 448 h 448"/>
              <a:gd name="T46" fmla="*/ 382 w 677"/>
              <a:gd name="T47" fmla="*/ 42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7" h="448">
                <a:moveTo>
                  <a:pt x="382" y="421"/>
                </a:moveTo>
                <a:cubicBezTo>
                  <a:pt x="382" y="401"/>
                  <a:pt x="391" y="382"/>
                  <a:pt x="406" y="369"/>
                </a:cubicBezTo>
                <a:lnTo>
                  <a:pt x="121" y="369"/>
                </a:lnTo>
                <a:lnTo>
                  <a:pt x="121" y="109"/>
                </a:lnTo>
                <a:lnTo>
                  <a:pt x="181" y="109"/>
                </a:lnTo>
                <a:cubicBezTo>
                  <a:pt x="202" y="131"/>
                  <a:pt x="228" y="158"/>
                  <a:pt x="253" y="183"/>
                </a:cubicBezTo>
                <a:cubicBezTo>
                  <a:pt x="259" y="190"/>
                  <a:pt x="268" y="194"/>
                  <a:pt x="278" y="194"/>
                </a:cubicBezTo>
                <a:cubicBezTo>
                  <a:pt x="278" y="194"/>
                  <a:pt x="278" y="194"/>
                  <a:pt x="278" y="194"/>
                </a:cubicBezTo>
                <a:cubicBezTo>
                  <a:pt x="297" y="194"/>
                  <a:pt x="313" y="178"/>
                  <a:pt x="313" y="159"/>
                </a:cubicBezTo>
                <a:cubicBezTo>
                  <a:pt x="313" y="153"/>
                  <a:pt x="311" y="147"/>
                  <a:pt x="308" y="142"/>
                </a:cubicBezTo>
                <a:cubicBezTo>
                  <a:pt x="305" y="133"/>
                  <a:pt x="300" y="122"/>
                  <a:pt x="295" y="109"/>
                </a:cubicBezTo>
                <a:lnTo>
                  <a:pt x="642" y="109"/>
                </a:lnTo>
                <a:lnTo>
                  <a:pt x="642" y="257"/>
                </a:lnTo>
                <a:lnTo>
                  <a:pt x="677" y="257"/>
                </a:lnTo>
                <a:lnTo>
                  <a:pt x="677" y="74"/>
                </a:lnTo>
                <a:lnTo>
                  <a:pt x="278" y="74"/>
                </a:lnTo>
                <a:cubicBezTo>
                  <a:pt x="263" y="46"/>
                  <a:pt x="245" y="19"/>
                  <a:pt x="226" y="8"/>
                </a:cubicBezTo>
                <a:cubicBezTo>
                  <a:pt x="217" y="2"/>
                  <a:pt x="206" y="0"/>
                  <a:pt x="190" y="0"/>
                </a:cubicBezTo>
                <a:cubicBezTo>
                  <a:pt x="172" y="0"/>
                  <a:pt x="153" y="3"/>
                  <a:pt x="151" y="3"/>
                </a:cubicBezTo>
                <a:cubicBezTo>
                  <a:pt x="148" y="4"/>
                  <a:pt x="49" y="28"/>
                  <a:pt x="0" y="48"/>
                </a:cubicBezTo>
                <a:lnTo>
                  <a:pt x="0" y="374"/>
                </a:lnTo>
                <a:cubicBezTo>
                  <a:pt x="41" y="396"/>
                  <a:pt x="147" y="448"/>
                  <a:pt x="226" y="448"/>
                </a:cubicBezTo>
                <a:lnTo>
                  <a:pt x="387" y="448"/>
                </a:lnTo>
                <a:cubicBezTo>
                  <a:pt x="384" y="440"/>
                  <a:pt x="382" y="431"/>
                  <a:pt x="382" y="42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SVN-Gilroy Medium" panose="00000600000000000000" pitchFamily="50" charset="0"/>
              <a:cs typeface="Arial" panose="020B0604020202020204" pitchFamily="34" charset="0"/>
            </a:endParaRPr>
          </a:p>
        </p:txBody>
      </p:sp>
      <p:sp>
        <p:nvSpPr>
          <p:cNvPr id="273" name="Freeform 547">
            <a:extLst>
              <a:ext uri="{FF2B5EF4-FFF2-40B4-BE49-F238E27FC236}">
                <a16:creationId xmlns:a16="http://schemas.microsoft.com/office/drawing/2014/main" id="{2B3B279D-23F0-3C1A-ED47-0834B40570E9}"/>
              </a:ext>
            </a:extLst>
          </p:cNvPr>
          <p:cNvSpPr/>
          <p:nvPr/>
        </p:nvSpPr>
        <p:spPr>
          <a:xfrm>
            <a:off x="1810797" y="3639755"/>
            <a:ext cx="164959" cy="129861"/>
          </a:xfrm>
          <a:custGeom>
            <a:avLst/>
            <a:gdLst>
              <a:gd name="connsiteX0" fmla="*/ 19438 w 540883"/>
              <a:gd name="connsiteY0" fmla="*/ 450737 h 504825"/>
              <a:gd name="connsiteX1" fmla="*/ 521446 w 540883"/>
              <a:gd name="connsiteY1" fmla="*/ 450737 h 504825"/>
              <a:gd name="connsiteX2" fmla="*/ 535109 w 540883"/>
              <a:gd name="connsiteY2" fmla="*/ 456089 h 504825"/>
              <a:gd name="connsiteX3" fmla="*/ 540883 w 540883"/>
              <a:gd name="connsiteY3" fmla="*/ 468766 h 504825"/>
              <a:gd name="connsiteX4" fmla="*/ 540883 w 540883"/>
              <a:gd name="connsiteY4" fmla="*/ 504825 h 504825"/>
              <a:gd name="connsiteX5" fmla="*/ 0 w 540883"/>
              <a:gd name="connsiteY5" fmla="*/ 504825 h 504825"/>
              <a:gd name="connsiteX6" fmla="*/ 0 w 540883"/>
              <a:gd name="connsiteY6" fmla="*/ 468766 h 504825"/>
              <a:gd name="connsiteX7" fmla="*/ 5775 w 540883"/>
              <a:gd name="connsiteY7" fmla="*/ 456089 h 504825"/>
              <a:gd name="connsiteX8" fmla="*/ 19438 w 540883"/>
              <a:gd name="connsiteY8" fmla="*/ 450737 h 504825"/>
              <a:gd name="connsiteX9" fmla="*/ 72117 w 540883"/>
              <a:gd name="connsiteY9" fmla="*/ 180295 h 504825"/>
              <a:gd name="connsiteX10" fmla="*/ 144236 w 540883"/>
              <a:gd name="connsiteY10" fmla="*/ 180295 h 504825"/>
              <a:gd name="connsiteX11" fmla="*/ 144236 w 540883"/>
              <a:gd name="connsiteY11" fmla="*/ 396648 h 504825"/>
              <a:gd name="connsiteX12" fmla="*/ 180295 w 540883"/>
              <a:gd name="connsiteY12" fmla="*/ 396648 h 504825"/>
              <a:gd name="connsiteX13" fmla="*/ 180295 w 540883"/>
              <a:gd name="connsiteY13" fmla="*/ 180295 h 504825"/>
              <a:gd name="connsiteX14" fmla="*/ 252412 w 540883"/>
              <a:gd name="connsiteY14" fmla="*/ 180295 h 504825"/>
              <a:gd name="connsiteX15" fmla="*/ 252412 w 540883"/>
              <a:gd name="connsiteY15" fmla="*/ 396648 h 504825"/>
              <a:gd name="connsiteX16" fmla="*/ 288472 w 540883"/>
              <a:gd name="connsiteY16" fmla="*/ 396648 h 504825"/>
              <a:gd name="connsiteX17" fmla="*/ 288472 w 540883"/>
              <a:gd name="connsiteY17" fmla="*/ 180295 h 504825"/>
              <a:gd name="connsiteX18" fmla="*/ 360589 w 540883"/>
              <a:gd name="connsiteY18" fmla="*/ 180295 h 504825"/>
              <a:gd name="connsiteX19" fmla="*/ 360589 w 540883"/>
              <a:gd name="connsiteY19" fmla="*/ 396648 h 504825"/>
              <a:gd name="connsiteX20" fmla="*/ 396648 w 540883"/>
              <a:gd name="connsiteY20" fmla="*/ 396648 h 504825"/>
              <a:gd name="connsiteX21" fmla="*/ 396648 w 540883"/>
              <a:gd name="connsiteY21" fmla="*/ 180295 h 504825"/>
              <a:gd name="connsiteX22" fmla="*/ 468766 w 540883"/>
              <a:gd name="connsiteY22" fmla="*/ 180295 h 504825"/>
              <a:gd name="connsiteX23" fmla="*/ 468766 w 540883"/>
              <a:gd name="connsiteY23" fmla="*/ 396648 h 504825"/>
              <a:gd name="connsiteX24" fmla="*/ 485387 w 540883"/>
              <a:gd name="connsiteY24" fmla="*/ 396648 h 504825"/>
              <a:gd name="connsiteX25" fmla="*/ 499050 w 540883"/>
              <a:gd name="connsiteY25" fmla="*/ 402001 h 504825"/>
              <a:gd name="connsiteX26" fmla="*/ 504825 w 540883"/>
              <a:gd name="connsiteY26" fmla="*/ 414678 h 504825"/>
              <a:gd name="connsiteX27" fmla="*/ 504825 w 540883"/>
              <a:gd name="connsiteY27" fmla="*/ 432707 h 504825"/>
              <a:gd name="connsiteX28" fmla="*/ 36058 w 540883"/>
              <a:gd name="connsiteY28" fmla="*/ 432707 h 504825"/>
              <a:gd name="connsiteX29" fmla="*/ 36058 w 540883"/>
              <a:gd name="connsiteY29" fmla="*/ 414678 h 504825"/>
              <a:gd name="connsiteX30" fmla="*/ 41834 w 540883"/>
              <a:gd name="connsiteY30" fmla="*/ 402001 h 504825"/>
              <a:gd name="connsiteX31" fmla="*/ 55497 w 540883"/>
              <a:gd name="connsiteY31" fmla="*/ 396648 h 504825"/>
              <a:gd name="connsiteX32" fmla="*/ 72117 w 540883"/>
              <a:gd name="connsiteY32" fmla="*/ 396648 h 504825"/>
              <a:gd name="connsiteX33" fmla="*/ 270442 w 540883"/>
              <a:gd name="connsiteY33" fmla="*/ 0 h 504825"/>
              <a:gd name="connsiteX34" fmla="*/ 540883 w 540883"/>
              <a:gd name="connsiteY34" fmla="*/ 108177 h 504825"/>
              <a:gd name="connsiteX35" fmla="*/ 540883 w 540883"/>
              <a:gd name="connsiteY35" fmla="*/ 144236 h 504825"/>
              <a:gd name="connsiteX36" fmla="*/ 504825 w 540883"/>
              <a:gd name="connsiteY36" fmla="*/ 144236 h 504825"/>
              <a:gd name="connsiteX37" fmla="*/ 499050 w 540883"/>
              <a:gd name="connsiteY37" fmla="*/ 156913 h 504825"/>
              <a:gd name="connsiteX38" fmla="*/ 485387 w 540883"/>
              <a:gd name="connsiteY38" fmla="*/ 162265 h 504825"/>
              <a:gd name="connsiteX39" fmla="*/ 55497 w 540883"/>
              <a:gd name="connsiteY39" fmla="*/ 162265 h 504825"/>
              <a:gd name="connsiteX40" fmla="*/ 41834 w 540883"/>
              <a:gd name="connsiteY40" fmla="*/ 156913 h 504825"/>
              <a:gd name="connsiteX41" fmla="*/ 36058 w 540883"/>
              <a:gd name="connsiteY41" fmla="*/ 144236 h 504825"/>
              <a:gd name="connsiteX42" fmla="*/ 0 w 540883"/>
              <a:gd name="connsiteY42" fmla="*/ 144236 h 504825"/>
              <a:gd name="connsiteX43" fmla="*/ 0 w 540883"/>
              <a:gd name="connsiteY43" fmla="*/ 108177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0883" h="504825">
                <a:moveTo>
                  <a:pt x="19438" y="450737"/>
                </a:moveTo>
                <a:lnTo>
                  <a:pt x="521446" y="450737"/>
                </a:lnTo>
                <a:cubicBezTo>
                  <a:pt x="526704" y="450737"/>
                  <a:pt x="531259" y="452521"/>
                  <a:pt x="535109" y="456089"/>
                </a:cubicBezTo>
                <a:cubicBezTo>
                  <a:pt x="538960" y="459657"/>
                  <a:pt x="540883" y="463883"/>
                  <a:pt x="540883" y="468766"/>
                </a:cubicBezTo>
                <a:lnTo>
                  <a:pt x="540883" y="504825"/>
                </a:lnTo>
                <a:lnTo>
                  <a:pt x="0" y="504825"/>
                </a:lnTo>
                <a:lnTo>
                  <a:pt x="0" y="468766"/>
                </a:lnTo>
                <a:cubicBezTo>
                  <a:pt x="0" y="463883"/>
                  <a:pt x="1925" y="459657"/>
                  <a:pt x="5775" y="456089"/>
                </a:cubicBezTo>
                <a:cubicBezTo>
                  <a:pt x="9624" y="452521"/>
                  <a:pt x="14179" y="450737"/>
                  <a:pt x="19438" y="450737"/>
                </a:cubicBezTo>
                <a:close/>
                <a:moveTo>
                  <a:pt x="72117" y="180295"/>
                </a:moveTo>
                <a:lnTo>
                  <a:pt x="144236" y="180295"/>
                </a:lnTo>
                <a:lnTo>
                  <a:pt x="144236" y="396648"/>
                </a:lnTo>
                <a:lnTo>
                  <a:pt x="180295" y="396648"/>
                </a:lnTo>
                <a:lnTo>
                  <a:pt x="180295" y="180295"/>
                </a:lnTo>
                <a:lnTo>
                  <a:pt x="252412" y="180295"/>
                </a:lnTo>
                <a:lnTo>
                  <a:pt x="252412" y="396648"/>
                </a:lnTo>
                <a:lnTo>
                  <a:pt x="288472" y="396648"/>
                </a:lnTo>
                <a:lnTo>
                  <a:pt x="288472" y="180295"/>
                </a:lnTo>
                <a:lnTo>
                  <a:pt x="360589" y="180295"/>
                </a:lnTo>
                <a:lnTo>
                  <a:pt x="360589" y="396648"/>
                </a:lnTo>
                <a:lnTo>
                  <a:pt x="396648" y="396648"/>
                </a:lnTo>
                <a:lnTo>
                  <a:pt x="396648" y="180295"/>
                </a:lnTo>
                <a:lnTo>
                  <a:pt x="468766" y="180295"/>
                </a:lnTo>
                <a:lnTo>
                  <a:pt x="468766" y="396648"/>
                </a:lnTo>
                <a:lnTo>
                  <a:pt x="485387" y="396648"/>
                </a:lnTo>
                <a:cubicBezTo>
                  <a:pt x="490645" y="396648"/>
                  <a:pt x="495200" y="398432"/>
                  <a:pt x="499050" y="402001"/>
                </a:cubicBezTo>
                <a:cubicBezTo>
                  <a:pt x="502900" y="405569"/>
                  <a:pt x="504825" y="409795"/>
                  <a:pt x="504825" y="414678"/>
                </a:cubicBezTo>
                <a:lnTo>
                  <a:pt x="504825" y="432707"/>
                </a:lnTo>
                <a:lnTo>
                  <a:pt x="36058" y="432707"/>
                </a:lnTo>
                <a:lnTo>
                  <a:pt x="36058" y="414678"/>
                </a:lnTo>
                <a:cubicBezTo>
                  <a:pt x="36058" y="409795"/>
                  <a:pt x="37984" y="405569"/>
                  <a:pt x="41834" y="402001"/>
                </a:cubicBezTo>
                <a:cubicBezTo>
                  <a:pt x="45684" y="398432"/>
                  <a:pt x="50238" y="396648"/>
                  <a:pt x="55497" y="396648"/>
                </a:cubicBezTo>
                <a:lnTo>
                  <a:pt x="72117" y="396648"/>
                </a:lnTo>
                <a:close/>
                <a:moveTo>
                  <a:pt x="270442" y="0"/>
                </a:moveTo>
                <a:lnTo>
                  <a:pt x="540883" y="108177"/>
                </a:lnTo>
                <a:lnTo>
                  <a:pt x="540883" y="144236"/>
                </a:lnTo>
                <a:lnTo>
                  <a:pt x="504825" y="144236"/>
                </a:lnTo>
                <a:cubicBezTo>
                  <a:pt x="504825" y="149119"/>
                  <a:pt x="502900" y="153344"/>
                  <a:pt x="499050" y="156913"/>
                </a:cubicBezTo>
                <a:cubicBezTo>
                  <a:pt x="495200" y="160481"/>
                  <a:pt x="490645" y="162265"/>
                  <a:pt x="485387" y="162265"/>
                </a:cubicBezTo>
                <a:lnTo>
                  <a:pt x="55497" y="162265"/>
                </a:lnTo>
                <a:cubicBezTo>
                  <a:pt x="50238" y="162265"/>
                  <a:pt x="45684" y="160481"/>
                  <a:pt x="41834" y="156913"/>
                </a:cubicBezTo>
                <a:cubicBezTo>
                  <a:pt x="37984" y="153344"/>
                  <a:pt x="36058" y="149119"/>
                  <a:pt x="36058" y="144236"/>
                </a:cubicBezTo>
                <a:lnTo>
                  <a:pt x="0" y="144236"/>
                </a:lnTo>
                <a:lnTo>
                  <a:pt x="0" y="1081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VN-Gilroy Medium" panose="00000600000000000000" pitchFamily="50" charset="0"/>
              <a:cs typeface="Arial" panose="020B0604020202020204" pitchFamily="34" charset="0"/>
            </a:endParaRPr>
          </a:p>
        </p:txBody>
      </p:sp>
      <p:sp>
        <p:nvSpPr>
          <p:cNvPr id="302" name="Freeform 443">
            <a:extLst>
              <a:ext uri="{FF2B5EF4-FFF2-40B4-BE49-F238E27FC236}">
                <a16:creationId xmlns:a16="http://schemas.microsoft.com/office/drawing/2014/main" id="{87502AAA-E6B4-0CE8-93F6-2229B8D7EB10}"/>
              </a:ext>
            </a:extLst>
          </p:cNvPr>
          <p:cNvSpPr/>
          <p:nvPr/>
        </p:nvSpPr>
        <p:spPr>
          <a:xfrm>
            <a:off x="797227" y="4970659"/>
            <a:ext cx="88128" cy="83222"/>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00599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4" name="Freeform 443">
            <a:extLst>
              <a:ext uri="{FF2B5EF4-FFF2-40B4-BE49-F238E27FC236}">
                <a16:creationId xmlns:a16="http://schemas.microsoft.com/office/drawing/2014/main" id="{5F69CCE5-8E05-0DAA-F42B-3D7F5DCAA138}"/>
              </a:ext>
            </a:extLst>
          </p:cNvPr>
          <p:cNvSpPr/>
          <p:nvPr/>
        </p:nvSpPr>
        <p:spPr>
          <a:xfrm>
            <a:off x="3640467" y="4970659"/>
            <a:ext cx="88128" cy="83222"/>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00599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5" name="Freeform 443">
            <a:extLst>
              <a:ext uri="{FF2B5EF4-FFF2-40B4-BE49-F238E27FC236}">
                <a16:creationId xmlns:a16="http://schemas.microsoft.com/office/drawing/2014/main" id="{E80FCE94-9135-F986-E274-1342560A0F2F}"/>
              </a:ext>
            </a:extLst>
          </p:cNvPr>
          <p:cNvSpPr/>
          <p:nvPr/>
        </p:nvSpPr>
        <p:spPr>
          <a:xfrm>
            <a:off x="5069671" y="4970659"/>
            <a:ext cx="88128" cy="83222"/>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00599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7" name="TextBox 326">
            <a:extLst>
              <a:ext uri="{FF2B5EF4-FFF2-40B4-BE49-F238E27FC236}">
                <a16:creationId xmlns:a16="http://schemas.microsoft.com/office/drawing/2014/main" id="{C4E56E94-F4D5-6B61-F119-2916B9C89CAB}"/>
              </a:ext>
            </a:extLst>
          </p:cNvPr>
          <p:cNvSpPr txBox="1"/>
          <p:nvPr/>
        </p:nvSpPr>
        <p:spPr>
          <a:xfrm>
            <a:off x="5881589" y="5650331"/>
            <a:ext cx="547175" cy="200055"/>
          </a:xfrm>
          <a:prstGeom prst="rect">
            <a:avLst/>
          </a:prstGeom>
          <a:noFill/>
        </p:spPr>
        <p:txBody>
          <a:bodyPr wrap="square" rtlCol="0">
            <a:spAutoFit/>
          </a:bodyPr>
          <a:lstStyle/>
          <a:p>
            <a:pPr defTabSz="914400">
              <a:defRPr/>
            </a:pPr>
            <a:r>
              <a:rPr lang="en-US" sz="700" b="1" dirty="0">
                <a:solidFill>
                  <a:schemeClr val="tx1">
                    <a:lumMod val="75000"/>
                    <a:lumOff val="25000"/>
                  </a:schemeClr>
                </a:solidFill>
                <a:latin typeface="SVN-Gilroy SemiBold" panose="00000700000000000000" pitchFamily="50" charset="0"/>
                <a:cs typeface="Arial" panose="020B0604020202020204" pitchFamily="34" charset="0"/>
              </a:rPr>
              <a:t>19.1%</a:t>
            </a:r>
            <a:endParaRPr lang="en-US" sz="700" b="1" baseline="30000" dirty="0">
              <a:solidFill>
                <a:schemeClr val="tx1">
                  <a:lumMod val="75000"/>
                  <a:lumOff val="25000"/>
                </a:schemeClr>
              </a:solidFill>
              <a:latin typeface="SVN-Gilroy SemiBold" panose="00000700000000000000" pitchFamily="50" charset="0"/>
              <a:cs typeface="Arial" panose="020B0604020202020204" pitchFamily="34" charset="0"/>
            </a:endParaRPr>
          </a:p>
        </p:txBody>
      </p:sp>
      <p:sp>
        <p:nvSpPr>
          <p:cNvPr id="329" name="TextBox 328">
            <a:extLst>
              <a:ext uri="{FF2B5EF4-FFF2-40B4-BE49-F238E27FC236}">
                <a16:creationId xmlns:a16="http://schemas.microsoft.com/office/drawing/2014/main" id="{0E53B683-AC5C-A4D8-DCB2-DECC1EEE7E19}"/>
              </a:ext>
            </a:extLst>
          </p:cNvPr>
          <p:cNvSpPr txBox="1"/>
          <p:nvPr/>
        </p:nvSpPr>
        <p:spPr>
          <a:xfrm>
            <a:off x="4017654" y="5347104"/>
            <a:ext cx="2334314" cy="230832"/>
          </a:xfrm>
          <a:prstGeom prst="rect">
            <a:avLst/>
          </a:prstGeom>
          <a:noFill/>
        </p:spPr>
        <p:txBody>
          <a:bodyPr wrap="square" rtlCol="0">
            <a:spAutoFit/>
          </a:bodyPr>
          <a:lstStyle/>
          <a:p>
            <a:pPr defTabSz="914400">
              <a:defRPr/>
            </a:pPr>
            <a:r>
              <a:rPr lang="en-US" sz="900" b="1" dirty="0">
                <a:solidFill>
                  <a:srgbClr val="005993"/>
                </a:solidFill>
                <a:latin typeface="SVN-Gilroy SemiBold" panose="00000700000000000000" pitchFamily="50" charset="0"/>
                <a:cs typeface="Arial" panose="020B0604020202020204" pitchFamily="34" charset="0"/>
              </a:rPr>
              <a:t>Credit growth in 2025</a:t>
            </a:r>
            <a:endParaRPr lang="vi-VN" sz="900" i="1" dirty="0">
              <a:solidFill>
                <a:prstClr val="black">
                  <a:lumMod val="75000"/>
                  <a:lumOff val="25000"/>
                </a:prstClr>
              </a:solidFill>
              <a:cs typeface="Arial" panose="020B0604020202020204" pitchFamily="34" charset="0"/>
            </a:endParaRPr>
          </a:p>
        </p:txBody>
      </p:sp>
      <p:sp>
        <p:nvSpPr>
          <p:cNvPr id="339" name="Freeform: Shape 338">
            <a:extLst>
              <a:ext uri="{FF2B5EF4-FFF2-40B4-BE49-F238E27FC236}">
                <a16:creationId xmlns:a16="http://schemas.microsoft.com/office/drawing/2014/main" id="{3E3FEC45-105C-93C9-0710-547C84A7CA21}"/>
              </a:ext>
            </a:extLst>
          </p:cNvPr>
          <p:cNvSpPr/>
          <p:nvPr/>
        </p:nvSpPr>
        <p:spPr>
          <a:xfrm rot="326319">
            <a:off x="4360241" y="5711778"/>
            <a:ext cx="1358017" cy="299875"/>
          </a:xfrm>
          <a:custGeom>
            <a:avLst/>
            <a:gdLst>
              <a:gd name="connsiteX0" fmla="*/ 0 w 3479225"/>
              <a:gd name="connsiteY0" fmla="*/ 0 h 768277"/>
              <a:gd name="connsiteX1" fmla="*/ 3111677 w 3479225"/>
              <a:gd name="connsiteY1" fmla="*/ 0 h 768277"/>
              <a:gd name="connsiteX2" fmla="*/ 3462570 w 3479225"/>
              <a:gd name="connsiteY2" fmla="*/ 350893 h 768277"/>
              <a:gd name="connsiteX3" fmla="*/ 3479225 w 3479225"/>
              <a:gd name="connsiteY3" fmla="*/ 391102 h 768277"/>
              <a:gd name="connsiteX4" fmla="*/ 3462570 w 3479225"/>
              <a:gd name="connsiteY4" fmla="*/ 431311 h 768277"/>
              <a:gd name="connsiteX5" fmla="*/ 3125604 w 3479225"/>
              <a:gd name="connsiteY5" fmla="*/ 768277 h 768277"/>
              <a:gd name="connsiteX6" fmla="*/ 0 w 3479225"/>
              <a:gd name="connsiteY6" fmla="*/ 768277 h 76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9225" h="768277">
                <a:moveTo>
                  <a:pt x="0" y="0"/>
                </a:moveTo>
                <a:lnTo>
                  <a:pt x="3111677" y="0"/>
                </a:lnTo>
                <a:lnTo>
                  <a:pt x="3462570" y="350893"/>
                </a:lnTo>
                <a:cubicBezTo>
                  <a:pt x="3473673" y="361996"/>
                  <a:pt x="3479225" y="376549"/>
                  <a:pt x="3479225" y="391102"/>
                </a:cubicBezTo>
                <a:cubicBezTo>
                  <a:pt x="3479225" y="405655"/>
                  <a:pt x="3473673" y="420208"/>
                  <a:pt x="3462570" y="431311"/>
                </a:cubicBezTo>
                <a:lnTo>
                  <a:pt x="3125604" y="768277"/>
                </a:lnTo>
                <a:lnTo>
                  <a:pt x="0" y="768277"/>
                </a:lnTo>
                <a:close/>
              </a:path>
            </a:pathLst>
          </a:custGeom>
          <a:gradFill>
            <a:gsLst>
              <a:gs pos="0">
                <a:schemeClr val="bg1">
                  <a:lumMod val="85000"/>
                </a:schemeClr>
              </a:gs>
              <a:gs pos="33000">
                <a:schemeClr val="bg1">
                  <a:lumMod val="65000"/>
                </a:schemeClr>
              </a:gs>
              <a:gs pos="100000">
                <a:schemeClr val="bg1">
                  <a:lumMod val="75000"/>
                </a:schemeClr>
              </a:gs>
            </a:gsLst>
            <a:lin ang="0" scaled="0"/>
          </a:gra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38" name="Freeform: Shape 337">
            <a:extLst>
              <a:ext uri="{FF2B5EF4-FFF2-40B4-BE49-F238E27FC236}">
                <a16:creationId xmlns:a16="http://schemas.microsoft.com/office/drawing/2014/main" id="{6A7F08FE-B31B-400E-7881-2975F9F5E49F}"/>
              </a:ext>
            </a:extLst>
          </p:cNvPr>
          <p:cNvSpPr/>
          <p:nvPr/>
        </p:nvSpPr>
        <p:spPr>
          <a:xfrm>
            <a:off x="4165178" y="5660460"/>
            <a:ext cx="1749327" cy="194402"/>
          </a:xfrm>
          <a:custGeom>
            <a:avLst/>
            <a:gdLst>
              <a:gd name="connsiteX0" fmla="*/ 0 w 1403411"/>
              <a:gd name="connsiteY0" fmla="*/ 0 h 191777"/>
              <a:gd name="connsiteX1" fmla="*/ 1294056 w 1403411"/>
              <a:gd name="connsiteY1" fmla="*/ 0 h 191777"/>
              <a:gd name="connsiteX2" fmla="*/ 1396282 w 1403411"/>
              <a:gd name="connsiteY2" fmla="*/ 84172 h 191777"/>
              <a:gd name="connsiteX3" fmla="*/ 1403411 w 1403411"/>
              <a:gd name="connsiteY3" fmla="*/ 98343 h 191777"/>
              <a:gd name="connsiteX4" fmla="*/ 1396282 w 1403411"/>
              <a:gd name="connsiteY4" fmla="*/ 112514 h 191777"/>
              <a:gd name="connsiteX5" fmla="*/ 1300017 w 1403411"/>
              <a:gd name="connsiteY5" fmla="*/ 191777 h 191777"/>
              <a:gd name="connsiteX6" fmla="*/ 0 w 1403411"/>
              <a:gd name="connsiteY6" fmla="*/ 191777 h 19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411" h="191777">
                <a:moveTo>
                  <a:pt x="0" y="0"/>
                </a:moveTo>
                <a:lnTo>
                  <a:pt x="1294056" y="0"/>
                </a:lnTo>
                <a:lnTo>
                  <a:pt x="1396282" y="84172"/>
                </a:lnTo>
                <a:cubicBezTo>
                  <a:pt x="1401035" y="88085"/>
                  <a:pt x="1403411" y="93214"/>
                  <a:pt x="1403411" y="98343"/>
                </a:cubicBezTo>
                <a:cubicBezTo>
                  <a:pt x="1403411" y="103472"/>
                  <a:pt x="1401035" y="108601"/>
                  <a:pt x="1396282" y="112514"/>
                </a:cubicBezTo>
                <a:lnTo>
                  <a:pt x="1300017" y="191777"/>
                </a:lnTo>
                <a:lnTo>
                  <a:pt x="0" y="191777"/>
                </a:lnTo>
                <a:close/>
              </a:path>
            </a:pathLst>
          </a:custGeom>
          <a:gradFill>
            <a:gsLst>
              <a:gs pos="0">
                <a:schemeClr val="bg1">
                  <a:alpha val="0"/>
                </a:schemeClr>
              </a:gs>
              <a:gs pos="33000">
                <a:schemeClr val="accent2">
                  <a:lumMod val="20000"/>
                  <a:lumOff val="80000"/>
                </a:schemeClr>
              </a:gs>
              <a:gs pos="100000">
                <a:srgbClr val="FDDAA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32" name="TextBox 331">
            <a:extLst>
              <a:ext uri="{FF2B5EF4-FFF2-40B4-BE49-F238E27FC236}">
                <a16:creationId xmlns:a16="http://schemas.microsoft.com/office/drawing/2014/main" id="{3811E10D-FDB5-EE69-217F-FF3561D95EF2}"/>
              </a:ext>
            </a:extLst>
          </p:cNvPr>
          <p:cNvSpPr txBox="1"/>
          <p:nvPr/>
        </p:nvSpPr>
        <p:spPr>
          <a:xfrm>
            <a:off x="4306689" y="5668282"/>
            <a:ext cx="1040780" cy="200055"/>
          </a:xfrm>
          <a:prstGeom prst="rect">
            <a:avLst/>
          </a:prstGeom>
          <a:noFill/>
        </p:spPr>
        <p:txBody>
          <a:bodyPr wrap="square" rtlCol="0">
            <a:spAutoFit/>
          </a:bodyPr>
          <a:lstStyle/>
          <a:p>
            <a:pPr defTabSz="914400">
              <a:defRPr/>
            </a:pPr>
            <a:r>
              <a:rPr lang="en-US" sz="700" dirty="0">
                <a:solidFill>
                  <a:schemeClr val="tx1">
                    <a:lumMod val="75000"/>
                    <a:lumOff val="25000"/>
                  </a:schemeClr>
                </a:solidFill>
                <a:latin typeface="SVN-Gilroy Medium" panose="00000600000000000000" pitchFamily="50" charset="0"/>
                <a:cs typeface="Arial" panose="020B0604020202020204" pitchFamily="34" charset="0"/>
              </a:rPr>
              <a:t>Banking industry</a:t>
            </a:r>
            <a:endParaRPr lang="en-US" sz="700" baseline="30000" dirty="0">
              <a:solidFill>
                <a:schemeClr val="tx1">
                  <a:lumMod val="75000"/>
                  <a:lumOff val="25000"/>
                </a:schemeClr>
              </a:solidFill>
              <a:latin typeface="SVN-Gilroy Medium" panose="00000600000000000000" pitchFamily="50" charset="0"/>
              <a:cs typeface="Arial" panose="020B0604020202020204" pitchFamily="34" charset="0"/>
            </a:endParaRPr>
          </a:p>
        </p:txBody>
      </p:sp>
      <p:sp>
        <p:nvSpPr>
          <p:cNvPr id="348" name="TextBox 347">
            <a:extLst>
              <a:ext uri="{FF2B5EF4-FFF2-40B4-BE49-F238E27FC236}">
                <a16:creationId xmlns:a16="http://schemas.microsoft.com/office/drawing/2014/main" id="{D16F458B-B9C5-E5D7-116B-F599A36DBAE3}"/>
              </a:ext>
            </a:extLst>
          </p:cNvPr>
          <p:cNvSpPr txBox="1"/>
          <p:nvPr/>
        </p:nvSpPr>
        <p:spPr>
          <a:xfrm>
            <a:off x="5710069" y="6019543"/>
            <a:ext cx="547175" cy="200055"/>
          </a:xfrm>
          <a:prstGeom prst="rect">
            <a:avLst/>
          </a:prstGeom>
          <a:noFill/>
        </p:spPr>
        <p:txBody>
          <a:bodyPr wrap="square" rtlCol="0">
            <a:spAutoFit/>
          </a:bodyPr>
          <a:lstStyle/>
          <a:p>
            <a:pPr defTabSz="914400">
              <a:defRPr/>
            </a:pPr>
            <a:r>
              <a:rPr lang="en-US" sz="700" b="1" dirty="0">
                <a:solidFill>
                  <a:schemeClr val="tx1">
                    <a:lumMod val="75000"/>
                    <a:lumOff val="25000"/>
                  </a:schemeClr>
                </a:solidFill>
                <a:latin typeface="SVN-Gilroy SemiBold" panose="00000700000000000000" pitchFamily="50" charset="0"/>
                <a:cs typeface="Arial" panose="020B0604020202020204" pitchFamily="34" charset="0"/>
              </a:rPr>
              <a:t>15.7%</a:t>
            </a:r>
            <a:endParaRPr lang="en-US" sz="700" b="1" baseline="30000" dirty="0">
              <a:solidFill>
                <a:schemeClr val="tx1">
                  <a:lumMod val="75000"/>
                  <a:lumOff val="25000"/>
                </a:schemeClr>
              </a:solidFill>
              <a:latin typeface="SVN-Gilroy SemiBold" panose="00000700000000000000" pitchFamily="50" charset="0"/>
              <a:cs typeface="Arial" panose="020B0604020202020204" pitchFamily="34" charset="0"/>
            </a:endParaRPr>
          </a:p>
        </p:txBody>
      </p:sp>
      <p:sp>
        <p:nvSpPr>
          <p:cNvPr id="349" name="Freeform: Shape 348">
            <a:extLst>
              <a:ext uri="{FF2B5EF4-FFF2-40B4-BE49-F238E27FC236}">
                <a16:creationId xmlns:a16="http://schemas.microsoft.com/office/drawing/2014/main" id="{44A5EC6D-D842-256E-422E-F9DD03AE8943}"/>
              </a:ext>
            </a:extLst>
          </p:cNvPr>
          <p:cNvSpPr/>
          <p:nvPr/>
        </p:nvSpPr>
        <p:spPr>
          <a:xfrm rot="326319">
            <a:off x="4409229" y="6079468"/>
            <a:ext cx="1710463" cy="299875"/>
          </a:xfrm>
          <a:custGeom>
            <a:avLst/>
            <a:gdLst>
              <a:gd name="connsiteX0" fmla="*/ 0 w 3479225"/>
              <a:gd name="connsiteY0" fmla="*/ 0 h 768277"/>
              <a:gd name="connsiteX1" fmla="*/ 3111677 w 3479225"/>
              <a:gd name="connsiteY1" fmla="*/ 0 h 768277"/>
              <a:gd name="connsiteX2" fmla="*/ 3462570 w 3479225"/>
              <a:gd name="connsiteY2" fmla="*/ 350893 h 768277"/>
              <a:gd name="connsiteX3" fmla="*/ 3479225 w 3479225"/>
              <a:gd name="connsiteY3" fmla="*/ 391102 h 768277"/>
              <a:gd name="connsiteX4" fmla="*/ 3462570 w 3479225"/>
              <a:gd name="connsiteY4" fmla="*/ 431311 h 768277"/>
              <a:gd name="connsiteX5" fmla="*/ 3125604 w 3479225"/>
              <a:gd name="connsiteY5" fmla="*/ 768277 h 768277"/>
              <a:gd name="connsiteX6" fmla="*/ 0 w 3479225"/>
              <a:gd name="connsiteY6" fmla="*/ 768277 h 76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9225" h="768277">
                <a:moveTo>
                  <a:pt x="0" y="0"/>
                </a:moveTo>
                <a:lnTo>
                  <a:pt x="3111677" y="0"/>
                </a:lnTo>
                <a:lnTo>
                  <a:pt x="3462570" y="350893"/>
                </a:lnTo>
                <a:cubicBezTo>
                  <a:pt x="3473673" y="361996"/>
                  <a:pt x="3479225" y="376549"/>
                  <a:pt x="3479225" y="391102"/>
                </a:cubicBezTo>
                <a:cubicBezTo>
                  <a:pt x="3479225" y="405655"/>
                  <a:pt x="3473673" y="420208"/>
                  <a:pt x="3462570" y="431311"/>
                </a:cubicBezTo>
                <a:lnTo>
                  <a:pt x="3125604" y="768277"/>
                </a:lnTo>
                <a:lnTo>
                  <a:pt x="0" y="768277"/>
                </a:lnTo>
                <a:close/>
              </a:path>
            </a:pathLst>
          </a:custGeom>
          <a:gradFill>
            <a:gsLst>
              <a:gs pos="0">
                <a:schemeClr val="bg1">
                  <a:lumMod val="85000"/>
                </a:schemeClr>
              </a:gs>
              <a:gs pos="33000">
                <a:schemeClr val="bg1">
                  <a:lumMod val="65000"/>
                </a:schemeClr>
              </a:gs>
              <a:gs pos="100000">
                <a:schemeClr val="bg1">
                  <a:lumMod val="75000"/>
                </a:schemeClr>
              </a:gs>
            </a:gsLst>
            <a:lin ang="0" scaled="0"/>
          </a:gra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53" name="Freeform: Shape 352">
            <a:extLst>
              <a:ext uri="{FF2B5EF4-FFF2-40B4-BE49-F238E27FC236}">
                <a16:creationId xmlns:a16="http://schemas.microsoft.com/office/drawing/2014/main" id="{D96B7FF3-6F70-D6F1-7CF5-CE56FE050263}"/>
              </a:ext>
            </a:extLst>
          </p:cNvPr>
          <p:cNvSpPr/>
          <p:nvPr/>
        </p:nvSpPr>
        <p:spPr>
          <a:xfrm>
            <a:off x="4165179" y="6011680"/>
            <a:ext cx="1564234" cy="215698"/>
          </a:xfrm>
          <a:custGeom>
            <a:avLst/>
            <a:gdLst>
              <a:gd name="connsiteX0" fmla="*/ 0 w 1820051"/>
              <a:gd name="connsiteY0" fmla="*/ 0 h 215698"/>
              <a:gd name="connsiteX1" fmla="*/ 1685795 w 1820051"/>
              <a:gd name="connsiteY1" fmla="*/ 0 h 215698"/>
              <a:gd name="connsiteX2" fmla="*/ 1810051 w 1820051"/>
              <a:gd name="connsiteY2" fmla="*/ 92923 h 215698"/>
              <a:gd name="connsiteX3" fmla="*/ 1820051 w 1820051"/>
              <a:gd name="connsiteY3" fmla="*/ 110977 h 215698"/>
              <a:gd name="connsiteX4" fmla="*/ 1810051 w 1820051"/>
              <a:gd name="connsiteY4" fmla="*/ 129031 h 215698"/>
              <a:gd name="connsiteX5" fmla="*/ 1694158 w 1820051"/>
              <a:gd name="connsiteY5" fmla="*/ 215698 h 215698"/>
              <a:gd name="connsiteX6" fmla="*/ 0 w 1820051"/>
              <a:gd name="connsiteY6" fmla="*/ 215698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051" h="215698">
                <a:moveTo>
                  <a:pt x="0" y="0"/>
                </a:moveTo>
                <a:lnTo>
                  <a:pt x="1685795" y="0"/>
                </a:lnTo>
                <a:lnTo>
                  <a:pt x="1810051" y="92923"/>
                </a:lnTo>
                <a:cubicBezTo>
                  <a:pt x="1816718" y="97908"/>
                  <a:pt x="1820051" y="104442"/>
                  <a:pt x="1820051" y="110977"/>
                </a:cubicBezTo>
                <a:cubicBezTo>
                  <a:pt x="1820051" y="117511"/>
                  <a:pt x="1816718" y="124046"/>
                  <a:pt x="1810051" y="129031"/>
                </a:cubicBezTo>
                <a:lnTo>
                  <a:pt x="1694158" y="215698"/>
                </a:lnTo>
                <a:lnTo>
                  <a:pt x="0" y="215698"/>
                </a:lnTo>
                <a:close/>
              </a:path>
            </a:pathLst>
          </a:custGeom>
          <a:gradFill>
            <a:gsLst>
              <a:gs pos="0">
                <a:schemeClr val="bg1">
                  <a:alpha val="0"/>
                </a:schemeClr>
              </a:gs>
              <a:gs pos="33000">
                <a:srgbClr val="C8EDFC"/>
              </a:gs>
              <a:gs pos="100000">
                <a:srgbClr val="41C2F5"/>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51" name="TextBox 350">
            <a:extLst>
              <a:ext uri="{FF2B5EF4-FFF2-40B4-BE49-F238E27FC236}">
                <a16:creationId xmlns:a16="http://schemas.microsoft.com/office/drawing/2014/main" id="{25D82BB6-AAE4-6E3F-9041-3B8E337033E9}"/>
              </a:ext>
            </a:extLst>
          </p:cNvPr>
          <p:cNvSpPr txBox="1"/>
          <p:nvPr/>
        </p:nvSpPr>
        <p:spPr>
          <a:xfrm>
            <a:off x="4306689" y="6019502"/>
            <a:ext cx="1040780" cy="200055"/>
          </a:xfrm>
          <a:prstGeom prst="rect">
            <a:avLst/>
          </a:prstGeom>
          <a:noFill/>
        </p:spPr>
        <p:txBody>
          <a:bodyPr wrap="square" rtlCol="0">
            <a:spAutoFit/>
          </a:bodyPr>
          <a:lstStyle/>
          <a:p>
            <a:pPr defTabSz="914400">
              <a:defRPr/>
            </a:pPr>
            <a:r>
              <a:rPr lang="en-US" sz="700">
                <a:solidFill>
                  <a:schemeClr val="tx1">
                    <a:lumMod val="75000"/>
                    <a:lumOff val="25000"/>
                  </a:schemeClr>
                </a:solidFill>
                <a:latin typeface="SVN-Gilroy Medium" panose="00000600000000000000" pitchFamily="50" charset="0"/>
                <a:cs typeface="Arial" panose="020B0604020202020204" pitchFamily="34" charset="0"/>
              </a:rPr>
              <a:t>VietinBank</a:t>
            </a:r>
            <a:endParaRPr lang="en-US" sz="700" baseline="30000">
              <a:solidFill>
                <a:schemeClr val="tx1">
                  <a:lumMod val="75000"/>
                  <a:lumOff val="25000"/>
                </a:schemeClr>
              </a:solidFill>
              <a:latin typeface="SVN-Gilroy Medium" panose="00000600000000000000" pitchFamily="50" charset="0"/>
              <a:cs typeface="Arial" panose="020B0604020202020204" pitchFamily="34" charset="0"/>
            </a:endParaRPr>
          </a:p>
        </p:txBody>
      </p:sp>
      <p:sp>
        <p:nvSpPr>
          <p:cNvPr id="366" name="Isosceles Triangle 365">
            <a:extLst>
              <a:ext uri="{FF2B5EF4-FFF2-40B4-BE49-F238E27FC236}">
                <a16:creationId xmlns:a16="http://schemas.microsoft.com/office/drawing/2014/main" id="{70E4234E-51AB-011D-59FB-115C6020CAD4}"/>
              </a:ext>
            </a:extLst>
          </p:cNvPr>
          <p:cNvSpPr/>
          <p:nvPr/>
        </p:nvSpPr>
        <p:spPr>
          <a:xfrm rot="5400000">
            <a:off x="548048" y="5439424"/>
            <a:ext cx="111930" cy="46192"/>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SVN-Gilroy Medium" panose="00000600000000000000" pitchFamily="50" charset="0"/>
            </a:endParaRPr>
          </a:p>
        </p:txBody>
      </p:sp>
      <p:sp>
        <p:nvSpPr>
          <p:cNvPr id="367" name="Isosceles Triangle 366">
            <a:extLst>
              <a:ext uri="{FF2B5EF4-FFF2-40B4-BE49-F238E27FC236}">
                <a16:creationId xmlns:a16="http://schemas.microsoft.com/office/drawing/2014/main" id="{F9F2B7D7-E3FB-B42B-2A5A-D82269328C4A}"/>
              </a:ext>
            </a:extLst>
          </p:cNvPr>
          <p:cNvSpPr/>
          <p:nvPr/>
        </p:nvSpPr>
        <p:spPr>
          <a:xfrm rot="5400000">
            <a:off x="3969689" y="5439424"/>
            <a:ext cx="111930" cy="46192"/>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SVN-Gilroy Medium" panose="00000600000000000000" pitchFamily="50" charset="0"/>
            </a:endParaRPr>
          </a:p>
        </p:txBody>
      </p:sp>
      <p:sp>
        <p:nvSpPr>
          <p:cNvPr id="368" name="Isosceles Triangle 367">
            <a:extLst>
              <a:ext uri="{FF2B5EF4-FFF2-40B4-BE49-F238E27FC236}">
                <a16:creationId xmlns:a16="http://schemas.microsoft.com/office/drawing/2014/main" id="{EA783AD6-BDB4-6C02-3CDD-FAA057944287}"/>
              </a:ext>
            </a:extLst>
          </p:cNvPr>
          <p:cNvSpPr/>
          <p:nvPr/>
        </p:nvSpPr>
        <p:spPr>
          <a:xfrm rot="5400000">
            <a:off x="548048" y="7445862"/>
            <a:ext cx="111930" cy="46192"/>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SVN-Gilroy Medium" panose="00000600000000000000" pitchFamily="50" charset="0"/>
            </a:endParaRPr>
          </a:p>
        </p:txBody>
      </p:sp>
      <p:sp>
        <p:nvSpPr>
          <p:cNvPr id="2" name="Rectangle: Rounded Corners 210">
            <a:extLst>
              <a:ext uri="{FF2B5EF4-FFF2-40B4-BE49-F238E27FC236}">
                <a16:creationId xmlns:a16="http://schemas.microsoft.com/office/drawing/2014/main" id="{64129E9B-82AC-1D48-BCFB-2727CCF09011}"/>
              </a:ext>
            </a:extLst>
          </p:cNvPr>
          <p:cNvSpPr/>
          <p:nvPr/>
        </p:nvSpPr>
        <p:spPr>
          <a:xfrm>
            <a:off x="4051299" y="6375400"/>
            <a:ext cx="2284463" cy="1086769"/>
          </a:xfrm>
          <a:prstGeom prst="roundRect">
            <a:avLst>
              <a:gd name="adj" fmla="val 3519"/>
            </a:avLst>
          </a:prstGeom>
          <a:solidFill>
            <a:sysClr val="window" lastClr="FFFFFF"/>
          </a:solidFill>
          <a:ln w="12700" cap="flat" cmpd="sng" algn="ctr">
            <a:noFill/>
            <a:prstDash val="solid"/>
            <a:miter lim="800000"/>
          </a:ln>
          <a:effectLst>
            <a:outerShdw blurRad="38100" dist="38100" dir="2700000" algn="tl" rotWithShape="0">
              <a:sysClr val="window" lastClr="FFFFFF">
                <a:lumMod val="65000"/>
                <a:alpha val="36000"/>
              </a:sysClr>
            </a:outerShdw>
          </a:effectLst>
        </p:spPr>
        <p:txBody>
          <a:bodyPr rtlCol="0" anchor="ctr"/>
          <a:lstStyle/>
          <a:p>
            <a:pPr algn="ctr" defTabSz="914400">
              <a:defRPr/>
            </a:pPr>
            <a:endParaRPr lang="nl-NL" kern="0">
              <a:solidFill>
                <a:prstClr val="white"/>
              </a:solidFill>
              <a:latin typeface="Calibri" panose="020F0502020204030204"/>
            </a:endParaRPr>
          </a:p>
        </p:txBody>
      </p:sp>
      <p:sp>
        <p:nvSpPr>
          <p:cNvPr id="3" name="Rectangle 2">
            <a:extLst>
              <a:ext uri="{FF2B5EF4-FFF2-40B4-BE49-F238E27FC236}">
                <a16:creationId xmlns:a16="http://schemas.microsoft.com/office/drawing/2014/main" id="{FF404630-6BE2-F419-1A57-B857D11BB014}"/>
              </a:ext>
            </a:extLst>
          </p:cNvPr>
          <p:cNvSpPr/>
          <p:nvPr/>
        </p:nvSpPr>
        <p:spPr>
          <a:xfrm>
            <a:off x="4127943" y="6362378"/>
            <a:ext cx="2189234" cy="1109450"/>
          </a:xfrm>
          <a:prstGeom prst="rect">
            <a:avLst/>
          </a:prstGeom>
          <a:ln w="6350">
            <a:noFill/>
          </a:ln>
        </p:spPr>
        <p:txBody>
          <a:bodyPr wrap="square" lIns="62400" tIns="31200" rIns="31200" bIns="31200">
            <a:spAutoFit/>
          </a:bodyPr>
          <a:lstStyle/>
          <a:p>
            <a:pPr algn="just">
              <a:spcBef>
                <a:spcPts val="300"/>
              </a:spcBef>
              <a:defRPr/>
            </a:pPr>
            <a:r>
              <a:rPr lang="en-US" sz="850" dirty="0">
                <a:solidFill>
                  <a:schemeClr val="tx1">
                    <a:lumMod val="75000"/>
                    <a:lumOff val="25000"/>
                  </a:schemeClr>
                </a:solidFill>
                <a:latin typeface="SVN-Gilroy Medium" panose="00000600000000000000" pitchFamily="50" charset="0"/>
                <a:ea typeface="Tahoma" panose="020B0604030504040204" pitchFamily="34" charset="0"/>
                <a:cs typeface="Arial" panose="020B0604020202020204" pitchFamily="34" charset="0"/>
              </a:rPr>
              <a:t>Credit balance of VietinBank as of 31/12/2025 </a:t>
            </a:r>
            <a:r>
              <a:rPr lang="en-US" sz="850" b="1" dirty="0">
                <a:solidFill>
                  <a:srgbClr val="005993"/>
                </a:solidFill>
                <a:latin typeface="SVN-Gilroy XBold" panose="00000900000000000000" pitchFamily="50" charset="0"/>
                <a:cs typeface="Arial" panose="020B0604020202020204" pitchFamily="34" charset="0"/>
              </a:rPr>
              <a:t>grew by 15.7% </a:t>
            </a:r>
            <a:r>
              <a:rPr lang="en-US" sz="850" b="1" dirty="0" err="1">
                <a:solidFill>
                  <a:srgbClr val="005993"/>
                </a:solidFill>
                <a:latin typeface="SVN-Gilroy XBold" panose="00000900000000000000" pitchFamily="50" charset="0"/>
                <a:cs typeface="Arial" panose="020B0604020202020204" pitchFamily="34" charset="0"/>
              </a:rPr>
              <a:t>yoy</a:t>
            </a:r>
            <a:r>
              <a:rPr lang="en-US" sz="850" b="1" dirty="0">
                <a:solidFill>
                  <a:srgbClr val="005993"/>
                </a:solidFill>
                <a:latin typeface="SVN-Gilroy XBold" panose="00000900000000000000" pitchFamily="50" charset="0"/>
                <a:cs typeface="Arial" panose="020B0604020202020204" pitchFamily="34" charset="0"/>
              </a:rPr>
              <a:t>, </a:t>
            </a:r>
            <a:r>
              <a:rPr lang="en-US" sz="850" dirty="0">
                <a:solidFill>
                  <a:schemeClr val="tx1">
                    <a:lumMod val="75000"/>
                    <a:lumOff val="25000"/>
                  </a:schemeClr>
                </a:solidFill>
                <a:latin typeface="SVN-Gilroy Medium" panose="00000600000000000000" pitchFamily="50" charset="0"/>
                <a:ea typeface="Tahoma" panose="020B0604030504040204" pitchFamily="34" charset="0"/>
                <a:cs typeface="Arial" panose="020B0604020202020204" pitchFamily="34" charset="0"/>
              </a:rPr>
              <a:t>with growth in both the corporate and retail segments; focused on consumer loans, electricity, other building materials, real estate business, other agricultural products, food and beverages, seafood, </a:t>
            </a:r>
            <a:r>
              <a:rPr lang="en-US" sz="850">
                <a:solidFill>
                  <a:schemeClr val="tx1">
                    <a:lumMod val="75000"/>
                    <a:lumOff val="25000"/>
                  </a:schemeClr>
                </a:solidFill>
                <a:latin typeface="SVN-Gilroy Medium" panose="00000600000000000000" pitchFamily="50" charset="0"/>
                <a:ea typeface="Tahoma" panose="020B0604030504040204" pitchFamily="34" charset="0"/>
                <a:cs typeface="Arial" panose="020B0604020202020204" pitchFamily="34" charset="0"/>
              </a:rPr>
              <a:t>and plastics….</a:t>
            </a:r>
            <a:endParaRPr lang="en-US" sz="850" dirty="0">
              <a:solidFill>
                <a:schemeClr val="tx1">
                  <a:lumMod val="75000"/>
                  <a:lumOff val="25000"/>
                </a:schemeClr>
              </a:solidFill>
              <a:latin typeface="SVN-Gilroy Medium" panose="00000600000000000000" pitchFamily="50" charset="0"/>
              <a:ea typeface="Tahoma" panose="020B0604030504040204" pitchFamily="34" charset="0"/>
              <a:cs typeface="Arial" panose="020B0604020202020204" pitchFamily="34" charset="0"/>
            </a:endParaRPr>
          </a:p>
        </p:txBody>
      </p:sp>
      <p:sp>
        <p:nvSpPr>
          <p:cNvPr id="13" name="Rectangle: Rounded Corners 210">
            <a:extLst>
              <a:ext uri="{FF2B5EF4-FFF2-40B4-BE49-F238E27FC236}">
                <a16:creationId xmlns:a16="http://schemas.microsoft.com/office/drawing/2014/main" id="{D5CDDE7B-0A43-8B12-0915-E21E53096CB2}"/>
              </a:ext>
            </a:extLst>
          </p:cNvPr>
          <p:cNvSpPr/>
          <p:nvPr/>
        </p:nvSpPr>
        <p:spPr>
          <a:xfrm>
            <a:off x="4051300" y="7823033"/>
            <a:ext cx="2297819" cy="1183460"/>
          </a:xfrm>
          <a:prstGeom prst="roundRect">
            <a:avLst>
              <a:gd name="adj" fmla="val 3519"/>
            </a:avLst>
          </a:prstGeom>
          <a:solidFill>
            <a:sysClr val="window" lastClr="FFFFFF"/>
          </a:solidFill>
          <a:ln w="12700" cap="flat" cmpd="sng" algn="ctr">
            <a:noFill/>
            <a:prstDash val="solid"/>
            <a:miter lim="800000"/>
          </a:ln>
          <a:effectLst>
            <a:outerShdw blurRad="38100" dist="38100" dir="2700000" algn="tl" rotWithShape="0">
              <a:sysClr val="window" lastClr="FFFFFF">
                <a:lumMod val="65000"/>
                <a:alpha val="36000"/>
              </a:sysClr>
            </a:outerShdw>
          </a:effectLst>
        </p:spPr>
        <p:txBody>
          <a:bodyPr rtlCol="0" anchor="ctr"/>
          <a:lstStyle/>
          <a:p>
            <a:pPr marR="0" lvl="0" indent="0" algn="ctr" defTabSz="914400" fontAlgn="auto">
              <a:lnSpc>
                <a:spcPct val="100000"/>
              </a:lnSpc>
              <a:spcBef>
                <a:spcPts val="0"/>
              </a:spcBef>
              <a:spcAft>
                <a:spcPts val="0"/>
              </a:spcAft>
              <a:buClrTx/>
              <a:buSzTx/>
              <a:buFontTx/>
              <a:buNone/>
              <a:tabLst/>
              <a:defRPr/>
            </a:pPr>
            <a:endParaRPr lang="nl-NL" kern="0">
              <a:solidFill>
                <a:prstClr val="white"/>
              </a:solidFill>
              <a:latin typeface="Calibri" panose="020F0502020204030204"/>
            </a:endParaRPr>
          </a:p>
        </p:txBody>
      </p:sp>
      <p:sp>
        <p:nvSpPr>
          <p:cNvPr id="17" name="Rectangle 16">
            <a:extLst>
              <a:ext uri="{FF2B5EF4-FFF2-40B4-BE49-F238E27FC236}">
                <a16:creationId xmlns:a16="http://schemas.microsoft.com/office/drawing/2014/main" id="{2FA83618-E29C-6BD4-3817-FD470C464FC5}"/>
              </a:ext>
            </a:extLst>
          </p:cNvPr>
          <p:cNvSpPr/>
          <p:nvPr/>
        </p:nvSpPr>
        <p:spPr>
          <a:xfrm>
            <a:off x="4096894" y="7879524"/>
            <a:ext cx="2199063" cy="1109450"/>
          </a:xfrm>
          <a:prstGeom prst="rect">
            <a:avLst/>
          </a:prstGeom>
          <a:ln w="6350">
            <a:noFill/>
          </a:ln>
        </p:spPr>
        <p:txBody>
          <a:bodyPr wrap="square" lIns="62400" tIns="31200" rIns="31200" bIns="31200">
            <a:spAutoFit/>
          </a:bodyPr>
          <a:lstStyle/>
          <a:p>
            <a:pPr algn="just">
              <a:spcBef>
                <a:spcPts val="300"/>
              </a:spcBef>
              <a:defRPr/>
            </a:pPr>
            <a:r>
              <a:rPr lang="en-US" sz="850" dirty="0">
                <a:solidFill>
                  <a:schemeClr val="tx1">
                    <a:lumMod val="75000"/>
                    <a:lumOff val="25000"/>
                  </a:schemeClr>
                </a:solidFill>
                <a:latin typeface="SVN-Gilroy Medium" panose="00000600000000000000" pitchFamily="50" charset="0"/>
                <a:cs typeface="Arial" panose="020B0604020202020204" pitchFamily="34" charset="0"/>
              </a:rPr>
              <a:t>Customer deposits as of </a:t>
            </a:r>
            <a:r>
              <a:rPr lang="en-US" sz="850" dirty="0">
                <a:solidFill>
                  <a:schemeClr val="tx1">
                    <a:lumMod val="75000"/>
                    <a:lumOff val="25000"/>
                  </a:schemeClr>
                </a:solidFill>
                <a:latin typeface="SVN-Gilroy Medium" panose="00000600000000000000" pitchFamily="50" charset="0"/>
                <a:ea typeface="Tahoma" panose="020B0604030504040204" pitchFamily="34" charset="0"/>
                <a:cs typeface="Arial" panose="020B0604020202020204" pitchFamily="34" charset="0"/>
              </a:rPr>
              <a:t>31/12/2025</a:t>
            </a:r>
            <a:r>
              <a:rPr lang="en-US" sz="850" dirty="0">
                <a:solidFill>
                  <a:schemeClr val="tx1">
                    <a:lumMod val="75000"/>
                    <a:lumOff val="25000"/>
                  </a:schemeClr>
                </a:solidFill>
                <a:latin typeface="SVN-Gilroy Medium" panose="00000600000000000000" pitchFamily="50" charset="0"/>
                <a:cs typeface="Arial" panose="020B0604020202020204" pitchFamily="34" charset="0"/>
              </a:rPr>
              <a:t> </a:t>
            </a:r>
            <a:r>
              <a:rPr lang="en-US" sz="850" b="1" dirty="0">
                <a:solidFill>
                  <a:srgbClr val="005993"/>
                </a:solidFill>
                <a:latin typeface="SVN-Gilroy XBold" panose="00000900000000000000" pitchFamily="50" charset="0"/>
                <a:cs typeface="Arial" panose="020B0604020202020204" pitchFamily="34" charset="0"/>
              </a:rPr>
              <a:t>rose by 11.7% </a:t>
            </a:r>
            <a:r>
              <a:rPr lang="en-US" sz="850" b="1" dirty="0" err="1">
                <a:solidFill>
                  <a:srgbClr val="005993"/>
                </a:solidFill>
                <a:latin typeface="SVN-Gilroy XBold" panose="00000900000000000000" pitchFamily="50" charset="0"/>
                <a:cs typeface="Arial" panose="020B0604020202020204" pitchFamily="34" charset="0"/>
              </a:rPr>
              <a:t>yoy</a:t>
            </a:r>
            <a:r>
              <a:rPr lang="en-US" sz="850" b="1" dirty="0">
                <a:solidFill>
                  <a:srgbClr val="005993"/>
                </a:solidFill>
                <a:latin typeface="SVN-Gilroy XBold" panose="00000900000000000000" pitchFamily="50" charset="0"/>
                <a:cs typeface="Arial" panose="020B0604020202020204" pitchFamily="34" charset="0"/>
              </a:rPr>
              <a:t> </a:t>
            </a:r>
            <a:r>
              <a:rPr lang="en-US" sz="850" dirty="0">
                <a:solidFill>
                  <a:schemeClr val="tx1">
                    <a:lumMod val="75000"/>
                    <a:lumOff val="25000"/>
                  </a:schemeClr>
                </a:solidFill>
                <a:latin typeface="SVN-Gilroy Medium" panose="00000600000000000000" pitchFamily="50" charset="0"/>
                <a:ea typeface="Tahoma" panose="020B0604030504040204" pitchFamily="34" charset="0"/>
                <a:cs typeface="Arial" panose="020B0604020202020204" pitchFamily="34" charset="0"/>
              </a:rPr>
              <a:t>and witnessed its growth in all segments. CASA funding as of 31/12/2025 continued its improvement as  </a:t>
            </a:r>
            <a:r>
              <a:rPr lang="en-US" sz="850" b="1" dirty="0">
                <a:solidFill>
                  <a:srgbClr val="005993"/>
                </a:solidFill>
                <a:latin typeface="SVN-Gilroy XBold" panose="00000900000000000000" pitchFamily="50" charset="0"/>
                <a:cs typeface="Arial" panose="020B0604020202020204" pitchFamily="34" charset="0"/>
              </a:rPr>
              <a:t>increasing by 14.8% </a:t>
            </a:r>
            <a:r>
              <a:rPr lang="en-US" sz="850" b="1" dirty="0" err="1">
                <a:solidFill>
                  <a:srgbClr val="005993"/>
                </a:solidFill>
                <a:latin typeface="SVN-Gilroy XBold" panose="00000900000000000000" pitchFamily="50" charset="0"/>
                <a:cs typeface="Arial" panose="020B0604020202020204" pitchFamily="34" charset="0"/>
              </a:rPr>
              <a:t>yoy</a:t>
            </a:r>
            <a:r>
              <a:rPr lang="en-US" sz="850" dirty="0">
                <a:solidFill>
                  <a:schemeClr val="tx1">
                    <a:lumMod val="75000"/>
                    <a:lumOff val="25000"/>
                  </a:schemeClr>
                </a:solidFill>
                <a:latin typeface="SVN-Gilroy Medium" panose="00000600000000000000" pitchFamily="50" charset="0"/>
                <a:ea typeface="Tahoma" panose="020B0604030504040204" pitchFamily="34" charset="0"/>
                <a:cs typeface="Arial" panose="020B0604020202020204" pitchFamily="34" charset="0"/>
              </a:rPr>
              <a:t>; </a:t>
            </a:r>
            <a:r>
              <a:rPr lang="en-US" sz="850" dirty="0">
                <a:solidFill>
                  <a:schemeClr val="tx1">
                    <a:lumMod val="75000"/>
                    <a:lumOff val="25000"/>
                  </a:schemeClr>
                </a:solidFill>
                <a:latin typeface="SVN-Gilroy Medium" panose="00000600000000000000" pitchFamily="50" charset="0"/>
                <a:cs typeface="Arial" panose="020B0604020202020204" pitchFamily="34" charset="0"/>
              </a:rPr>
              <a:t>the proportion of CASA/total mobilized capital </a:t>
            </a:r>
            <a:r>
              <a:rPr lang="en-US" sz="850" dirty="0">
                <a:solidFill>
                  <a:srgbClr val="005993"/>
                </a:solidFill>
                <a:latin typeface="SVN-Gilroy XBold" panose="00000900000000000000" pitchFamily="50" charset="0"/>
                <a:cs typeface="Arial" panose="020B0604020202020204" pitchFamily="34" charset="0"/>
              </a:rPr>
              <a:t>was 25.5% </a:t>
            </a:r>
            <a:r>
              <a:rPr lang="en-US" sz="850" dirty="0">
                <a:solidFill>
                  <a:schemeClr val="tx1">
                    <a:lumMod val="75000"/>
                    <a:lumOff val="25000"/>
                  </a:schemeClr>
                </a:solidFill>
                <a:latin typeface="SVN-Gilroy Medium" panose="00000600000000000000" pitchFamily="50" charset="0"/>
                <a:ea typeface="Tahoma" panose="020B0604030504040204" pitchFamily="34" charset="0"/>
                <a:cs typeface="Arial" panose="020B0604020202020204" pitchFamily="34" charset="0"/>
              </a:rPr>
              <a:t>(</a:t>
            </a:r>
            <a:r>
              <a:rPr lang="en-US" sz="850">
                <a:solidFill>
                  <a:schemeClr val="tx1">
                    <a:lumMod val="75000"/>
                    <a:lumOff val="25000"/>
                  </a:schemeClr>
                </a:solidFill>
                <a:latin typeface="SVN-Gilroy Medium" panose="00000600000000000000" pitchFamily="50" charset="0"/>
                <a:ea typeface="Tahoma" panose="020B0604030504040204" pitchFamily="34" charset="0"/>
                <a:cs typeface="Arial" panose="020B0604020202020204" pitchFamily="34" charset="0"/>
              </a:rPr>
              <a:t>up 0.7 percentage points </a:t>
            </a:r>
            <a:r>
              <a:rPr lang="en-US" sz="850" dirty="0">
                <a:solidFill>
                  <a:schemeClr val="tx1">
                    <a:lumMod val="75000"/>
                    <a:lumOff val="25000"/>
                  </a:schemeClr>
                </a:solidFill>
                <a:latin typeface="SVN-Gilroy Medium" panose="00000600000000000000" pitchFamily="50" charset="0"/>
                <a:ea typeface="Tahoma" panose="020B0604030504040204" pitchFamily="34" charset="0"/>
                <a:cs typeface="Arial" panose="020B0604020202020204" pitchFamily="34" charset="0"/>
              </a:rPr>
              <a:t>compared to the end of 2024).</a:t>
            </a:r>
          </a:p>
        </p:txBody>
      </p:sp>
      <p:grpSp>
        <p:nvGrpSpPr>
          <p:cNvPr id="62" name="Group 61">
            <a:extLst>
              <a:ext uri="{FF2B5EF4-FFF2-40B4-BE49-F238E27FC236}">
                <a16:creationId xmlns:a16="http://schemas.microsoft.com/office/drawing/2014/main" id="{F5FF7211-04F5-485E-9C6B-29B3D18A9092}"/>
              </a:ext>
            </a:extLst>
          </p:cNvPr>
          <p:cNvGrpSpPr/>
          <p:nvPr/>
        </p:nvGrpSpPr>
        <p:grpSpPr>
          <a:xfrm>
            <a:off x="452133" y="6668213"/>
            <a:ext cx="3345635" cy="133200"/>
            <a:chOff x="452133" y="5639513"/>
            <a:chExt cx="3345635" cy="133200"/>
          </a:xfrm>
        </p:grpSpPr>
        <p:sp>
          <p:nvSpPr>
            <p:cNvPr id="295" name="TextBox 294">
              <a:extLst>
                <a:ext uri="{FF2B5EF4-FFF2-40B4-BE49-F238E27FC236}">
                  <a16:creationId xmlns:a16="http://schemas.microsoft.com/office/drawing/2014/main" id="{2F8A72F9-14A8-178D-9832-180CDF4FB4BE}"/>
                </a:ext>
              </a:extLst>
            </p:cNvPr>
            <p:cNvSpPr txBox="1"/>
            <p:nvPr/>
          </p:nvSpPr>
          <p:spPr>
            <a:xfrm>
              <a:off x="452133" y="5651483"/>
              <a:ext cx="443518" cy="109261"/>
            </a:xfrm>
            <a:prstGeom prst="rect">
              <a:avLst/>
            </a:prstGeom>
            <a:noFill/>
          </p:spPr>
          <p:txBody>
            <a:bodyPr wrap="square" lIns="0" tIns="0" rIns="0" bIns="0">
              <a:spAutoFit/>
            </a:bodyPr>
            <a:lstStyle>
              <a:defPPr>
                <a:defRPr lang="en-US"/>
              </a:defPPr>
              <a:lvl1pPr algn="r" defTabSz="792510">
                <a:lnSpc>
                  <a:spcPct val="110000"/>
                </a:lnSpc>
                <a:defRPr sz="700">
                  <a:solidFill>
                    <a:schemeClr val="tx1">
                      <a:lumMod val="75000"/>
                      <a:lumOff val="25000"/>
                    </a:schemeClr>
                  </a:solidFill>
                  <a:latin typeface="SVN-Gilroy XBold" panose="00000900000000000000" pitchFamily="50" charset="0"/>
                  <a:cs typeface="Arial" panose="020B0604020202020204" pitchFamily="34" charset="0"/>
                </a:defRPr>
              </a:lvl1pPr>
            </a:lstStyle>
            <a:p>
              <a:r>
                <a:rPr lang="en-US"/>
                <a:t>4Q2025</a:t>
              </a:r>
              <a:endParaRPr lang="vi-VN"/>
            </a:p>
          </p:txBody>
        </p:sp>
        <p:sp>
          <p:nvSpPr>
            <p:cNvPr id="319" name="Rectangle: Rounded Corners 283">
              <a:extLst>
                <a:ext uri="{FF2B5EF4-FFF2-40B4-BE49-F238E27FC236}">
                  <a16:creationId xmlns:a16="http://schemas.microsoft.com/office/drawing/2014/main" id="{6AA627DC-BB5D-759D-62A7-103769D6F124}"/>
                </a:ext>
              </a:extLst>
            </p:cNvPr>
            <p:cNvSpPr/>
            <p:nvPr/>
          </p:nvSpPr>
          <p:spPr>
            <a:xfrm>
              <a:off x="1325356" y="5639513"/>
              <a:ext cx="2314625" cy="133200"/>
            </a:xfrm>
            <a:prstGeom prst="roundRect">
              <a:avLst>
                <a:gd name="adj" fmla="val 50000"/>
              </a:avLst>
            </a:prstGeom>
            <a:solidFill>
              <a:srgbClr val="284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19" name="Rectangle: Rounded Corners 283">
              <a:extLst>
                <a:ext uri="{FF2B5EF4-FFF2-40B4-BE49-F238E27FC236}">
                  <a16:creationId xmlns:a16="http://schemas.microsoft.com/office/drawing/2014/main" id="{B48F0A5A-3233-C482-A48C-F28619093780}"/>
                </a:ext>
              </a:extLst>
            </p:cNvPr>
            <p:cNvSpPr/>
            <p:nvPr/>
          </p:nvSpPr>
          <p:spPr>
            <a:xfrm>
              <a:off x="989370" y="5639513"/>
              <a:ext cx="2607942" cy="133200"/>
            </a:xfrm>
            <a:prstGeom prst="roundRect">
              <a:avLst>
                <a:gd name="adj" fmla="val 50000"/>
              </a:avLst>
            </a:prstGeom>
            <a:solidFill>
              <a:srgbClr val="336D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20" name="Rectangle: Rounded Corners 283">
              <a:extLst>
                <a:ext uri="{FF2B5EF4-FFF2-40B4-BE49-F238E27FC236}">
                  <a16:creationId xmlns:a16="http://schemas.microsoft.com/office/drawing/2014/main" id="{4F8666A2-1CD8-C052-A23A-A20423D8D91A}"/>
                </a:ext>
              </a:extLst>
            </p:cNvPr>
            <p:cNvSpPr/>
            <p:nvPr/>
          </p:nvSpPr>
          <p:spPr>
            <a:xfrm>
              <a:off x="989369" y="5639513"/>
              <a:ext cx="2460171" cy="133200"/>
            </a:xfrm>
            <a:prstGeom prst="roundRect">
              <a:avLst>
                <a:gd name="adj" fmla="val 50000"/>
              </a:avLst>
            </a:prstGeom>
            <a:solidFill>
              <a:srgbClr val="259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21" name="Rectangle: Rounded Corners 283">
              <a:extLst>
                <a:ext uri="{FF2B5EF4-FFF2-40B4-BE49-F238E27FC236}">
                  <a16:creationId xmlns:a16="http://schemas.microsoft.com/office/drawing/2014/main" id="{CA793630-D273-BDDF-DADF-76FB44532649}"/>
                </a:ext>
              </a:extLst>
            </p:cNvPr>
            <p:cNvSpPr/>
            <p:nvPr/>
          </p:nvSpPr>
          <p:spPr>
            <a:xfrm>
              <a:off x="989369" y="5639513"/>
              <a:ext cx="1658415" cy="133200"/>
            </a:xfrm>
            <a:prstGeom prst="roundRect">
              <a:avLst>
                <a:gd name="adj" fmla="val 50000"/>
              </a:avLst>
            </a:prstGeom>
            <a:solidFill>
              <a:srgbClr val="37BC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22" name="Rectangle: Rounded Corners 283">
              <a:extLst>
                <a:ext uri="{FF2B5EF4-FFF2-40B4-BE49-F238E27FC236}">
                  <a16:creationId xmlns:a16="http://schemas.microsoft.com/office/drawing/2014/main" id="{34E244A2-CB59-5EEB-C8DD-84F89A7247DC}"/>
                </a:ext>
              </a:extLst>
            </p:cNvPr>
            <p:cNvSpPr/>
            <p:nvPr/>
          </p:nvSpPr>
          <p:spPr>
            <a:xfrm>
              <a:off x="967063" y="5639513"/>
              <a:ext cx="1078749" cy="133200"/>
            </a:xfrm>
            <a:prstGeom prst="roundRect">
              <a:avLst>
                <a:gd name="adj" fmla="val 50000"/>
              </a:avLst>
            </a:prstGeom>
            <a:solidFill>
              <a:srgbClr val="86D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23" name="TextBox 22">
              <a:extLst>
                <a:ext uri="{FF2B5EF4-FFF2-40B4-BE49-F238E27FC236}">
                  <a16:creationId xmlns:a16="http://schemas.microsoft.com/office/drawing/2014/main" id="{BF3A087C-8FEC-46F2-1E91-0676C8C45CB1}"/>
                </a:ext>
              </a:extLst>
            </p:cNvPr>
            <p:cNvSpPr txBox="1"/>
            <p:nvPr/>
          </p:nvSpPr>
          <p:spPr>
            <a:xfrm>
              <a:off x="1390075" y="5653770"/>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811</a:t>
              </a:r>
              <a:endParaRPr lang="vi-VN" sz="70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21B90DD-829C-1BFC-B253-DFF8E86E9999}"/>
                </a:ext>
              </a:extLst>
            </p:cNvPr>
            <p:cNvSpPr txBox="1"/>
            <p:nvPr/>
          </p:nvSpPr>
          <p:spPr>
            <a:xfrm>
              <a:off x="2150781" y="5652994"/>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444</a:t>
              </a:r>
              <a:endParaRPr lang="vi-VN" sz="70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A10E7D1-9ED8-0766-4799-13E900BB2232}"/>
                </a:ext>
              </a:extLst>
            </p:cNvPr>
            <p:cNvSpPr txBox="1"/>
            <p:nvPr/>
          </p:nvSpPr>
          <p:spPr>
            <a:xfrm>
              <a:off x="2863712" y="5655522"/>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599</a:t>
              </a:r>
              <a:endParaRPr lang="vi-VN" sz="70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27D2E12-F9B7-AB7F-33B2-EB7DF2FD3DBF}"/>
                </a:ext>
              </a:extLst>
            </p:cNvPr>
            <p:cNvSpPr txBox="1"/>
            <p:nvPr/>
          </p:nvSpPr>
          <p:spPr>
            <a:xfrm>
              <a:off x="3433616" y="5652990"/>
              <a:ext cx="169141"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Arial" panose="020B0604020202020204" pitchFamily="34" charset="0"/>
                  <a:cs typeface="Arial" panose="020B0604020202020204" pitchFamily="34" charset="0"/>
                </a:rPr>
                <a:t>114</a:t>
              </a:r>
              <a:endParaRPr lang="vi-VN" sz="700">
                <a:solidFill>
                  <a:schemeClr val="bg1"/>
                </a:solidFill>
                <a:latin typeface="Arial" panose="020B0604020202020204" pitchFamily="34" charset="0"/>
                <a:cs typeface="Arial" panose="020B0604020202020204" pitchFamily="34" charset="0"/>
              </a:endParaRPr>
            </a:p>
          </p:txBody>
        </p:sp>
        <p:sp>
          <p:nvSpPr>
            <p:cNvPr id="320" name="TextBox 319">
              <a:extLst>
                <a:ext uri="{FF2B5EF4-FFF2-40B4-BE49-F238E27FC236}">
                  <a16:creationId xmlns:a16="http://schemas.microsoft.com/office/drawing/2014/main" id="{727D2E12-F9B7-AB7F-33B2-EB7DF2FD3DBF}"/>
                </a:ext>
              </a:extLst>
            </p:cNvPr>
            <p:cNvSpPr txBox="1"/>
            <p:nvPr/>
          </p:nvSpPr>
          <p:spPr>
            <a:xfrm>
              <a:off x="3634055" y="5645907"/>
              <a:ext cx="163713"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tx1">
                      <a:lumMod val="75000"/>
                      <a:lumOff val="25000"/>
                    </a:schemeClr>
                  </a:solidFill>
                  <a:latin typeface="SVN-Gilroy Medium" panose="00000600000000000000" pitchFamily="50" charset="0"/>
                  <a:cs typeface="Arial" panose="020B0604020202020204" pitchFamily="34" charset="0"/>
                </a:rPr>
                <a:t>25</a:t>
              </a:r>
              <a:endParaRPr lang="vi-VN" sz="70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64FF7D48-849E-B385-A974-F424463D3145}"/>
              </a:ext>
            </a:extLst>
          </p:cNvPr>
          <p:cNvSpPr txBox="1"/>
          <p:nvPr/>
        </p:nvSpPr>
        <p:spPr>
          <a:xfrm>
            <a:off x="454125" y="5614746"/>
            <a:ext cx="443518" cy="236988"/>
          </a:xfrm>
          <a:prstGeom prst="rect">
            <a:avLst/>
          </a:prstGeom>
          <a:noFill/>
        </p:spPr>
        <p:txBody>
          <a:bodyPr wrap="square" lIns="0" tIns="0" rIns="0" bIns="0">
            <a:spAutoFit/>
          </a:bodyPr>
          <a:lstStyle>
            <a:defPPr>
              <a:defRPr lang="en-US"/>
            </a:defPPr>
            <a:lvl1pPr algn="r" defTabSz="792510">
              <a:lnSpc>
                <a:spcPct val="110000"/>
              </a:lnSpc>
              <a:defRPr sz="700">
                <a:solidFill>
                  <a:schemeClr val="tx1">
                    <a:lumMod val="75000"/>
                    <a:lumOff val="25000"/>
                  </a:schemeClr>
                </a:solidFill>
                <a:latin typeface="SVN-Gilroy XBold" panose="00000900000000000000" pitchFamily="50" charset="0"/>
                <a:cs typeface="Arial" panose="020B0604020202020204" pitchFamily="34" charset="0"/>
              </a:defRPr>
            </a:lvl1pPr>
          </a:lstStyle>
          <a:p>
            <a:pPr>
              <a:defRPr/>
            </a:pPr>
            <a:r>
              <a:rPr lang="en-US" dirty="0">
                <a:latin typeface="SVN-Gilroy Medium" panose="00000600000000000000" pitchFamily="50" charset="0"/>
              </a:rPr>
              <a:t>2024</a:t>
            </a:r>
          </a:p>
          <a:p>
            <a:pPr>
              <a:defRPr/>
            </a:pPr>
            <a:r>
              <a:rPr lang="en-US" dirty="0">
                <a:latin typeface="SVN-Gilroy Medium" panose="00000600000000000000" pitchFamily="50" charset="0"/>
              </a:rPr>
              <a:t>audited</a:t>
            </a:r>
            <a:endParaRPr lang="vi-VN" dirty="0"/>
          </a:p>
        </p:txBody>
      </p:sp>
      <p:sp>
        <p:nvSpPr>
          <p:cNvPr id="318" name="Rectangle: Rounded Corners 283">
            <a:extLst>
              <a:ext uri="{FF2B5EF4-FFF2-40B4-BE49-F238E27FC236}">
                <a16:creationId xmlns:a16="http://schemas.microsoft.com/office/drawing/2014/main" id="{6AA627DC-BB5D-759D-62A7-103769D6F124}"/>
              </a:ext>
            </a:extLst>
          </p:cNvPr>
          <p:cNvSpPr/>
          <p:nvPr/>
        </p:nvSpPr>
        <p:spPr>
          <a:xfrm>
            <a:off x="1303532" y="5661991"/>
            <a:ext cx="1967501" cy="133200"/>
          </a:xfrm>
          <a:prstGeom prst="roundRect">
            <a:avLst>
              <a:gd name="adj" fmla="val 50000"/>
            </a:avLst>
          </a:prstGeom>
          <a:solidFill>
            <a:srgbClr val="284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8" name="Rectangle: Rounded Corners 283">
            <a:extLst>
              <a:ext uri="{FF2B5EF4-FFF2-40B4-BE49-F238E27FC236}">
                <a16:creationId xmlns:a16="http://schemas.microsoft.com/office/drawing/2014/main" id="{F4BD2BA4-75F2-691F-E3C5-F0F9C86767F9}"/>
              </a:ext>
            </a:extLst>
          </p:cNvPr>
          <p:cNvSpPr/>
          <p:nvPr/>
        </p:nvSpPr>
        <p:spPr>
          <a:xfrm>
            <a:off x="992617" y="5661991"/>
            <a:ext cx="2230808" cy="133200"/>
          </a:xfrm>
          <a:prstGeom prst="roundRect">
            <a:avLst>
              <a:gd name="adj" fmla="val 50000"/>
            </a:avLst>
          </a:prstGeom>
          <a:solidFill>
            <a:srgbClr val="336D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9" name="Rectangle: Rounded Corners 283">
            <a:extLst>
              <a:ext uri="{FF2B5EF4-FFF2-40B4-BE49-F238E27FC236}">
                <a16:creationId xmlns:a16="http://schemas.microsoft.com/office/drawing/2014/main" id="{612B8BD9-912A-B370-61F7-EE623BFCE289}"/>
              </a:ext>
            </a:extLst>
          </p:cNvPr>
          <p:cNvSpPr/>
          <p:nvPr/>
        </p:nvSpPr>
        <p:spPr>
          <a:xfrm>
            <a:off x="992617" y="5661991"/>
            <a:ext cx="2094509" cy="133200"/>
          </a:xfrm>
          <a:prstGeom prst="roundRect">
            <a:avLst>
              <a:gd name="adj" fmla="val 50000"/>
            </a:avLst>
          </a:prstGeom>
          <a:solidFill>
            <a:srgbClr val="259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40" name="Rectangle: Rounded Corners 283">
            <a:extLst>
              <a:ext uri="{FF2B5EF4-FFF2-40B4-BE49-F238E27FC236}">
                <a16:creationId xmlns:a16="http://schemas.microsoft.com/office/drawing/2014/main" id="{9CFDB359-2E34-DA43-2847-839AF9085DEF}"/>
              </a:ext>
            </a:extLst>
          </p:cNvPr>
          <p:cNvSpPr/>
          <p:nvPr/>
        </p:nvSpPr>
        <p:spPr>
          <a:xfrm>
            <a:off x="992616" y="5661991"/>
            <a:ext cx="1395003" cy="133200"/>
          </a:xfrm>
          <a:prstGeom prst="roundRect">
            <a:avLst>
              <a:gd name="adj" fmla="val 50000"/>
            </a:avLst>
          </a:prstGeom>
          <a:solidFill>
            <a:srgbClr val="37BC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41" name="Rectangle: Rounded Corners 283">
            <a:extLst>
              <a:ext uri="{FF2B5EF4-FFF2-40B4-BE49-F238E27FC236}">
                <a16:creationId xmlns:a16="http://schemas.microsoft.com/office/drawing/2014/main" id="{DAC4F1AF-2123-11DD-BD45-3A60031E28D9}"/>
              </a:ext>
            </a:extLst>
          </p:cNvPr>
          <p:cNvSpPr/>
          <p:nvPr/>
        </p:nvSpPr>
        <p:spPr>
          <a:xfrm>
            <a:off x="967144" y="5661991"/>
            <a:ext cx="909364" cy="133200"/>
          </a:xfrm>
          <a:prstGeom prst="roundRect">
            <a:avLst>
              <a:gd name="adj" fmla="val 50000"/>
            </a:avLst>
          </a:prstGeom>
          <a:solidFill>
            <a:srgbClr val="86D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42" name="TextBox 41">
            <a:extLst>
              <a:ext uri="{FF2B5EF4-FFF2-40B4-BE49-F238E27FC236}">
                <a16:creationId xmlns:a16="http://schemas.microsoft.com/office/drawing/2014/main" id="{940275AC-1058-3CF5-4D9E-EC8B1F4D0260}"/>
              </a:ext>
            </a:extLst>
          </p:cNvPr>
          <p:cNvSpPr txBox="1"/>
          <p:nvPr/>
        </p:nvSpPr>
        <p:spPr>
          <a:xfrm>
            <a:off x="1265194" y="5673928"/>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679</a:t>
            </a:r>
            <a:endParaRPr lang="vi-VN" sz="700">
              <a:solidFill>
                <a:schemeClr val="bg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FC8925E-F158-25ED-E54E-B74837F0B812}"/>
              </a:ext>
            </a:extLst>
          </p:cNvPr>
          <p:cNvSpPr txBox="1"/>
          <p:nvPr/>
        </p:nvSpPr>
        <p:spPr>
          <a:xfrm>
            <a:off x="1977100" y="5674135"/>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380</a:t>
            </a:r>
            <a:endParaRPr lang="vi-VN" sz="700">
              <a:solidFill>
                <a:schemeClr val="bg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10A5DC33-41AE-C077-1FBB-172C9A6A285B}"/>
              </a:ext>
            </a:extLst>
          </p:cNvPr>
          <p:cNvSpPr txBox="1"/>
          <p:nvPr/>
        </p:nvSpPr>
        <p:spPr>
          <a:xfrm>
            <a:off x="2574445" y="5673901"/>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534</a:t>
            </a:r>
            <a:endParaRPr lang="vi-VN" sz="700">
              <a:solidFill>
                <a:schemeClr val="bg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0020E918-983F-8282-51D4-860F5E0E7922}"/>
              </a:ext>
            </a:extLst>
          </p:cNvPr>
          <p:cNvSpPr txBox="1"/>
          <p:nvPr/>
        </p:nvSpPr>
        <p:spPr>
          <a:xfrm>
            <a:off x="3059146" y="5673469"/>
            <a:ext cx="176892"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102</a:t>
            </a:r>
            <a:endParaRPr lang="vi-VN" sz="700">
              <a:solidFill>
                <a:schemeClr val="bg1"/>
              </a:solidFill>
              <a:latin typeface="Arial" panose="020B0604020202020204" pitchFamily="34" charset="0"/>
              <a:cs typeface="Arial" panose="020B0604020202020204" pitchFamily="34" charset="0"/>
            </a:endParaRPr>
          </a:p>
        </p:txBody>
      </p:sp>
      <p:sp>
        <p:nvSpPr>
          <p:cNvPr id="321" name="TextBox 320">
            <a:extLst>
              <a:ext uri="{FF2B5EF4-FFF2-40B4-BE49-F238E27FC236}">
                <a16:creationId xmlns:a16="http://schemas.microsoft.com/office/drawing/2014/main" id="{727D2E12-F9B7-AB7F-33B2-EB7DF2FD3DBF}"/>
              </a:ext>
            </a:extLst>
          </p:cNvPr>
          <p:cNvSpPr txBox="1"/>
          <p:nvPr/>
        </p:nvSpPr>
        <p:spPr>
          <a:xfrm>
            <a:off x="3276537" y="5671704"/>
            <a:ext cx="138691"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tx1">
                    <a:lumMod val="75000"/>
                    <a:lumOff val="25000"/>
                  </a:schemeClr>
                </a:solidFill>
                <a:latin typeface="SVN-Gilroy Medium" panose="00000600000000000000" pitchFamily="50" charset="0"/>
                <a:cs typeface="Arial" panose="020B0604020202020204" pitchFamily="34" charset="0"/>
              </a:rPr>
              <a:t>27</a:t>
            </a:r>
            <a:endParaRPr lang="vi-VN" sz="700">
              <a:solidFill>
                <a:schemeClr val="tx1">
                  <a:lumMod val="75000"/>
                  <a:lumOff val="2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9CA1B3D5-0639-2A6C-B651-6EBFAF222B7B}"/>
              </a:ext>
            </a:extLst>
          </p:cNvPr>
          <p:cNvSpPr txBox="1"/>
          <p:nvPr/>
        </p:nvSpPr>
        <p:spPr>
          <a:xfrm>
            <a:off x="388511" y="5920276"/>
            <a:ext cx="512543" cy="109261"/>
          </a:xfrm>
          <a:prstGeom prst="rect">
            <a:avLst/>
          </a:prstGeom>
          <a:noFill/>
        </p:spPr>
        <p:txBody>
          <a:bodyPr wrap="square" lIns="0" tIns="0" rIns="0" bIns="0">
            <a:spAutoFit/>
          </a:bodyPr>
          <a:lstStyle>
            <a:defPPr>
              <a:defRPr lang="en-US"/>
            </a:defPPr>
            <a:lvl1pPr algn="r" defTabSz="792510">
              <a:lnSpc>
                <a:spcPct val="110000"/>
              </a:lnSpc>
              <a:defRPr sz="700">
                <a:solidFill>
                  <a:schemeClr val="tx1">
                    <a:lumMod val="75000"/>
                    <a:lumOff val="25000"/>
                  </a:schemeClr>
                </a:solidFill>
                <a:latin typeface="SVN-Gilroy XBold" panose="00000900000000000000" pitchFamily="50" charset="0"/>
                <a:cs typeface="Arial" panose="020B0604020202020204" pitchFamily="34" charset="0"/>
              </a:defRPr>
            </a:lvl1pPr>
          </a:lstStyle>
          <a:p>
            <a:r>
              <a:rPr lang="en-US">
                <a:latin typeface="SVN-Gilroy Medium" panose="00000600000000000000" pitchFamily="50" charset="0"/>
              </a:rPr>
              <a:t>1Q2025</a:t>
            </a:r>
            <a:endParaRPr lang="vi-VN">
              <a:latin typeface="SVN-Gilroy Medium" panose="00000600000000000000" pitchFamily="50" charset="0"/>
            </a:endParaRPr>
          </a:p>
        </p:txBody>
      </p:sp>
      <p:sp>
        <p:nvSpPr>
          <p:cNvPr id="317" name="Rectangle: Rounded Corners 283">
            <a:extLst>
              <a:ext uri="{FF2B5EF4-FFF2-40B4-BE49-F238E27FC236}">
                <a16:creationId xmlns:a16="http://schemas.microsoft.com/office/drawing/2014/main" id="{6AA627DC-BB5D-759D-62A7-103769D6F124}"/>
              </a:ext>
            </a:extLst>
          </p:cNvPr>
          <p:cNvSpPr/>
          <p:nvPr/>
        </p:nvSpPr>
        <p:spPr>
          <a:xfrm>
            <a:off x="1301540" y="5908306"/>
            <a:ext cx="2071775" cy="133200"/>
          </a:xfrm>
          <a:prstGeom prst="roundRect">
            <a:avLst>
              <a:gd name="adj" fmla="val 50000"/>
            </a:avLst>
          </a:prstGeom>
          <a:solidFill>
            <a:srgbClr val="284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28" name="Rectangle: Rounded Corners 283">
            <a:extLst>
              <a:ext uri="{FF2B5EF4-FFF2-40B4-BE49-F238E27FC236}">
                <a16:creationId xmlns:a16="http://schemas.microsoft.com/office/drawing/2014/main" id="{71C5EE8D-4148-B9BD-AE4F-F48BB60C591B}"/>
              </a:ext>
            </a:extLst>
          </p:cNvPr>
          <p:cNvSpPr/>
          <p:nvPr/>
        </p:nvSpPr>
        <p:spPr>
          <a:xfrm>
            <a:off x="997803" y="5908306"/>
            <a:ext cx="2333714" cy="133200"/>
          </a:xfrm>
          <a:prstGeom prst="roundRect">
            <a:avLst>
              <a:gd name="adj" fmla="val 50000"/>
            </a:avLst>
          </a:prstGeom>
          <a:solidFill>
            <a:srgbClr val="336D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29" name="Rectangle: Rounded Corners 283">
            <a:extLst>
              <a:ext uri="{FF2B5EF4-FFF2-40B4-BE49-F238E27FC236}">
                <a16:creationId xmlns:a16="http://schemas.microsoft.com/office/drawing/2014/main" id="{F36D255E-90E1-FB11-EA9C-765AE344F555}"/>
              </a:ext>
            </a:extLst>
          </p:cNvPr>
          <p:cNvSpPr/>
          <p:nvPr/>
        </p:nvSpPr>
        <p:spPr>
          <a:xfrm>
            <a:off x="997802" y="5908306"/>
            <a:ext cx="2192205" cy="133200"/>
          </a:xfrm>
          <a:prstGeom prst="roundRect">
            <a:avLst>
              <a:gd name="adj" fmla="val 50000"/>
            </a:avLst>
          </a:prstGeom>
          <a:solidFill>
            <a:srgbClr val="259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0" name="Rectangle: Rounded Corners 283">
            <a:extLst>
              <a:ext uri="{FF2B5EF4-FFF2-40B4-BE49-F238E27FC236}">
                <a16:creationId xmlns:a16="http://schemas.microsoft.com/office/drawing/2014/main" id="{3B578349-F981-2AFA-02F7-A1882D1AD9E8}"/>
              </a:ext>
            </a:extLst>
          </p:cNvPr>
          <p:cNvSpPr/>
          <p:nvPr/>
        </p:nvSpPr>
        <p:spPr>
          <a:xfrm>
            <a:off x="997803" y="5908306"/>
            <a:ext cx="1443742" cy="133200"/>
          </a:xfrm>
          <a:prstGeom prst="roundRect">
            <a:avLst>
              <a:gd name="adj" fmla="val 50000"/>
            </a:avLst>
          </a:prstGeom>
          <a:solidFill>
            <a:srgbClr val="37BC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1" name="Rectangle: Rounded Corners 283">
            <a:extLst>
              <a:ext uri="{FF2B5EF4-FFF2-40B4-BE49-F238E27FC236}">
                <a16:creationId xmlns:a16="http://schemas.microsoft.com/office/drawing/2014/main" id="{3CA68D67-6864-A776-E015-075979E990AC}"/>
              </a:ext>
            </a:extLst>
          </p:cNvPr>
          <p:cNvSpPr/>
          <p:nvPr/>
        </p:nvSpPr>
        <p:spPr>
          <a:xfrm>
            <a:off x="967393" y="5908306"/>
            <a:ext cx="939870" cy="133200"/>
          </a:xfrm>
          <a:prstGeom prst="roundRect">
            <a:avLst>
              <a:gd name="adj" fmla="val 50000"/>
            </a:avLst>
          </a:prstGeom>
          <a:solidFill>
            <a:srgbClr val="86D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2" name="TextBox 31">
            <a:extLst>
              <a:ext uri="{FF2B5EF4-FFF2-40B4-BE49-F238E27FC236}">
                <a16:creationId xmlns:a16="http://schemas.microsoft.com/office/drawing/2014/main" id="{77D7658A-4DA9-E1D3-E818-93B6D5B53E92}"/>
              </a:ext>
            </a:extLst>
          </p:cNvPr>
          <p:cNvSpPr txBox="1"/>
          <p:nvPr/>
        </p:nvSpPr>
        <p:spPr>
          <a:xfrm>
            <a:off x="1337206" y="5914727"/>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703</a:t>
            </a:r>
            <a:endParaRPr lang="vi-VN" sz="700">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B699219E-8877-8653-DE2B-4BB4AB0C48D5}"/>
              </a:ext>
            </a:extLst>
          </p:cNvPr>
          <p:cNvSpPr txBox="1"/>
          <p:nvPr/>
        </p:nvSpPr>
        <p:spPr>
          <a:xfrm>
            <a:off x="2001342" y="5925315"/>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395</a:t>
            </a:r>
            <a:endParaRPr lang="vi-VN" sz="700">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7720EDA7-684B-83C4-B60C-8492BF7F870C}"/>
              </a:ext>
            </a:extLst>
          </p:cNvPr>
          <p:cNvSpPr txBox="1"/>
          <p:nvPr/>
        </p:nvSpPr>
        <p:spPr>
          <a:xfrm>
            <a:off x="2686295" y="5925315"/>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566</a:t>
            </a:r>
            <a:endParaRPr lang="vi-VN" sz="70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0D6F704-E456-BA08-A6FE-C159704CE2A1}"/>
              </a:ext>
            </a:extLst>
          </p:cNvPr>
          <p:cNvSpPr txBox="1"/>
          <p:nvPr/>
        </p:nvSpPr>
        <p:spPr>
          <a:xfrm>
            <a:off x="3171452" y="5919801"/>
            <a:ext cx="168939"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107</a:t>
            </a:r>
            <a:endParaRPr lang="vi-VN" sz="700" dirty="0">
              <a:solidFill>
                <a:schemeClr val="bg1"/>
              </a:solidFill>
              <a:latin typeface="Arial" panose="020B0604020202020204" pitchFamily="34" charset="0"/>
              <a:cs typeface="Arial" panose="020B0604020202020204" pitchFamily="34" charset="0"/>
            </a:endParaRPr>
          </a:p>
        </p:txBody>
      </p:sp>
      <p:sp>
        <p:nvSpPr>
          <p:cNvPr id="322" name="TextBox 321">
            <a:extLst>
              <a:ext uri="{FF2B5EF4-FFF2-40B4-BE49-F238E27FC236}">
                <a16:creationId xmlns:a16="http://schemas.microsoft.com/office/drawing/2014/main" id="{727D2E12-F9B7-AB7F-33B2-EB7DF2FD3DBF}"/>
              </a:ext>
            </a:extLst>
          </p:cNvPr>
          <p:cNvSpPr txBox="1"/>
          <p:nvPr/>
        </p:nvSpPr>
        <p:spPr>
          <a:xfrm>
            <a:off x="3370655" y="5920276"/>
            <a:ext cx="171540"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tx1">
                    <a:lumMod val="75000"/>
                    <a:lumOff val="25000"/>
                  </a:schemeClr>
                </a:solidFill>
                <a:latin typeface="Arial" panose="020B0604020202020204" pitchFamily="34" charset="0"/>
                <a:cs typeface="Arial" panose="020B0604020202020204" pitchFamily="34" charset="0"/>
              </a:rPr>
              <a:t>31</a:t>
            </a:r>
            <a:endParaRPr lang="vi-VN" sz="700">
              <a:solidFill>
                <a:schemeClr val="tx1">
                  <a:lumMod val="75000"/>
                  <a:lumOff val="25000"/>
                </a:schemeClr>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D61A5D7C-D6D5-4BC3-3EAA-1AA5F817EAC9}"/>
              </a:ext>
            </a:extLst>
          </p:cNvPr>
          <p:cNvSpPr txBox="1"/>
          <p:nvPr/>
        </p:nvSpPr>
        <p:spPr>
          <a:xfrm>
            <a:off x="452133" y="6157161"/>
            <a:ext cx="443518" cy="109325"/>
          </a:xfrm>
          <a:prstGeom prst="rect">
            <a:avLst/>
          </a:prstGeom>
          <a:noFill/>
        </p:spPr>
        <p:txBody>
          <a:bodyPr wrap="square" lIns="0" tIns="0" rIns="0" bIns="0">
            <a:spAutoFit/>
          </a:bodyPr>
          <a:lstStyle>
            <a:defPPr>
              <a:defRPr lang="en-US"/>
            </a:defPPr>
            <a:lvl1pPr algn="r" defTabSz="792510">
              <a:lnSpc>
                <a:spcPct val="110000"/>
              </a:lnSpc>
              <a:defRPr sz="700">
                <a:solidFill>
                  <a:schemeClr val="tx1">
                    <a:lumMod val="75000"/>
                    <a:lumOff val="25000"/>
                  </a:schemeClr>
                </a:solidFill>
                <a:latin typeface="SVN-Gilroy Medium" panose="00000600000000000000" pitchFamily="50" charset="0"/>
                <a:cs typeface="Arial" panose="020B0604020202020204" pitchFamily="34" charset="0"/>
              </a:defRPr>
            </a:lvl1pPr>
          </a:lstStyle>
          <a:p>
            <a:r>
              <a:rPr lang="en-US"/>
              <a:t>2Q2025</a:t>
            </a:r>
            <a:endParaRPr lang="vi-VN" dirty="0"/>
          </a:p>
        </p:txBody>
      </p:sp>
      <p:sp>
        <p:nvSpPr>
          <p:cNvPr id="316" name="Rectangle: Rounded Corners 283">
            <a:extLst>
              <a:ext uri="{FF2B5EF4-FFF2-40B4-BE49-F238E27FC236}">
                <a16:creationId xmlns:a16="http://schemas.microsoft.com/office/drawing/2014/main" id="{6AA627DC-BB5D-759D-62A7-103769D6F124}"/>
              </a:ext>
            </a:extLst>
          </p:cNvPr>
          <p:cNvSpPr/>
          <p:nvPr/>
        </p:nvSpPr>
        <p:spPr>
          <a:xfrm>
            <a:off x="1269732" y="6145223"/>
            <a:ext cx="2242456" cy="133200"/>
          </a:xfrm>
          <a:prstGeom prst="roundRect">
            <a:avLst>
              <a:gd name="adj" fmla="val 50000"/>
            </a:avLst>
          </a:prstGeom>
          <a:solidFill>
            <a:srgbClr val="284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171" name="Rectangle: Rounded Corners 283">
            <a:extLst>
              <a:ext uri="{FF2B5EF4-FFF2-40B4-BE49-F238E27FC236}">
                <a16:creationId xmlns:a16="http://schemas.microsoft.com/office/drawing/2014/main" id="{20185088-F5A3-DAB3-32C5-858DF87AF8D3}"/>
              </a:ext>
            </a:extLst>
          </p:cNvPr>
          <p:cNvSpPr/>
          <p:nvPr/>
        </p:nvSpPr>
        <p:spPr>
          <a:xfrm>
            <a:off x="988438" y="6145223"/>
            <a:ext cx="2478522" cy="133200"/>
          </a:xfrm>
          <a:prstGeom prst="roundRect">
            <a:avLst>
              <a:gd name="adj" fmla="val 50000"/>
            </a:avLst>
          </a:prstGeom>
          <a:solidFill>
            <a:srgbClr val="336D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172" name="Rectangle: Rounded Corners 283">
            <a:extLst>
              <a:ext uri="{FF2B5EF4-FFF2-40B4-BE49-F238E27FC236}">
                <a16:creationId xmlns:a16="http://schemas.microsoft.com/office/drawing/2014/main" id="{208C56BA-0385-6C5B-DFBB-13BB6B340123}"/>
              </a:ext>
            </a:extLst>
          </p:cNvPr>
          <p:cNvSpPr/>
          <p:nvPr/>
        </p:nvSpPr>
        <p:spPr>
          <a:xfrm>
            <a:off x="988436" y="6145223"/>
            <a:ext cx="2307681" cy="133200"/>
          </a:xfrm>
          <a:prstGeom prst="roundRect">
            <a:avLst>
              <a:gd name="adj" fmla="val 50000"/>
            </a:avLst>
          </a:prstGeom>
          <a:solidFill>
            <a:srgbClr val="259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173" name="Rectangle: Rounded Corners 283">
            <a:extLst>
              <a:ext uri="{FF2B5EF4-FFF2-40B4-BE49-F238E27FC236}">
                <a16:creationId xmlns:a16="http://schemas.microsoft.com/office/drawing/2014/main" id="{C6571B2B-978A-24B9-E416-7AA8BAF96908}"/>
              </a:ext>
            </a:extLst>
          </p:cNvPr>
          <p:cNvSpPr/>
          <p:nvPr/>
        </p:nvSpPr>
        <p:spPr>
          <a:xfrm>
            <a:off x="988437" y="6145223"/>
            <a:ext cx="1533794" cy="133200"/>
          </a:xfrm>
          <a:prstGeom prst="roundRect">
            <a:avLst>
              <a:gd name="adj" fmla="val 50000"/>
            </a:avLst>
          </a:prstGeom>
          <a:solidFill>
            <a:srgbClr val="37BC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174" name="Rectangle: Rounded Corners 283">
            <a:extLst>
              <a:ext uri="{FF2B5EF4-FFF2-40B4-BE49-F238E27FC236}">
                <a16:creationId xmlns:a16="http://schemas.microsoft.com/office/drawing/2014/main" id="{14261995-9264-8DDD-070B-22B763F131EA}"/>
              </a:ext>
            </a:extLst>
          </p:cNvPr>
          <p:cNvSpPr/>
          <p:nvPr/>
        </p:nvSpPr>
        <p:spPr>
          <a:xfrm>
            <a:off x="966131" y="6145223"/>
            <a:ext cx="997555" cy="133200"/>
          </a:xfrm>
          <a:prstGeom prst="roundRect">
            <a:avLst>
              <a:gd name="adj" fmla="val 50000"/>
            </a:avLst>
          </a:prstGeom>
          <a:solidFill>
            <a:srgbClr val="86D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175" name="TextBox 174">
            <a:extLst>
              <a:ext uri="{FF2B5EF4-FFF2-40B4-BE49-F238E27FC236}">
                <a16:creationId xmlns:a16="http://schemas.microsoft.com/office/drawing/2014/main" id="{205FA3BA-2CC4-5B0B-A814-59AEA3BED2E3}"/>
              </a:ext>
            </a:extLst>
          </p:cNvPr>
          <p:cNvSpPr txBox="1"/>
          <p:nvPr/>
        </p:nvSpPr>
        <p:spPr>
          <a:xfrm>
            <a:off x="1335589" y="6152195"/>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751</a:t>
            </a:r>
            <a:endParaRPr lang="vi-VN" sz="700">
              <a:solidFill>
                <a:schemeClr val="bg1"/>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084EC2E1-D0F6-FD8C-EE76-EAE979F62BF9}"/>
              </a:ext>
            </a:extLst>
          </p:cNvPr>
          <p:cNvSpPr txBox="1"/>
          <p:nvPr/>
        </p:nvSpPr>
        <p:spPr>
          <a:xfrm>
            <a:off x="2051741" y="6157161"/>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413</a:t>
            </a:r>
            <a:endParaRPr lang="vi-VN" sz="700">
              <a:solidFill>
                <a:schemeClr val="bg1"/>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73C1C235-B312-00F2-73C3-E599A9616ED1}"/>
              </a:ext>
            </a:extLst>
          </p:cNvPr>
          <p:cNvSpPr txBox="1"/>
          <p:nvPr/>
        </p:nvSpPr>
        <p:spPr>
          <a:xfrm>
            <a:off x="2749707" y="6146634"/>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584</a:t>
            </a:r>
            <a:endParaRPr lang="vi-VN" sz="700">
              <a:solidFill>
                <a:schemeClr val="bg1"/>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id="{2E094E81-1E21-C568-83DF-B7500F5F18AA}"/>
              </a:ext>
            </a:extLst>
          </p:cNvPr>
          <p:cNvSpPr txBox="1"/>
          <p:nvPr/>
        </p:nvSpPr>
        <p:spPr>
          <a:xfrm>
            <a:off x="3290286" y="6151502"/>
            <a:ext cx="159255"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116</a:t>
            </a:r>
            <a:endParaRPr lang="vi-VN" sz="700">
              <a:solidFill>
                <a:schemeClr val="bg1"/>
              </a:solidFill>
              <a:latin typeface="Arial" panose="020B0604020202020204" pitchFamily="34" charset="0"/>
              <a:cs typeface="Arial" panose="020B0604020202020204" pitchFamily="34" charset="0"/>
            </a:endParaRPr>
          </a:p>
        </p:txBody>
      </p:sp>
      <p:sp>
        <p:nvSpPr>
          <p:cNvPr id="323" name="TextBox 322">
            <a:extLst>
              <a:ext uri="{FF2B5EF4-FFF2-40B4-BE49-F238E27FC236}">
                <a16:creationId xmlns:a16="http://schemas.microsoft.com/office/drawing/2014/main" id="{727D2E12-F9B7-AB7F-33B2-EB7DF2FD3DBF}"/>
              </a:ext>
            </a:extLst>
          </p:cNvPr>
          <p:cNvSpPr txBox="1"/>
          <p:nvPr/>
        </p:nvSpPr>
        <p:spPr>
          <a:xfrm>
            <a:off x="3494787" y="6161960"/>
            <a:ext cx="155079"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tx1">
                    <a:lumMod val="75000"/>
                    <a:lumOff val="25000"/>
                  </a:schemeClr>
                </a:solidFill>
                <a:latin typeface="Arial" panose="020B0604020202020204" pitchFamily="34" charset="0"/>
                <a:cs typeface="Arial" panose="020B0604020202020204" pitchFamily="34" charset="0"/>
              </a:rPr>
              <a:t>36</a:t>
            </a:r>
            <a:endParaRPr lang="vi-VN" sz="70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7" name="Group 36"/>
          <p:cNvGrpSpPr/>
          <p:nvPr/>
        </p:nvGrpSpPr>
        <p:grpSpPr>
          <a:xfrm>
            <a:off x="446479" y="6401057"/>
            <a:ext cx="3328484" cy="133200"/>
            <a:chOff x="452133" y="5673250"/>
            <a:chExt cx="3328484" cy="133200"/>
          </a:xfrm>
        </p:grpSpPr>
        <p:sp>
          <p:nvSpPr>
            <p:cNvPr id="179" name="TextBox 178">
              <a:extLst>
                <a:ext uri="{FF2B5EF4-FFF2-40B4-BE49-F238E27FC236}">
                  <a16:creationId xmlns:a16="http://schemas.microsoft.com/office/drawing/2014/main" id="{18F88E00-12FE-DAB2-6450-F375C8BCB2CF}"/>
                </a:ext>
              </a:extLst>
            </p:cNvPr>
            <p:cNvSpPr txBox="1"/>
            <p:nvPr/>
          </p:nvSpPr>
          <p:spPr>
            <a:xfrm>
              <a:off x="452133" y="5685188"/>
              <a:ext cx="443518" cy="109325"/>
            </a:xfrm>
            <a:prstGeom prst="rect">
              <a:avLst/>
            </a:prstGeom>
            <a:noFill/>
          </p:spPr>
          <p:txBody>
            <a:bodyPr wrap="square" lIns="0" tIns="0" rIns="0" bIns="0">
              <a:spAutoFit/>
            </a:bodyPr>
            <a:lstStyle>
              <a:defPPr>
                <a:defRPr lang="en-US"/>
              </a:defPPr>
              <a:lvl1pPr algn="r" defTabSz="792510">
                <a:lnSpc>
                  <a:spcPct val="110000"/>
                </a:lnSpc>
                <a:defRPr sz="700">
                  <a:solidFill>
                    <a:schemeClr val="tx1">
                      <a:lumMod val="75000"/>
                      <a:lumOff val="25000"/>
                    </a:schemeClr>
                  </a:solidFill>
                  <a:latin typeface="SVN-Gilroy Medium" panose="00000600000000000000" pitchFamily="50" charset="0"/>
                  <a:cs typeface="Arial" panose="020B0604020202020204" pitchFamily="34" charset="0"/>
                </a:defRPr>
              </a:lvl1pPr>
            </a:lstStyle>
            <a:p>
              <a:r>
                <a:rPr lang="en-US"/>
                <a:t>3Q2025</a:t>
              </a:r>
              <a:endParaRPr lang="vi-VN"/>
            </a:p>
          </p:txBody>
        </p:sp>
        <p:sp>
          <p:nvSpPr>
            <p:cNvPr id="315" name="Rectangle: Rounded Corners 283">
              <a:extLst>
                <a:ext uri="{FF2B5EF4-FFF2-40B4-BE49-F238E27FC236}">
                  <a16:creationId xmlns:a16="http://schemas.microsoft.com/office/drawing/2014/main" id="{6AA627DC-BB5D-759D-62A7-103769D6F124}"/>
                </a:ext>
              </a:extLst>
            </p:cNvPr>
            <p:cNvSpPr/>
            <p:nvPr/>
          </p:nvSpPr>
          <p:spPr>
            <a:xfrm>
              <a:off x="1269732" y="5673250"/>
              <a:ext cx="2355860" cy="133200"/>
            </a:xfrm>
            <a:prstGeom prst="roundRect">
              <a:avLst>
                <a:gd name="adj" fmla="val 50000"/>
              </a:avLst>
            </a:prstGeom>
            <a:solidFill>
              <a:srgbClr val="284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149" name="Rectangle: Rounded Corners 283">
              <a:extLst>
                <a:ext uri="{FF2B5EF4-FFF2-40B4-BE49-F238E27FC236}">
                  <a16:creationId xmlns:a16="http://schemas.microsoft.com/office/drawing/2014/main" id="{6AA627DC-BB5D-759D-62A7-103769D6F124}"/>
                </a:ext>
              </a:extLst>
            </p:cNvPr>
            <p:cNvSpPr/>
            <p:nvPr/>
          </p:nvSpPr>
          <p:spPr>
            <a:xfrm>
              <a:off x="993649" y="5673250"/>
              <a:ext cx="2582161" cy="133200"/>
            </a:xfrm>
            <a:prstGeom prst="roundRect">
              <a:avLst>
                <a:gd name="adj" fmla="val 50000"/>
              </a:avLst>
            </a:prstGeom>
            <a:solidFill>
              <a:srgbClr val="336D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150" name="Rectangle: Rounded Corners 283">
              <a:extLst>
                <a:ext uri="{FF2B5EF4-FFF2-40B4-BE49-F238E27FC236}">
                  <a16:creationId xmlns:a16="http://schemas.microsoft.com/office/drawing/2014/main" id="{1D34151D-9657-C087-11C2-ED8974A14066}"/>
                </a:ext>
              </a:extLst>
            </p:cNvPr>
            <p:cNvSpPr/>
            <p:nvPr/>
          </p:nvSpPr>
          <p:spPr>
            <a:xfrm>
              <a:off x="993650" y="5673250"/>
              <a:ext cx="2418360" cy="133200"/>
            </a:xfrm>
            <a:prstGeom prst="roundRect">
              <a:avLst>
                <a:gd name="adj" fmla="val 50000"/>
              </a:avLst>
            </a:prstGeom>
            <a:solidFill>
              <a:srgbClr val="259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151" name="Rectangle: Rounded Corners 283">
              <a:extLst>
                <a:ext uri="{FF2B5EF4-FFF2-40B4-BE49-F238E27FC236}">
                  <a16:creationId xmlns:a16="http://schemas.microsoft.com/office/drawing/2014/main" id="{35D2D886-4199-1FE9-FA4A-617F2D2CAC87}"/>
                </a:ext>
              </a:extLst>
            </p:cNvPr>
            <p:cNvSpPr/>
            <p:nvPr/>
          </p:nvSpPr>
          <p:spPr>
            <a:xfrm>
              <a:off x="993648" y="5673250"/>
              <a:ext cx="1614927" cy="133200"/>
            </a:xfrm>
            <a:prstGeom prst="roundRect">
              <a:avLst>
                <a:gd name="adj" fmla="val 50000"/>
              </a:avLst>
            </a:prstGeom>
            <a:solidFill>
              <a:srgbClr val="37BC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152" name="Rectangle: Rounded Corners 283">
              <a:extLst>
                <a:ext uri="{FF2B5EF4-FFF2-40B4-BE49-F238E27FC236}">
                  <a16:creationId xmlns:a16="http://schemas.microsoft.com/office/drawing/2014/main" id="{FB40875E-2FA9-F369-B705-8C50999CEF7A}"/>
                </a:ext>
              </a:extLst>
            </p:cNvPr>
            <p:cNvSpPr/>
            <p:nvPr/>
          </p:nvSpPr>
          <p:spPr>
            <a:xfrm>
              <a:off x="967213" y="5673250"/>
              <a:ext cx="1064787" cy="133200"/>
            </a:xfrm>
            <a:prstGeom prst="roundRect">
              <a:avLst>
                <a:gd name="adj" fmla="val 50000"/>
              </a:avLst>
            </a:prstGeom>
            <a:solidFill>
              <a:srgbClr val="86D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153" name="TextBox 152">
              <a:extLst>
                <a:ext uri="{FF2B5EF4-FFF2-40B4-BE49-F238E27FC236}">
                  <a16:creationId xmlns:a16="http://schemas.microsoft.com/office/drawing/2014/main" id="{4CF8C904-5579-0A73-A55E-2534C7EFC743}"/>
                </a:ext>
              </a:extLst>
            </p:cNvPr>
            <p:cNvSpPr txBox="1"/>
            <p:nvPr/>
          </p:nvSpPr>
          <p:spPr>
            <a:xfrm>
              <a:off x="1393987" y="5685731"/>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788</a:t>
              </a:r>
              <a:endParaRPr lang="vi-VN" sz="700" dirty="0">
                <a:solidFill>
                  <a:schemeClr val="bg1"/>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0CA70E19-B8FC-9260-566A-E0A3FF1AC54A}"/>
                </a:ext>
              </a:extLst>
            </p:cNvPr>
            <p:cNvSpPr txBox="1"/>
            <p:nvPr/>
          </p:nvSpPr>
          <p:spPr>
            <a:xfrm>
              <a:off x="2159190" y="5684644"/>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434</a:t>
              </a:r>
              <a:endParaRPr lang="vi-VN" sz="700">
                <a:solidFill>
                  <a:schemeClr val="bg1"/>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3727267B-D8C9-88AC-DC05-CC3B74A9C030}"/>
                </a:ext>
              </a:extLst>
            </p:cNvPr>
            <p:cNvSpPr txBox="1"/>
            <p:nvPr/>
          </p:nvSpPr>
          <p:spPr>
            <a:xfrm>
              <a:off x="2929736" y="5685188"/>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605</a:t>
              </a:r>
              <a:endParaRPr lang="vi-VN" sz="700">
                <a:solidFill>
                  <a:schemeClr val="bg1"/>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1FEA6C9C-8745-430A-A979-CEAAA6DB457F}"/>
                </a:ext>
              </a:extLst>
            </p:cNvPr>
            <p:cNvSpPr txBox="1"/>
            <p:nvPr/>
          </p:nvSpPr>
          <p:spPr>
            <a:xfrm>
              <a:off x="3406514" y="5679379"/>
              <a:ext cx="169296"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Arial" panose="020B0604020202020204" pitchFamily="34" charset="0"/>
                  <a:cs typeface="Arial" panose="020B0604020202020204" pitchFamily="34" charset="0"/>
                </a:rPr>
                <a:t>123</a:t>
              </a:r>
              <a:endParaRPr lang="vi-VN" sz="700">
                <a:solidFill>
                  <a:schemeClr val="bg1"/>
                </a:solidFill>
                <a:latin typeface="Arial" panose="020B0604020202020204" pitchFamily="34" charset="0"/>
                <a:cs typeface="Arial" panose="020B0604020202020204" pitchFamily="34" charset="0"/>
              </a:endParaRPr>
            </a:p>
          </p:txBody>
        </p:sp>
        <p:sp>
          <p:nvSpPr>
            <p:cNvPr id="324" name="TextBox 323">
              <a:extLst>
                <a:ext uri="{FF2B5EF4-FFF2-40B4-BE49-F238E27FC236}">
                  <a16:creationId xmlns:a16="http://schemas.microsoft.com/office/drawing/2014/main" id="{727D2E12-F9B7-AB7F-33B2-EB7DF2FD3DBF}"/>
                </a:ext>
              </a:extLst>
            </p:cNvPr>
            <p:cNvSpPr txBox="1"/>
            <p:nvPr/>
          </p:nvSpPr>
          <p:spPr>
            <a:xfrm>
              <a:off x="3602966" y="5683648"/>
              <a:ext cx="177651"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tx1">
                      <a:lumMod val="75000"/>
                      <a:lumOff val="25000"/>
                    </a:schemeClr>
                  </a:solidFill>
                  <a:latin typeface="Arial" panose="020B0604020202020204" pitchFamily="34" charset="0"/>
                  <a:cs typeface="Arial" panose="020B0604020202020204" pitchFamily="34" charset="0"/>
                </a:rPr>
                <a:t>41</a:t>
              </a:r>
              <a:endParaRPr lang="vi-VN" sz="70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49" name="TextBox 48">
            <a:extLst>
              <a:ext uri="{FF2B5EF4-FFF2-40B4-BE49-F238E27FC236}">
                <a16:creationId xmlns:a16="http://schemas.microsoft.com/office/drawing/2014/main" id="{511244B4-1C35-F2F9-72AE-75B683EFAAF7}"/>
              </a:ext>
            </a:extLst>
          </p:cNvPr>
          <p:cNvSpPr txBox="1"/>
          <p:nvPr/>
        </p:nvSpPr>
        <p:spPr>
          <a:xfrm>
            <a:off x="1075162" y="6893790"/>
            <a:ext cx="467056" cy="201658"/>
          </a:xfrm>
          <a:prstGeom prst="rect">
            <a:avLst/>
          </a:prstGeom>
          <a:noFill/>
        </p:spPr>
        <p:txBody>
          <a:bodyPr wrap="square">
            <a:spAutoFit/>
          </a:bodyPr>
          <a:lstStyle/>
          <a:p>
            <a:pPr algn="just" defTabSz="792510">
              <a:lnSpc>
                <a:spcPct val="110000"/>
              </a:lnSpc>
              <a:spcBef>
                <a:spcPts val="260"/>
              </a:spcBef>
              <a:spcAft>
                <a:spcPts val="260"/>
              </a:spcAft>
              <a:defRPr/>
            </a:pPr>
            <a:r>
              <a:rPr lang="en-US" sz="700" i="1" dirty="0">
                <a:solidFill>
                  <a:schemeClr val="tx1">
                    <a:lumMod val="75000"/>
                    <a:lumOff val="25000"/>
                  </a:schemeClr>
                </a:solidFill>
                <a:latin typeface="SVN-Gilroy Medium" panose="00000600000000000000" pitchFamily="50" charset="0"/>
                <a:cs typeface="Arial" panose="020B0604020202020204" pitchFamily="34" charset="0"/>
              </a:rPr>
              <a:t>Retail</a:t>
            </a:r>
            <a:endParaRPr lang="vi-VN" sz="7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48B9D6AE-6B9E-90FB-EFAA-CB0C376D506A}"/>
              </a:ext>
            </a:extLst>
          </p:cNvPr>
          <p:cNvSpPr/>
          <p:nvPr/>
        </p:nvSpPr>
        <p:spPr>
          <a:xfrm>
            <a:off x="1050663" y="6965265"/>
            <a:ext cx="67876" cy="67876"/>
          </a:xfrm>
          <a:prstGeom prst="rect">
            <a:avLst/>
          </a:prstGeom>
          <a:solidFill>
            <a:srgbClr val="86D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700">
              <a:latin typeface="SVN-Gilroy Medium" panose="00000600000000000000" pitchFamily="50" charset="0"/>
              <a:cs typeface="Arial" panose="020B0604020202020204" pitchFamily="34" charset="0"/>
            </a:endParaRPr>
          </a:p>
        </p:txBody>
      </p:sp>
      <p:sp>
        <p:nvSpPr>
          <p:cNvPr id="51" name="TextBox 50">
            <a:extLst>
              <a:ext uri="{FF2B5EF4-FFF2-40B4-BE49-F238E27FC236}">
                <a16:creationId xmlns:a16="http://schemas.microsoft.com/office/drawing/2014/main" id="{C8D2FAB9-F5CB-55E2-F556-3EFCE7A647C5}"/>
              </a:ext>
            </a:extLst>
          </p:cNvPr>
          <p:cNvSpPr txBox="1"/>
          <p:nvPr/>
        </p:nvSpPr>
        <p:spPr>
          <a:xfrm>
            <a:off x="1671296" y="6893790"/>
            <a:ext cx="394751" cy="210827"/>
          </a:xfrm>
          <a:prstGeom prst="rect">
            <a:avLst/>
          </a:prstGeom>
          <a:noFill/>
        </p:spPr>
        <p:txBody>
          <a:bodyPr wrap="square">
            <a:spAutoFit/>
          </a:bodyPr>
          <a:lstStyle/>
          <a:p>
            <a:pPr algn="just" defTabSz="792510">
              <a:lnSpc>
                <a:spcPct val="110000"/>
              </a:lnSpc>
              <a:spcBef>
                <a:spcPts val="260"/>
              </a:spcBef>
              <a:spcAft>
                <a:spcPts val="260"/>
              </a:spcAft>
              <a:defRPr/>
            </a:pPr>
            <a:r>
              <a:rPr lang="en-US" sz="700" i="1">
                <a:solidFill>
                  <a:schemeClr val="tx1">
                    <a:lumMod val="75000"/>
                    <a:lumOff val="25000"/>
                  </a:schemeClr>
                </a:solidFill>
                <a:latin typeface="SVN-Gilroy Medium" panose="00000600000000000000" pitchFamily="50" charset="0"/>
                <a:cs typeface="Arial" panose="020B0604020202020204" pitchFamily="34" charset="0"/>
              </a:rPr>
              <a:t>SME</a:t>
            </a:r>
            <a:endParaRPr lang="vi-VN" sz="700" i="1">
              <a:solidFill>
                <a:schemeClr val="tx1">
                  <a:lumMod val="75000"/>
                  <a:lumOff val="25000"/>
                </a:schemeClr>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61E4B43E-8441-0328-5901-55038D5E4708}"/>
              </a:ext>
            </a:extLst>
          </p:cNvPr>
          <p:cNvSpPr/>
          <p:nvPr/>
        </p:nvSpPr>
        <p:spPr>
          <a:xfrm>
            <a:off x="1644146" y="6965265"/>
            <a:ext cx="67876" cy="67876"/>
          </a:xfrm>
          <a:prstGeom prst="rect">
            <a:avLst/>
          </a:prstGeom>
          <a:solidFill>
            <a:srgbClr val="37BC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700">
              <a:latin typeface="SVN-Gilroy Medium" panose="00000600000000000000" pitchFamily="50" charset="0"/>
              <a:cs typeface="Arial" panose="020B0604020202020204" pitchFamily="34" charset="0"/>
            </a:endParaRPr>
          </a:p>
        </p:txBody>
      </p:sp>
      <p:sp>
        <p:nvSpPr>
          <p:cNvPr id="53" name="TextBox 52">
            <a:extLst>
              <a:ext uri="{FF2B5EF4-FFF2-40B4-BE49-F238E27FC236}">
                <a16:creationId xmlns:a16="http://schemas.microsoft.com/office/drawing/2014/main" id="{9F16AD98-EB6F-EFA4-53F4-0F41728A7EC4}"/>
              </a:ext>
            </a:extLst>
          </p:cNvPr>
          <p:cNvSpPr txBox="1"/>
          <p:nvPr/>
        </p:nvSpPr>
        <p:spPr>
          <a:xfrm>
            <a:off x="2211823" y="6893790"/>
            <a:ext cx="697144" cy="210827"/>
          </a:xfrm>
          <a:prstGeom prst="rect">
            <a:avLst/>
          </a:prstGeom>
          <a:noFill/>
        </p:spPr>
        <p:txBody>
          <a:bodyPr wrap="square">
            <a:spAutoFit/>
          </a:bodyPr>
          <a:lstStyle/>
          <a:p>
            <a:pPr algn="just" defTabSz="792510">
              <a:lnSpc>
                <a:spcPct val="110000"/>
              </a:lnSpc>
              <a:spcBef>
                <a:spcPts val="260"/>
              </a:spcBef>
              <a:spcAft>
                <a:spcPts val="260"/>
              </a:spcAft>
              <a:defRPr/>
            </a:pPr>
            <a:r>
              <a:rPr lang="en-US" sz="700" i="1" dirty="0">
                <a:solidFill>
                  <a:schemeClr val="tx1">
                    <a:lumMod val="75000"/>
                    <a:lumOff val="25000"/>
                  </a:schemeClr>
                </a:solidFill>
                <a:latin typeface="SVN-Gilroy Medium" panose="00000600000000000000" pitchFamily="50" charset="0"/>
                <a:cs typeface="Arial" panose="020B0604020202020204" pitchFamily="34" charset="0"/>
              </a:rPr>
              <a:t>Large corp.</a:t>
            </a:r>
            <a:endParaRPr lang="vi-VN" sz="700" i="1" dirty="0">
              <a:solidFill>
                <a:schemeClr val="tx1">
                  <a:lumMod val="75000"/>
                  <a:lumOff val="25000"/>
                </a:schemeClr>
              </a:solidFill>
              <a:cs typeface="Arial" panose="020B0604020202020204" pitchFamily="34" charset="0"/>
            </a:endParaRPr>
          </a:p>
        </p:txBody>
      </p:sp>
      <p:sp>
        <p:nvSpPr>
          <p:cNvPr id="54" name="Rectangle 53">
            <a:extLst>
              <a:ext uri="{FF2B5EF4-FFF2-40B4-BE49-F238E27FC236}">
                <a16:creationId xmlns:a16="http://schemas.microsoft.com/office/drawing/2014/main" id="{8FD305B7-2424-43A7-239B-4DB71EE74F55}"/>
              </a:ext>
            </a:extLst>
          </p:cNvPr>
          <p:cNvSpPr/>
          <p:nvPr/>
        </p:nvSpPr>
        <p:spPr>
          <a:xfrm>
            <a:off x="2181841" y="6965265"/>
            <a:ext cx="67876" cy="67876"/>
          </a:xfrm>
          <a:prstGeom prst="rect">
            <a:avLst/>
          </a:prstGeom>
          <a:solidFill>
            <a:srgbClr val="259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700">
              <a:latin typeface="SVN-Gilroy Medium" panose="00000600000000000000" pitchFamily="50" charset="0"/>
              <a:cs typeface="Arial" panose="020B0604020202020204" pitchFamily="34" charset="0"/>
            </a:endParaRPr>
          </a:p>
        </p:txBody>
      </p:sp>
      <p:sp>
        <p:nvSpPr>
          <p:cNvPr id="55" name="TextBox 54">
            <a:extLst>
              <a:ext uri="{FF2B5EF4-FFF2-40B4-BE49-F238E27FC236}">
                <a16:creationId xmlns:a16="http://schemas.microsoft.com/office/drawing/2014/main" id="{71148B86-A62D-E947-022A-B3169DBC5847}"/>
              </a:ext>
            </a:extLst>
          </p:cNvPr>
          <p:cNvSpPr txBox="1"/>
          <p:nvPr/>
        </p:nvSpPr>
        <p:spPr>
          <a:xfrm>
            <a:off x="2888308" y="6893790"/>
            <a:ext cx="351710" cy="210827"/>
          </a:xfrm>
          <a:prstGeom prst="rect">
            <a:avLst/>
          </a:prstGeom>
          <a:noFill/>
        </p:spPr>
        <p:txBody>
          <a:bodyPr wrap="square">
            <a:spAutoFit/>
          </a:bodyPr>
          <a:lstStyle/>
          <a:p>
            <a:pPr algn="just" defTabSz="792510">
              <a:lnSpc>
                <a:spcPct val="110000"/>
              </a:lnSpc>
              <a:spcBef>
                <a:spcPts val="260"/>
              </a:spcBef>
              <a:spcAft>
                <a:spcPts val="260"/>
              </a:spcAft>
              <a:defRPr/>
            </a:pPr>
            <a:r>
              <a:rPr lang="en-US" sz="700" i="1">
                <a:solidFill>
                  <a:schemeClr val="tx1">
                    <a:lumMod val="75000"/>
                    <a:lumOff val="25000"/>
                  </a:schemeClr>
                </a:solidFill>
                <a:latin typeface="SVN-Gilroy Medium" panose="00000600000000000000" pitchFamily="50" charset="0"/>
                <a:cs typeface="Arial" panose="020B0604020202020204" pitchFamily="34" charset="0"/>
              </a:rPr>
              <a:t>FDI</a:t>
            </a:r>
            <a:endParaRPr lang="vi-VN" sz="700" i="1">
              <a:solidFill>
                <a:schemeClr val="tx1">
                  <a:lumMod val="75000"/>
                  <a:lumOff val="25000"/>
                </a:schemeClr>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881C28CB-A8EB-79F8-3113-40F8425792E4}"/>
              </a:ext>
            </a:extLst>
          </p:cNvPr>
          <p:cNvSpPr/>
          <p:nvPr/>
        </p:nvSpPr>
        <p:spPr>
          <a:xfrm>
            <a:off x="2849792" y="6965265"/>
            <a:ext cx="67876" cy="67876"/>
          </a:xfrm>
          <a:prstGeom prst="rect">
            <a:avLst/>
          </a:prstGeom>
          <a:solidFill>
            <a:srgbClr val="336D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700">
              <a:latin typeface="SVN-Gilroy Medium" panose="00000600000000000000" pitchFamily="50" charset="0"/>
              <a:cs typeface="Arial" panose="020B0604020202020204" pitchFamily="34" charset="0"/>
            </a:endParaRPr>
          </a:p>
        </p:txBody>
      </p:sp>
      <p:sp>
        <p:nvSpPr>
          <p:cNvPr id="325" name="TextBox 324">
            <a:extLst>
              <a:ext uri="{FF2B5EF4-FFF2-40B4-BE49-F238E27FC236}">
                <a16:creationId xmlns:a16="http://schemas.microsoft.com/office/drawing/2014/main" id="{71148B86-A62D-E947-022A-B3169DBC5847}"/>
              </a:ext>
            </a:extLst>
          </p:cNvPr>
          <p:cNvSpPr txBox="1"/>
          <p:nvPr/>
        </p:nvSpPr>
        <p:spPr>
          <a:xfrm>
            <a:off x="3402085" y="6893790"/>
            <a:ext cx="482875" cy="210827"/>
          </a:xfrm>
          <a:prstGeom prst="rect">
            <a:avLst/>
          </a:prstGeom>
          <a:noFill/>
        </p:spPr>
        <p:txBody>
          <a:bodyPr wrap="square">
            <a:spAutoFit/>
          </a:bodyPr>
          <a:lstStyle/>
          <a:p>
            <a:pPr algn="just" defTabSz="792510">
              <a:lnSpc>
                <a:spcPct val="110000"/>
              </a:lnSpc>
              <a:spcBef>
                <a:spcPts val="260"/>
              </a:spcBef>
              <a:spcAft>
                <a:spcPts val="260"/>
              </a:spcAft>
              <a:defRPr/>
            </a:pPr>
            <a:r>
              <a:rPr lang="en-US" sz="700" i="1" dirty="0">
                <a:solidFill>
                  <a:schemeClr val="tx1">
                    <a:lumMod val="75000"/>
                    <a:lumOff val="25000"/>
                  </a:schemeClr>
                </a:solidFill>
                <a:latin typeface="SVN-Gilroy Medium" panose="00000600000000000000" pitchFamily="50" charset="0"/>
                <a:cs typeface="Arial" panose="020B0604020202020204" pitchFamily="34" charset="0"/>
              </a:rPr>
              <a:t>Others</a:t>
            </a:r>
            <a:endParaRPr lang="vi-VN" sz="7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26" name="Rectangle 325">
            <a:extLst>
              <a:ext uri="{FF2B5EF4-FFF2-40B4-BE49-F238E27FC236}">
                <a16:creationId xmlns:a16="http://schemas.microsoft.com/office/drawing/2014/main" id="{881C28CB-A8EB-79F8-3113-40F8425792E4}"/>
              </a:ext>
            </a:extLst>
          </p:cNvPr>
          <p:cNvSpPr/>
          <p:nvPr/>
        </p:nvSpPr>
        <p:spPr>
          <a:xfrm>
            <a:off x="3377552" y="6965265"/>
            <a:ext cx="67876" cy="67876"/>
          </a:xfrm>
          <a:prstGeom prst="rect">
            <a:avLst/>
          </a:prstGeom>
          <a:solidFill>
            <a:srgbClr val="284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700">
              <a:latin typeface="SVN-Gilroy Medium" panose="00000600000000000000" pitchFamily="50" charset="0"/>
              <a:cs typeface="Arial" panose="020B0604020202020204" pitchFamily="34" charset="0"/>
            </a:endParaRPr>
          </a:p>
        </p:txBody>
      </p:sp>
      <p:sp>
        <p:nvSpPr>
          <p:cNvPr id="58" name="Rectangle 57">
            <a:extLst>
              <a:ext uri="{FF2B5EF4-FFF2-40B4-BE49-F238E27FC236}">
                <a16:creationId xmlns:a16="http://schemas.microsoft.com/office/drawing/2014/main" id="{38A93F26-A352-16F6-31D9-B73032446466}"/>
              </a:ext>
            </a:extLst>
          </p:cNvPr>
          <p:cNvSpPr/>
          <p:nvPr/>
        </p:nvSpPr>
        <p:spPr>
          <a:xfrm>
            <a:off x="605656" y="7121470"/>
            <a:ext cx="393558" cy="16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latin typeface="SVN-Gilroy Medium" panose="00000600000000000000" pitchFamily="50" charset="0"/>
                <a:cs typeface="Arial" panose="020B0604020202020204" pitchFamily="34" charset="0"/>
                <a:sym typeface="Wingdings" panose="05000000000000000000" pitchFamily="2" charset="2"/>
              </a:rPr>
              <a:t>YTD</a:t>
            </a:r>
            <a:endParaRPr lang="en-US" sz="700" b="1" dirty="0">
              <a:solidFill>
                <a:schemeClr val="tx1"/>
              </a:solidFill>
              <a:latin typeface="SVN-Gilroy Medium" panose="00000600000000000000" pitchFamily="50" charset="0"/>
              <a:cs typeface="Arial" panose="020B0604020202020204" pitchFamily="34" charset="0"/>
            </a:endParaRPr>
          </a:p>
        </p:txBody>
      </p:sp>
      <p:sp>
        <p:nvSpPr>
          <p:cNvPr id="306" name="Freeform 443">
            <a:extLst>
              <a:ext uri="{FF2B5EF4-FFF2-40B4-BE49-F238E27FC236}">
                <a16:creationId xmlns:a16="http://schemas.microsoft.com/office/drawing/2014/main" id="{74316D2A-2945-53A3-B062-F9F4E5A44CD3}"/>
              </a:ext>
            </a:extLst>
          </p:cNvPr>
          <p:cNvSpPr/>
          <p:nvPr/>
        </p:nvSpPr>
        <p:spPr>
          <a:xfrm>
            <a:off x="1021533" y="7134532"/>
            <a:ext cx="126136" cy="119114"/>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86D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307" name="Rectangle 306">
            <a:extLst>
              <a:ext uri="{FF2B5EF4-FFF2-40B4-BE49-F238E27FC236}">
                <a16:creationId xmlns:a16="http://schemas.microsoft.com/office/drawing/2014/main" id="{5531E14E-6095-E4EC-5C4B-851CC6322E67}"/>
              </a:ext>
            </a:extLst>
          </p:cNvPr>
          <p:cNvSpPr/>
          <p:nvPr/>
        </p:nvSpPr>
        <p:spPr>
          <a:xfrm>
            <a:off x="1078788" y="7121470"/>
            <a:ext cx="439424" cy="16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lumMod val="75000"/>
                    <a:lumOff val="25000"/>
                  </a:schemeClr>
                </a:solidFill>
                <a:latin typeface="SVN-Gilroy Medium" panose="00000600000000000000" pitchFamily="50" charset="0"/>
                <a:cs typeface="Arial" panose="020B0604020202020204" pitchFamily="34" charset="0"/>
                <a:sym typeface="Wingdings" panose="05000000000000000000" pitchFamily="2" charset="2"/>
              </a:rPr>
              <a:t>19.5%</a:t>
            </a:r>
            <a:endParaRPr lang="en-US" sz="700" b="1" dirty="0">
              <a:solidFill>
                <a:schemeClr val="tx1">
                  <a:lumMod val="75000"/>
                  <a:lumOff val="25000"/>
                </a:schemeClr>
              </a:solidFill>
              <a:latin typeface="SVN-Gilroy Medium" panose="00000600000000000000" pitchFamily="50" charset="0"/>
              <a:cs typeface="Arial" panose="020B0604020202020204" pitchFamily="34" charset="0"/>
            </a:endParaRPr>
          </a:p>
        </p:txBody>
      </p:sp>
      <p:sp>
        <p:nvSpPr>
          <p:cNvPr id="308" name="Freeform 443">
            <a:extLst>
              <a:ext uri="{FF2B5EF4-FFF2-40B4-BE49-F238E27FC236}">
                <a16:creationId xmlns:a16="http://schemas.microsoft.com/office/drawing/2014/main" id="{E528B198-1A9D-B648-F6FE-21BB521CC009}"/>
              </a:ext>
            </a:extLst>
          </p:cNvPr>
          <p:cNvSpPr/>
          <p:nvPr/>
        </p:nvSpPr>
        <p:spPr>
          <a:xfrm>
            <a:off x="1615016" y="7134532"/>
            <a:ext cx="126136" cy="119114"/>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37BCF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309" name="Rectangle 308">
            <a:extLst>
              <a:ext uri="{FF2B5EF4-FFF2-40B4-BE49-F238E27FC236}">
                <a16:creationId xmlns:a16="http://schemas.microsoft.com/office/drawing/2014/main" id="{67021D9D-1DB8-5960-0174-13EC9409AE59}"/>
              </a:ext>
            </a:extLst>
          </p:cNvPr>
          <p:cNvSpPr/>
          <p:nvPr/>
        </p:nvSpPr>
        <p:spPr>
          <a:xfrm>
            <a:off x="1691321" y="7121469"/>
            <a:ext cx="442340" cy="172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lumMod val="75000"/>
                    <a:lumOff val="25000"/>
                  </a:schemeClr>
                </a:solidFill>
                <a:latin typeface="SVN-Gilroy Medium" panose="00000600000000000000" pitchFamily="50" charset="0"/>
                <a:cs typeface="Arial" panose="020B0604020202020204" pitchFamily="34" charset="0"/>
                <a:sym typeface="Wingdings" panose="05000000000000000000" pitchFamily="2" charset="2"/>
              </a:rPr>
              <a:t>16.8%</a:t>
            </a:r>
            <a:endParaRPr lang="en-US" sz="700" b="1" dirty="0">
              <a:solidFill>
                <a:schemeClr val="tx1">
                  <a:lumMod val="75000"/>
                  <a:lumOff val="25000"/>
                </a:schemeClr>
              </a:solidFill>
              <a:latin typeface="SVN-Gilroy Medium" panose="00000600000000000000" pitchFamily="50" charset="0"/>
              <a:cs typeface="Arial" panose="020B0604020202020204" pitchFamily="34" charset="0"/>
            </a:endParaRPr>
          </a:p>
        </p:txBody>
      </p:sp>
      <p:sp>
        <p:nvSpPr>
          <p:cNvPr id="310" name="Freeform 443">
            <a:extLst>
              <a:ext uri="{FF2B5EF4-FFF2-40B4-BE49-F238E27FC236}">
                <a16:creationId xmlns:a16="http://schemas.microsoft.com/office/drawing/2014/main" id="{7C179845-F9F0-D7FF-E1E5-8A10FD6F846A}"/>
              </a:ext>
            </a:extLst>
          </p:cNvPr>
          <p:cNvSpPr/>
          <p:nvPr/>
        </p:nvSpPr>
        <p:spPr>
          <a:xfrm>
            <a:off x="2152711" y="7134532"/>
            <a:ext cx="126136" cy="119114"/>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259D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311" name="Rectangle 310">
            <a:extLst>
              <a:ext uri="{FF2B5EF4-FFF2-40B4-BE49-F238E27FC236}">
                <a16:creationId xmlns:a16="http://schemas.microsoft.com/office/drawing/2014/main" id="{941862B4-0906-BB15-1C9F-31A1D94DE104}"/>
              </a:ext>
            </a:extLst>
          </p:cNvPr>
          <p:cNvSpPr/>
          <p:nvPr/>
        </p:nvSpPr>
        <p:spPr>
          <a:xfrm>
            <a:off x="2229016" y="7121470"/>
            <a:ext cx="431528" cy="195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lumMod val="75000"/>
                    <a:lumOff val="25000"/>
                  </a:schemeClr>
                </a:solidFill>
                <a:latin typeface="SVN-Gilroy Medium" panose="00000600000000000000" pitchFamily="50" charset="0"/>
                <a:cs typeface="Arial" panose="020B0604020202020204" pitchFamily="34" charset="0"/>
                <a:sym typeface="Wingdings" panose="05000000000000000000" pitchFamily="2" charset="2"/>
              </a:rPr>
              <a:t>12%</a:t>
            </a:r>
            <a:endParaRPr lang="en-US" sz="700" b="1" dirty="0">
              <a:solidFill>
                <a:schemeClr val="tx1">
                  <a:lumMod val="75000"/>
                  <a:lumOff val="25000"/>
                </a:schemeClr>
              </a:solidFill>
              <a:latin typeface="SVN-Gilroy Medium" panose="00000600000000000000" pitchFamily="50" charset="0"/>
              <a:cs typeface="Arial" panose="020B0604020202020204" pitchFamily="34" charset="0"/>
            </a:endParaRPr>
          </a:p>
        </p:txBody>
      </p:sp>
      <p:sp>
        <p:nvSpPr>
          <p:cNvPr id="312" name="Freeform 443">
            <a:extLst>
              <a:ext uri="{FF2B5EF4-FFF2-40B4-BE49-F238E27FC236}">
                <a16:creationId xmlns:a16="http://schemas.microsoft.com/office/drawing/2014/main" id="{BC4D53BD-9E1A-8114-54EB-A74CD1CEC17F}"/>
              </a:ext>
            </a:extLst>
          </p:cNvPr>
          <p:cNvSpPr/>
          <p:nvPr/>
        </p:nvSpPr>
        <p:spPr>
          <a:xfrm>
            <a:off x="2820662" y="7134532"/>
            <a:ext cx="126136" cy="119114"/>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336DB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313" name="Rectangle 312">
            <a:extLst>
              <a:ext uri="{FF2B5EF4-FFF2-40B4-BE49-F238E27FC236}">
                <a16:creationId xmlns:a16="http://schemas.microsoft.com/office/drawing/2014/main" id="{3BCB2D81-D3E8-789B-5005-C46C97DC8EEE}"/>
              </a:ext>
            </a:extLst>
          </p:cNvPr>
          <p:cNvSpPr/>
          <p:nvPr/>
        </p:nvSpPr>
        <p:spPr>
          <a:xfrm>
            <a:off x="2877916" y="7121470"/>
            <a:ext cx="451456" cy="16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lumMod val="75000"/>
                    <a:lumOff val="25000"/>
                  </a:schemeClr>
                </a:solidFill>
                <a:latin typeface="SVN-Gilroy Medium" panose="00000600000000000000" pitchFamily="50" charset="0"/>
                <a:cs typeface="Arial" panose="020B0604020202020204" pitchFamily="34" charset="0"/>
                <a:sym typeface="Wingdings" panose="05000000000000000000" pitchFamily="2" charset="2"/>
              </a:rPr>
              <a:t>12%</a:t>
            </a:r>
            <a:endParaRPr lang="en-US" sz="700" b="1" dirty="0">
              <a:solidFill>
                <a:schemeClr val="tx1">
                  <a:lumMod val="75000"/>
                  <a:lumOff val="25000"/>
                </a:schemeClr>
              </a:solidFill>
              <a:latin typeface="SVN-Gilroy Medium" panose="00000600000000000000" pitchFamily="50" charset="0"/>
              <a:cs typeface="Arial" panose="020B0604020202020204" pitchFamily="34" charset="0"/>
            </a:endParaRPr>
          </a:p>
        </p:txBody>
      </p:sp>
      <p:sp>
        <p:nvSpPr>
          <p:cNvPr id="328" name="Freeform 443">
            <a:extLst>
              <a:ext uri="{FF2B5EF4-FFF2-40B4-BE49-F238E27FC236}">
                <a16:creationId xmlns:a16="http://schemas.microsoft.com/office/drawing/2014/main" id="{BC4D53BD-9E1A-8114-54EB-A74CD1CEC17F}"/>
              </a:ext>
            </a:extLst>
          </p:cNvPr>
          <p:cNvSpPr/>
          <p:nvPr/>
        </p:nvSpPr>
        <p:spPr>
          <a:xfrm rot="10800000">
            <a:off x="3348422" y="7134532"/>
            <a:ext cx="126136" cy="119114"/>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2846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330" name="Rectangle 329">
            <a:extLst>
              <a:ext uri="{FF2B5EF4-FFF2-40B4-BE49-F238E27FC236}">
                <a16:creationId xmlns:a16="http://schemas.microsoft.com/office/drawing/2014/main" id="{3BCB2D81-D3E8-789B-5005-C46C97DC8EEE}"/>
              </a:ext>
            </a:extLst>
          </p:cNvPr>
          <p:cNvSpPr/>
          <p:nvPr/>
        </p:nvSpPr>
        <p:spPr>
          <a:xfrm>
            <a:off x="3399326" y="7121470"/>
            <a:ext cx="451456" cy="16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lumMod val="75000"/>
                    <a:lumOff val="25000"/>
                  </a:schemeClr>
                </a:solidFill>
                <a:latin typeface="SVN-Gilroy Medium" panose="00000600000000000000" pitchFamily="50" charset="0"/>
                <a:cs typeface="Arial" panose="020B0604020202020204" pitchFamily="34" charset="0"/>
                <a:sym typeface="Wingdings" panose="05000000000000000000" pitchFamily="2" charset="2"/>
              </a:rPr>
              <a:t>-8.2%</a:t>
            </a:r>
            <a:endParaRPr lang="en-US" sz="700" b="1" dirty="0">
              <a:solidFill>
                <a:schemeClr val="tx1">
                  <a:lumMod val="75000"/>
                  <a:lumOff val="25000"/>
                </a:schemeClr>
              </a:solidFill>
              <a:latin typeface="SVN-Gilroy Medium" panose="00000600000000000000" pitchFamily="50" charset="0"/>
              <a:cs typeface="Arial" panose="020B0604020202020204" pitchFamily="34" charset="0"/>
            </a:endParaRPr>
          </a:p>
        </p:txBody>
      </p:sp>
      <p:grpSp>
        <p:nvGrpSpPr>
          <p:cNvPr id="60" name="Group 59">
            <a:extLst>
              <a:ext uri="{FF2B5EF4-FFF2-40B4-BE49-F238E27FC236}">
                <a16:creationId xmlns:a16="http://schemas.microsoft.com/office/drawing/2014/main" id="{8A5FCFA3-C007-4712-A50B-10CDADB854D6}"/>
              </a:ext>
            </a:extLst>
          </p:cNvPr>
          <p:cNvGrpSpPr/>
          <p:nvPr/>
        </p:nvGrpSpPr>
        <p:grpSpPr>
          <a:xfrm>
            <a:off x="452466" y="8663777"/>
            <a:ext cx="3276945" cy="133200"/>
            <a:chOff x="452466" y="7663652"/>
            <a:chExt cx="3276945" cy="133200"/>
          </a:xfrm>
        </p:grpSpPr>
        <p:sp>
          <p:nvSpPr>
            <p:cNvPr id="391" name="TextBox 390">
              <a:extLst>
                <a:ext uri="{FF2B5EF4-FFF2-40B4-BE49-F238E27FC236}">
                  <a16:creationId xmlns:a16="http://schemas.microsoft.com/office/drawing/2014/main" id="{2F8A72F9-14A8-178D-9832-180CDF4FB4BE}"/>
                </a:ext>
              </a:extLst>
            </p:cNvPr>
            <p:cNvSpPr txBox="1"/>
            <p:nvPr/>
          </p:nvSpPr>
          <p:spPr>
            <a:xfrm>
              <a:off x="452466" y="7675622"/>
              <a:ext cx="443518" cy="109261"/>
            </a:xfrm>
            <a:prstGeom prst="rect">
              <a:avLst/>
            </a:prstGeom>
            <a:noFill/>
          </p:spPr>
          <p:txBody>
            <a:bodyPr wrap="square" lIns="0" tIns="0" rIns="0" bIns="0">
              <a:spAutoFit/>
            </a:bodyPr>
            <a:lstStyle>
              <a:defPPr>
                <a:defRPr lang="en-US"/>
              </a:defPPr>
              <a:lvl1pPr algn="r" defTabSz="792510">
                <a:lnSpc>
                  <a:spcPct val="110000"/>
                </a:lnSpc>
                <a:defRPr sz="700">
                  <a:solidFill>
                    <a:schemeClr val="tx1">
                      <a:lumMod val="75000"/>
                      <a:lumOff val="25000"/>
                    </a:schemeClr>
                  </a:solidFill>
                  <a:latin typeface="SVN-Gilroy XBold" panose="00000900000000000000" pitchFamily="50" charset="0"/>
                  <a:cs typeface="Arial" panose="020B0604020202020204" pitchFamily="34" charset="0"/>
                </a:defRPr>
              </a:lvl1pPr>
            </a:lstStyle>
            <a:p>
              <a:r>
                <a:rPr lang="en-US"/>
                <a:t>4Q2025</a:t>
              </a:r>
              <a:endParaRPr lang="vi-VN"/>
            </a:p>
          </p:txBody>
        </p:sp>
        <p:sp>
          <p:nvSpPr>
            <p:cNvPr id="333" name="Rectangle: Rounded Corners 283">
              <a:extLst>
                <a:ext uri="{FF2B5EF4-FFF2-40B4-BE49-F238E27FC236}">
                  <a16:creationId xmlns:a16="http://schemas.microsoft.com/office/drawing/2014/main" id="{6AA627DC-BB5D-759D-62A7-103769D6F124}"/>
                </a:ext>
              </a:extLst>
            </p:cNvPr>
            <p:cNvSpPr/>
            <p:nvPr/>
          </p:nvSpPr>
          <p:spPr>
            <a:xfrm>
              <a:off x="1681461" y="7663652"/>
              <a:ext cx="2026524" cy="133200"/>
            </a:xfrm>
            <a:prstGeom prst="roundRect">
              <a:avLst>
                <a:gd name="adj" fmla="val 50000"/>
              </a:avLst>
            </a:prstGeom>
            <a:solidFill>
              <a:srgbClr val="7966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41" name="Rectangle: Rounded Corners 283">
              <a:extLst>
                <a:ext uri="{FF2B5EF4-FFF2-40B4-BE49-F238E27FC236}">
                  <a16:creationId xmlns:a16="http://schemas.microsoft.com/office/drawing/2014/main" id="{B48F0A5A-3233-C482-A48C-F28619093780}"/>
                </a:ext>
              </a:extLst>
            </p:cNvPr>
            <p:cNvSpPr/>
            <p:nvPr/>
          </p:nvSpPr>
          <p:spPr>
            <a:xfrm>
              <a:off x="989709" y="7663652"/>
              <a:ext cx="2466704" cy="133200"/>
            </a:xfrm>
            <a:prstGeom prst="roundRect">
              <a:avLst>
                <a:gd name="adj" fmla="val 50000"/>
              </a:avLst>
            </a:prstGeom>
            <a:solidFill>
              <a:srgbClr val="921A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42" name="Rectangle: Rounded Corners 283">
              <a:extLst>
                <a:ext uri="{FF2B5EF4-FFF2-40B4-BE49-F238E27FC236}">
                  <a16:creationId xmlns:a16="http://schemas.microsoft.com/office/drawing/2014/main" id="{4F8666A2-1CD8-C052-A23A-A20423D8D91A}"/>
                </a:ext>
              </a:extLst>
            </p:cNvPr>
            <p:cNvSpPr/>
            <p:nvPr/>
          </p:nvSpPr>
          <p:spPr>
            <a:xfrm>
              <a:off x="989709" y="7663652"/>
              <a:ext cx="2197223" cy="133200"/>
            </a:xfrm>
            <a:prstGeom prst="roundRect">
              <a:avLst>
                <a:gd name="adj" fmla="val 50000"/>
              </a:avLst>
            </a:prstGeom>
            <a:solidFill>
              <a:srgbClr val="C75B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43" name="Rectangle: Rounded Corners 283">
              <a:extLst>
                <a:ext uri="{FF2B5EF4-FFF2-40B4-BE49-F238E27FC236}">
                  <a16:creationId xmlns:a16="http://schemas.microsoft.com/office/drawing/2014/main" id="{CA793630-D273-BDDF-DADF-76FB44532649}"/>
                </a:ext>
              </a:extLst>
            </p:cNvPr>
            <p:cNvSpPr/>
            <p:nvPr/>
          </p:nvSpPr>
          <p:spPr>
            <a:xfrm>
              <a:off x="989707" y="7663652"/>
              <a:ext cx="1655117" cy="133200"/>
            </a:xfrm>
            <a:prstGeom prst="roundRect">
              <a:avLst>
                <a:gd name="adj" fmla="val 50000"/>
              </a:avLst>
            </a:prstGeom>
            <a:solidFill>
              <a:srgbClr val="F89D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44" name="Rectangle: Rounded Corners 283">
              <a:extLst>
                <a:ext uri="{FF2B5EF4-FFF2-40B4-BE49-F238E27FC236}">
                  <a16:creationId xmlns:a16="http://schemas.microsoft.com/office/drawing/2014/main" id="{34E244A2-CB59-5EEB-C8DD-84F89A7247DC}"/>
                </a:ext>
              </a:extLst>
            </p:cNvPr>
            <p:cNvSpPr/>
            <p:nvPr/>
          </p:nvSpPr>
          <p:spPr>
            <a:xfrm>
              <a:off x="967402" y="7663652"/>
              <a:ext cx="1321046" cy="133200"/>
            </a:xfrm>
            <a:prstGeom prst="roundRect">
              <a:avLst>
                <a:gd name="adj" fmla="val 50000"/>
              </a:avLst>
            </a:prstGeom>
            <a:solidFill>
              <a:srgbClr val="FCCB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45" name="TextBox 344">
              <a:extLst>
                <a:ext uri="{FF2B5EF4-FFF2-40B4-BE49-F238E27FC236}">
                  <a16:creationId xmlns:a16="http://schemas.microsoft.com/office/drawing/2014/main" id="{BF3A087C-8FEC-46F2-1E91-0676C8C45CB1}"/>
                </a:ext>
              </a:extLst>
            </p:cNvPr>
            <p:cNvSpPr txBox="1"/>
            <p:nvPr/>
          </p:nvSpPr>
          <p:spPr>
            <a:xfrm>
              <a:off x="1534443" y="7671111"/>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863</a:t>
              </a:r>
              <a:endParaRPr lang="vi-VN" sz="700">
                <a:solidFill>
                  <a:schemeClr val="bg1"/>
                </a:solidFill>
                <a:latin typeface="Arial" panose="020B0604020202020204" pitchFamily="34" charset="0"/>
                <a:cs typeface="Arial" panose="020B0604020202020204" pitchFamily="34" charset="0"/>
              </a:endParaRPr>
            </a:p>
          </p:txBody>
        </p:sp>
        <p:sp>
          <p:nvSpPr>
            <p:cNvPr id="346" name="TextBox 345">
              <a:extLst>
                <a:ext uri="{FF2B5EF4-FFF2-40B4-BE49-F238E27FC236}">
                  <a16:creationId xmlns:a16="http://schemas.microsoft.com/office/drawing/2014/main" id="{821B90DD-829C-1BFC-B253-DFF8E86E9999}"/>
                </a:ext>
              </a:extLst>
            </p:cNvPr>
            <p:cNvSpPr txBox="1"/>
            <p:nvPr/>
          </p:nvSpPr>
          <p:spPr>
            <a:xfrm>
              <a:off x="2293328" y="7669439"/>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237</a:t>
              </a:r>
              <a:endParaRPr lang="vi-VN" sz="700">
                <a:solidFill>
                  <a:schemeClr val="bg1"/>
                </a:solidFill>
                <a:latin typeface="Arial" panose="020B0604020202020204" pitchFamily="34" charset="0"/>
                <a:cs typeface="Arial" panose="020B0604020202020204" pitchFamily="34" charset="0"/>
              </a:endParaRPr>
            </a:p>
          </p:txBody>
        </p:sp>
        <p:sp>
          <p:nvSpPr>
            <p:cNvPr id="347" name="TextBox 346">
              <a:extLst>
                <a:ext uri="{FF2B5EF4-FFF2-40B4-BE49-F238E27FC236}">
                  <a16:creationId xmlns:a16="http://schemas.microsoft.com/office/drawing/2014/main" id="{5A10E7D1-9ED8-0766-4799-13E900BB2232}"/>
                </a:ext>
              </a:extLst>
            </p:cNvPr>
            <p:cNvSpPr txBox="1"/>
            <p:nvPr/>
          </p:nvSpPr>
          <p:spPr>
            <a:xfrm>
              <a:off x="2750664" y="7672727"/>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350</a:t>
              </a:r>
              <a:endParaRPr lang="vi-VN" sz="700">
                <a:solidFill>
                  <a:schemeClr val="bg1"/>
                </a:solidFill>
                <a:latin typeface="Arial" panose="020B0604020202020204" pitchFamily="34" charset="0"/>
                <a:cs typeface="Arial" panose="020B0604020202020204" pitchFamily="34" charset="0"/>
              </a:endParaRPr>
            </a:p>
          </p:txBody>
        </p:sp>
        <p:sp>
          <p:nvSpPr>
            <p:cNvPr id="350" name="TextBox 349">
              <a:extLst>
                <a:ext uri="{FF2B5EF4-FFF2-40B4-BE49-F238E27FC236}">
                  <a16:creationId xmlns:a16="http://schemas.microsoft.com/office/drawing/2014/main" id="{727D2E12-F9B7-AB7F-33B2-EB7DF2FD3DBF}"/>
                </a:ext>
              </a:extLst>
            </p:cNvPr>
            <p:cNvSpPr txBox="1"/>
            <p:nvPr/>
          </p:nvSpPr>
          <p:spPr>
            <a:xfrm>
              <a:off x="3145065" y="7671111"/>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177</a:t>
              </a:r>
              <a:endParaRPr lang="vi-VN" sz="700">
                <a:solidFill>
                  <a:schemeClr val="bg1"/>
                </a:solidFill>
                <a:latin typeface="Arial" panose="020B0604020202020204" pitchFamily="34" charset="0"/>
                <a:cs typeface="Arial" panose="020B0604020202020204" pitchFamily="34" charset="0"/>
              </a:endParaRPr>
            </a:p>
          </p:txBody>
        </p:sp>
        <p:sp>
          <p:nvSpPr>
            <p:cNvPr id="392" name="TextBox 391">
              <a:extLst>
                <a:ext uri="{FF2B5EF4-FFF2-40B4-BE49-F238E27FC236}">
                  <a16:creationId xmlns:a16="http://schemas.microsoft.com/office/drawing/2014/main" id="{727D2E12-F9B7-AB7F-33B2-EB7DF2FD3DBF}"/>
                </a:ext>
              </a:extLst>
            </p:cNvPr>
            <p:cNvSpPr txBox="1"/>
            <p:nvPr/>
          </p:nvSpPr>
          <p:spPr>
            <a:xfrm>
              <a:off x="3418063" y="7671855"/>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167</a:t>
              </a:r>
              <a:endParaRPr lang="vi-VN" sz="700">
                <a:solidFill>
                  <a:schemeClr val="bg1"/>
                </a:solidFill>
                <a:latin typeface="Arial" panose="020B0604020202020204" pitchFamily="34" charset="0"/>
                <a:cs typeface="Arial" panose="020B0604020202020204" pitchFamily="34" charset="0"/>
              </a:endParaRPr>
            </a:p>
          </p:txBody>
        </p:sp>
      </p:grpSp>
      <p:grpSp>
        <p:nvGrpSpPr>
          <p:cNvPr id="48" name="Group 47"/>
          <p:cNvGrpSpPr/>
          <p:nvPr/>
        </p:nvGrpSpPr>
        <p:grpSpPr>
          <a:xfrm>
            <a:off x="456006" y="7639108"/>
            <a:ext cx="3002214" cy="227691"/>
            <a:chOff x="512813" y="7734200"/>
            <a:chExt cx="3002214" cy="227691"/>
          </a:xfrm>
        </p:grpSpPr>
        <p:sp>
          <p:nvSpPr>
            <p:cNvPr id="373" name="TextBox 372">
              <a:extLst>
                <a:ext uri="{FF2B5EF4-FFF2-40B4-BE49-F238E27FC236}">
                  <a16:creationId xmlns:a16="http://schemas.microsoft.com/office/drawing/2014/main" id="{D61A5D7C-D6D5-4BC3-3EAA-1AA5F817EAC9}"/>
                </a:ext>
              </a:extLst>
            </p:cNvPr>
            <p:cNvSpPr txBox="1"/>
            <p:nvPr/>
          </p:nvSpPr>
          <p:spPr>
            <a:xfrm>
              <a:off x="512813" y="7734200"/>
              <a:ext cx="443518" cy="227691"/>
            </a:xfrm>
            <a:prstGeom prst="rect">
              <a:avLst/>
            </a:prstGeom>
            <a:noFill/>
          </p:spPr>
          <p:txBody>
            <a:bodyPr wrap="square" lIns="0" tIns="0" rIns="0" bIns="0">
              <a:spAutoFit/>
            </a:bodyPr>
            <a:lstStyle>
              <a:defPPr>
                <a:defRPr lang="en-US"/>
              </a:defPPr>
              <a:lvl1pPr algn="r" defTabSz="792510">
                <a:lnSpc>
                  <a:spcPct val="110000"/>
                </a:lnSpc>
                <a:defRPr sz="700">
                  <a:solidFill>
                    <a:schemeClr val="tx1">
                      <a:lumMod val="75000"/>
                      <a:lumOff val="25000"/>
                    </a:schemeClr>
                  </a:solidFill>
                  <a:latin typeface="SVN-Gilroy XBold" panose="00000900000000000000" pitchFamily="50" charset="0"/>
                  <a:cs typeface="Arial" panose="020B0604020202020204" pitchFamily="34" charset="0"/>
                </a:defRPr>
              </a:lvl1pPr>
            </a:lstStyle>
            <a:p>
              <a:pPr>
                <a:defRPr/>
              </a:pPr>
              <a:r>
                <a:rPr lang="en-US" dirty="0">
                  <a:latin typeface="SVN-Gilroy Medium" panose="00000600000000000000" pitchFamily="50" charset="0"/>
                </a:rPr>
                <a:t>2024</a:t>
              </a:r>
            </a:p>
            <a:p>
              <a:pPr>
                <a:defRPr/>
              </a:pPr>
              <a:r>
                <a:rPr lang="en-US" dirty="0">
                  <a:latin typeface="SVN-Gilroy Medium" panose="00000600000000000000" pitchFamily="50" charset="0"/>
                </a:rPr>
                <a:t>audited</a:t>
              </a:r>
              <a:endParaRPr lang="vi-VN" dirty="0"/>
            </a:p>
          </p:txBody>
        </p:sp>
        <p:sp>
          <p:nvSpPr>
            <p:cNvPr id="334" name="Rectangle: Rounded Corners 283">
              <a:extLst>
                <a:ext uri="{FF2B5EF4-FFF2-40B4-BE49-F238E27FC236}">
                  <a16:creationId xmlns:a16="http://schemas.microsoft.com/office/drawing/2014/main" id="{6AA627DC-BB5D-759D-62A7-103769D6F124}"/>
                </a:ext>
              </a:extLst>
            </p:cNvPr>
            <p:cNvSpPr/>
            <p:nvPr/>
          </p:nvSpPr>
          <p:spPr>
            <a:xfrm>
              <a:off x="1362842" y="7771112"/>
              <a:ext cx="2126682" cy="133200"/>
            </a:xfrm>
            <a:prstGeom prst="roundRect">
              <a:avLst>
                <a:gd name="adj" fmla="val 50000"/>
              </a:avLst>
            </a:prstGeom>
            <a:solidFill>
              <a:srgbClr val="7966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62" name="Rectangle: Rounded Corners 283">
              <a:extLst>
                <a:ext uri="{FF2B5EF4-FFF2-40B4-BE49-F238E27FC236}">
                  <a16:creationId xmlns:a16="http://schemas.microsoft.com/office/drawing/2014/main" id="{F4BD2BA4-75F2-691F-E3C5-F0F9C86767F9}"/>
                </a:ext>
              </a:extLst>
            </p:cNvPr>
            <p:cNvSpPr/>
            <p:nvPr/>
          </p:nvSpPr>
          <p:spPr>
            <a:xfrm>
              <a:off x="1051927" y="7771112"/>
              <a:ext cx="2194887" cy="133200"/>
            </a:xfrm>
            <a:prstGeom prst="roundRect">
              <a:avLst>
                <a:gd name="adj" fmla="val 50000"/>
              </a:avLst>
            </a:prstGeom>
            <a:solidFill>
              <a:srgbClr val="921A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63" name="Rectangle: Rounded Corners 283">
              <a:extLst>
                <a:ext uri="{FF2B5EF4-FFF2-40B4-BE49-F238E27FC236}">
                  <a16:creationId xmlns:a16="http://schemas.microsoft.com/office/drawing/2014/main" id="{612B8BD9-912A-B370-61F7-EE623BFCE289}"/>
                </a:ext>
              </a:extLst>
            </p:cNvPr>
            <p:cNvSpPr/>
            <p:nvPr/>
          </p:nvSpPr>
          <p:spPr>
            <a:xfrm>
              <a:off x="1051927" y="7771112"/>
              <a:ext cx="1964872" cy="133200"/>
            </a:xfrm>
            <a:prstGeom prst="roundRect">
              <a:avLst>
                <a:gd name="adj" fmla="val 50000"/>
              </a:avLst>
            </a:prstGeom>
            <a:solidFill>
              <a:srgbClr val="C75B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64" name="Rectangle: Rounded Corners 283">
              <a:extLst>
                <a:ext uri="{FF2B5EF4-FFF2-40B4-BE49-F238E27FC236}">
                  <a16:creationId xmlns:a16="http://schemas.microsoft.com/office/drawing/2014/main" id="{9CFDB359-2E34-DA43-2847-839AF9085DEF}"/>
                </a:ext>
              </a:extLst>
            </p:cNvPr>
            <p:cNvSpPr/>
            <p:nvPr/>
          </p:nvSpPr>
          <p:spPr>
            <a:xfrm>
              <a:off x="1051926" y="7771112"/>
              <a:ext cx="1483440" cy="133200"/>
            </a:xfrm>
            <a:prstGeom prst="roundRect">
              <a:avLst>
                <a:gd name="adj" fmla="val 50000"/>
              </a:avLst>
            </a:prstGeom>
            <a:solidFill>
              <a:srgbClr val="F89D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65" name="Rectangle: Rounded Corners 283">
              <a:extLst>
                <a:ext uri="{FF2B5EF4-FFF2-40B4-BE49-F238E27FC236}">
                  <a16:creationId xmlns:a16="http://schemas.microsoft.com/office/drawing/2014/main" id="{DAC4F1AF-2123-11DD-BD45-3A60031E28D9}"/>
                </a:ext>
              </a:extLst>
            </p:cNvPr>
            <p:cNvSpPr/>
            <p:nvPr/>
          </p:nvSpPr>
          <p:spPr>
            <a:xfrm>
              <a:off x="1026453" y="7771112"/>
              <a:ext cx="1237087" cy="133200"/>
            </a:xfrm>
            <a:prstGeom prst="roundRect">
              <a:avLst>
                <a:gd name="adj" fmla="val 50000"/>
              </a:avLst>
            </a:prstGeom>
            <a:solidFill>
              <a:srgbClr val="FCCB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69" name="TextBox 368">
              <a:extLst>
                <a:ext uri="{FF2B5EF4-FFF2-40B4-BE49-F238E27FC236}">
                  <a16:creationId xmlns:a16="http://schemas.microsoft.com/office/drawing/2014/main" id="{940275AC-1058-3CF5-4D9E-EC8B1F4D0260}"/>
                </a:ext>
              </a:extLst>
            </p:cNvPr>
            <p:cNvSpPr txBox="1"/>
            <p:nvPr/>
          </p:nvSpPr>
          <p:spPr>
            <a:xfrm>
              <a:off x="1567361" y="7778911"/>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803</a:t>
              </a:r>
              <a:endParaRPr lang="vi-VN" sz="700">
                <a:solidFill>
                  <a:schemeClr val="bg1"/>
                </a:solidFill>
                <a:latin typeface="Arial" panose="020B0604020202020204" pitchFamily="34" charset="0"/>
                <a:cs typeface="Arial" panose="020B0604020202020204" pitchFamily="34" charset="0"/>
              </a:endParaRPr>
            </a:p>
          </p:txBody>
        </p:sp>
        <p:sp>
          <p:nvSpPr>
            <p:cNvPr id="370" name="TextBox 369">
              <a:extLst>
                <a:ext uri="{FF2B5EF4-FFF2-40B4-BE49-F238E27FC236}">
                  <a16:creationId xmlns:a16="http://schemas.microsoft.com/office/drawing/2014/main" id="{2FC8925E-F158-25ED-E54E-B74837F0B812}"/>
                </a:ext>
              </a:extLst>
            </p:cNvPr>
            <p:cNvSpPr txBox="1"/>
            <p:nvPr/>
          </p:nvSpPr>
          <p:spPr>
            <a:xfrm>
              <a:off x="2205252" y="7777679"/>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181</a:t>
              </a:r>
              <a:endParaRPr lang="vi-VN" sz="700">
                <a:solidFill>
                  <a:schemeClr val="bg1"/>
                </a:solidFill>
                <a:latin typeface="Arial" panose="020B0604020202020204" pitchFamily="34" charset="0"/>
                <a:cs typeface="Arial" panose="020B0604020202020204" pitchFamily="34" charset="0"/>
              </a:endParaRPr>
            </a:p>
          </p:txBody>
        </p:sp>
        <p:sp>
          <p:nvSpPr>
            <p:cNvPr id="371" name="TextBox 370">
              <a:extLst>
                <a:ext uri="{FF2B5EF4-FFF2-40B4-BE49-F238E27FC236}">
                  <a16:creationId xmlns:a16="http://schemas.microsoft.com/office/drawing/2014/main" id="{10A5DC33-41AE-C077-1FBB-172C9A6A285B}"/>
                </a:ext>
              </a:extLst>
            </p:cNvPr>
            <p:cNvSpPr txBox="1"/>
            <p:nvPr/>
          </p:nvSpPr>
          <p:spPr>
            <a:xfrm>
              <a:off x="2602297" y="7787311"/>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318</a:t>
              </a:r>
              <a:endParaRPr lang="vi-VN" sz="700">
                <a:solidFill>
                  <a:schemeClr val="bg1"/>
                </a:solidFill>
                <a:latin typeface="Arial" panose="020B0604020202020204" pitchFamily="34" charset="0"/>
                <a:cs typeface="Arial" panose="020B0604020202020204" pitchFamily="34" charset="0"/>
              </a:endParaRPr>
            </a:p>
          </p:txBody>
        </p:sp>
        <p:sp>
          <p:nvSpPr>
            <p:cNvPr id="372" name="TextBox 371">
              <a:extLst>
                <a:ext uri="{FF2B5EF4-FFF2-40B4-BE49-F238E27FC236}">
                  <a16:creationId xmlns:a16="http://schemas.microsoft.com/office/drawing/2014/main" id="{0020E918-983F-8282-51D4-860F5E0E7922}"/>
                </a:ext>
              </a:extLst>
            </p:cNvPr>
            <p:cNvSpPr txBox="1"/>
            <p:nvPr/>
          </p:nvSpPr>
          <p:spPr>
            <a:xfrm>
              <a:off x="3039669" y="7783695"/>
              <a:ext cx="176892"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150</a:t>
              </a:r>
              <a:endParaRPr lang="vi-VN" sz="700">
                <a:solidFill>
                  <a:schemeClr val="bg1"/>
                </a:solidFill>
                <a:latin typeface="Arial" panose="020B0604020202020204" pitchFamily="34" charset="0"/>
                <a:cs typeface="Arial" panose="020B0604020202020204" pitchFamily="34" charset="0"/>
              </a:endParaRPr>
            </a:p>
          </p:txBody>
        </p:sp>
        <p:sp>
          <p:nvSpPr>
            <p:cNvPr id="393" name="TextBox 392">
              <a:extLst>
                <a:ext uri="{FF2B5EF4-FFF2-40B4-BE49-F238E27FC236}">
                  <a16:creationId xmlns:a16="http://schemas.microsoft.com/office/drawing/2014/main" id="{727D2E12-F9B7-AB7F-33B2-EB7DF2FD3DBF}"/>
                </a:ext>
              </a:extLst>
            </p:cNvPr>
            <p:cNvSpPr txBox="1"/>
            <p:nvPr/>
          </p:nvSpPr>
          <p:spPr>
            <a:xfrm>
              <a:off x="3203679" y="7783741"/>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155</a:t>
              </a:r>
              <a:endParaRPr lang="vi-VN" sz="700">
                <a:solidFill>
                  <a:schemeClr val="bg1"/>
                </a:solidFill>
                <a:latin typeface="Arial" panose="020B0604020202020204" pitchFamily="34" charset="0"/>
                <a:cs typeface="Arial" panose="020B0604020202020204" pitchFamily="34" charset="0"/>
              </a:endParaRPr>
            </a:p>
          </p:txBody>
        </p:sp>
      </p:grpSp>
      <p:grpSp>
        <p:nvGrpSpPr>
          <p:cNvPr id="59" name="Group 58"/>
          <p:cNvGrpSpPr/>
          <p:nvPr/>
        </p:nvGrpSpPr>
        <p:grpSpPr>
          <a:xfrm>
            <a:off x="389905" y="7921979"/>
            <a:ext cx="3077054" cy="133200"/>
            <a:chOff x="449735" y="7767549"/>
            <a:chExt cx="3077054" cy="133200"/>
          </a:xfrm>
        </p:grpSpPr>
        <p:sp>
          <p:nvSpPr>
            <p:cNvPr id="361" name="TextBox 360">
              <a:extLst>
                <a:ext uri="{FF2B5EF4-FFF2-40B4-BE49-F238E27FC236}">
                  <a16:creationId xmlns:a16="http://schemas.microsoft.com/office/drawing/2014/main" id="{9CA1B3D5-0639-2A6C-B651-6EBFAF222B7B}"/>
                </a:ext>
              </a:extLst>
            </p:cNvPr>
            <p:cNvSpPr txBox="1"/>
            <p:nvPr/>
          </p:nvSpPr>
          <p:spPr>
            <a:xfrm>
              <a:off x="449735" y="7776799"/>
              <a:ext cx="512543" cy="109004"/>
            </a:xfrm>
            <a:prstGeom prst="rect">
              <a:avLst/>
            </a:prstGeom>
            <a:noFill/>
          </p:spPr>
          <p:txBody>
            <a:bodyPr wrap="square" lIns="0" tIns="0" rIns="0" bIns="0">
              <a:spAutoFit/>
            </a:bodyPr>
            <a:lstStyle>
              <a:defPPr>
                <a:defRPr lang="en-US"/>
              </a:defPPr>
              <a:lvl1pPr algn="r" defTabSz="792510">
                <a:lnSpc>
                  <a:spcPct val="110000"/>
                </a:lnSpc>
                <a:defRPr sz="700">
                  <a:solidFill>
                    <a:schemeClr val="tx1">
                      <a:lumMod val="75000"/>
                      <a:lumOff val="25000"/>
                    </a:schemeClr>
                  </a:solidFill>
                  <a:latin typeface="SVN-Gilroy XBold" panose="00000900000000000000" pitchFamily="50" charset="0"/>
                  <a:cs typeface="Arial" panose="020B0604020202020204" pitchFamily="34" charset="0"/>
                </a:defRPr>
              </a:lvl1pPr>
            </a:lstStyle>
            <a:p>
              <a:r>
                <a:rPr lang="en-US">
                  <a:latin typeface="SVN-Gilroy Medium" panose="00000600000000000000" pitchFamily="50" charset="0"/>
                </a:rPr>
                <a:t>1Q2025</a:t>
              </a:r>
              <a:endParaRPr lang="vi-VN">
                <a:latin typeface="SVN-Gilroy Medium" panose="00000600000000000000" pitchFamily="50" charset="0"/>
              </a:endParaRPr>
            </a:p>
          </p:txBody>
        </p:sp>
        <p:sp>
          <p:nvSpPr>
            <p:cNvPr id="335" name="Rectangle: Rounded Corners 283">
              <a:extLst>
                <a:ext uri="{FF2B5EF4-FFF2-40B4-BE49-F238E27FC236}">
                  <a16:creationId xmlns:a16="http://schemas.microsoft.com/office/drawing/2014/main" id="{6AA627DC-BB5D-759D-62A7-103769D6F124}"/>
                </a:ext>
              </a:extLst>
            </p:cNvPr>
            <p:cNvSpPr/>
            <p:nvPr/>
          </p:nvSpPr>
          <p:spPr>
            <a:xfrm>
              <a:off x="1362842" y="7767549"/>
              <a:ext cx="2136299" cy="133200"/>
            </a:xfrm>
            <a:prstGeom prst="roundRect">
              <a:avLst>
                <a:gd name="adj" fmla="val 50000"/>
              </a:avLst>
            </a:prstGeom>
            <a:solidFill>
              <a:srgbClr val="7966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52" name="Rectangle: Rounded Corners 283">
              <a:extLst>
                <a:ext uri="{FF2B5EF4-FFF2-40B4-BE49-F238E27FC236}">
                  <a16:creationId xmlns:a16="http://schemas.microsoft.com/office/drawing/2014/main" id="{71C5EE8D-4148-B9BD-AE4F-F48BB60C591B}"/>
                </a:ext>
              </a:extLst>
            </p:cNvPr>
            <p:cNvSpPr/>
            <p:nvPr/>
          </p:nvSpPr>
          <p:spPr>
            <a:xfrm>
              <a:off x="1059104" y="7767549"/>
              <a:ext cx="2210805" cy="133200"/>
            </a:xfrm>
            <a:prstGeom prst="roundRect">
              <a:avLst>
                <a:gd name="adj" fmla="val 50000"/>
              </a:avLst>
            </a:prstGeom>
            <a:solidFill>
              <a:srgbClr val="921A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54" name="Rectangle: Rounded Corners 283">
              <a:extLst>
                <a:ext uri="{FF2B5EF4-FFF2-40B4-BE49-F238E27FC236}">
                  <a16:creationId xmlns:a16="http://schemas.microsoft.com/office/drawing/2014/main" id="{F36D255E-90E1-FB11-EA9C-765AE344F555}"/>
                </a:ext>
              </a:extLst>
            </p:cNvPr>
            <p:cNvSpPr/>
            <p:nvPr/>
          </p:nvSpPr>
          <p:spPr>
            <a:xfrm>
              <a:off x="1059105" y="7767549"/>
              <a:ext cx="1986597" cy="133200"/>
            </a:xfrm>
            <a:prstGeom prst="roundRect">
              <a:avLst>
                <a:gd name="adj" fmla="val 50000"/>
              </a:avLst>
            </a:prstGeom>
            <a:solidFill>
              <a:srgbClr val="C75B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55" name="Rectangle: Rounded Corners 283">
              <a:extLst>
                <a:ext uri="{FF2B5EF4-FFF2-40B4-BE49-F238E27FC236}">
                  <a16:creationId xmlns:a16="http://schemas.microsoft.com/office/drawing/2014/main" id="{3B578349-F981-2AFA-02F7-A1882D1AD9E8}"/>
                </a:ext>
              </a:extLst>
            </p:cNvPr>
            <p:cNvSpPr/>
            <p:nvPr/>
          </p:nvSpPr>
          <p:spPr>
            <a:xfrm>
              <a:off x="1059104" y="7767549"/>
              <a:ext cx="1530283" cy="133200"/>
            </a:xfrm>
            <a:prstGeom prst="roundRect">
              <a:avLst>
                <a:gd name="adj" fmla="val 50000"/>
              </a:avLst>
            </a:prstGeom>
            <a:solidFill>
              <a:srgbClr val="F89D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56" name="Rectangle: Rounded Corners 283">
              <a:extLst>
                <a:ext uri="{FF2B5EF4-FFF2-40B4-BE49-F238E27FC236}">
                  <a16:creationId xmlns:a16="http://schemas.microsoft.com/office/drawing/2014/main" id="{3CA68D67-6864-A776-E015-075979E990AC}"/>
                </a:ext>
              </a:extLst>
            </p:cNvPr>
            <p:cNvSpPr/>
            <p:nvPr/>
          </p:nvSpPr>
          <p:spPr>
            <a:xfrm>
              <a:off x="1028693" y="7767549"/>
              <a:ext cx="1280854" cy="133200"/>
            </a:xfrm>
            <a:prstGeom prst="roundRect">
              <a:avLst>
                <a:gd name="adj" fmla="val 50000"/>
              </a:avLst>
            </a:prstGeom>
            <a:solidFill>
              <a:srgbClr val="FCCB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57" name="TextBox 356">
              <a:extLst>
                <a:ext uri="{FF2B5EF4-FFF2-40B4-BE49-F238E27FC236}">
                  <a16:creationId xmlns:a16="http://schemas.microsoft.com/office/drawing/2014/main" id="{77D7658A-4DA9-E1D3-E818-93B6D5B53E92}"/>
                </a:ext>
              </a:extLst>
            </p:cNvPr>
            <p:cNvSpPr txBox="1"/>
            <p:nvPr/>
          </p:nvSpPr>
          <p:spPr>
            <a:xfrm>
              <a:off x="1570384" y="7783570"/>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839</a:t>
              </a:r>
              <a:endParaRPr lang="vi-VN" sz="700">
                <a:solidFill>
                  <a:schemeClr val="bg1"/>
                </a:solidFill>
                <a:latin typeface="Arial" panose="020B0604020202020204" pitchFamily="34" charset="0"/>
                <a:cs typeface="Arial" panose="020B0604020202020204" pitchFamily="34" charset="0"/>
              </a:endParaRPr>
            </a:p>
          </p:txBody>
        </p:sp>
        <p:sp>
          <p:nvSpPr>
            <p:cNvPr id="358" name="TextBox 357">
              <a:extLst>
                <a:ext uri="{FF2B5EF4-FFF2-40B4-BE49-F238E27FC236}">
                  <a16:creationId xmlns:a16="http://schemas.microsoft.com/office/drawing/2014/main" id="{B699219E-8877-8653-DE2B-4BB4AB0C48D5}"/>
                </a:ext>
              </a:extLst>
            </p:cNvPr>
            <p:cNvSpPr txBox="1"/>
            <p:nvPr/>
          </p:nvSpPr>
          <p:spPr>
            <a:xfrm>
              <a:off x="2310363" y="7779832"/>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183</a:t>
              </a:r>
              <a:endParaRPr lang="vi-VN" sz="700">
                <a:solidFill>
                  <a:schemeClr val="bg1"/>
                </a:solidFill>
                <a:latin typeface="Arial" panose="020B0604020202020204" pitchFamily="34" charset="0"/>
                <a:cs typeface="Arial" panose="020B0604020202020204" pitchFamily="34" charset="0"/>
              </a:endParaRPr>
            </a:p>
          </p:txBody>
        </p:sp>
        <p:sp>
          <p:nvSpPr>
            <p:cNvPr id="359" name="TextBox 358">
              <a:extLst>
                <a:ext uri="{FF2B5EF4-FFF2-40B4-BE49-F238E27FC236}">
                  <a16:creationId xmlns:a16="http://schemas.microsoft.com/office/drawing/2014/main" id="{7720EDA7-684B-83C4-B60C-8492BF7F870C}"/>
                </a:ext>
              </a:extLst>
            </p:cNvPr>
            <p:cNvSpPr txBox="1"/>
            <p:nvPr/>
          </p:nvSpPr>
          <p:spPr>
            <a:xfrm>
              <a:off x="2636902" y="7778625"/>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302</a:t>
              </a:r>
              <a:endParaRPr lang="vi-VN" sz="700">
                <a:solidFill>
                  <a:schemeClr val="bg1"/>
                </a:solidFill>
                <a:latin typeface="Arial" panose="020B0604020202020204" pitchFamily="34" charset="0"/>
                <a:cs typeface="Arial" panose="020B0604020202020204" pitchFamily="34" charset="0"/>
              </a:endParaRPr>
            </a:p>
          </p:txBody>
        </p:sp>
        <p:sp>
          <p:nvSpPr>
            <p:cNvPr id="360" name="TextBox 359">
              <a:extLst>
                <a:ext uri="{FF2B5EF4-FFF2-40B4-BE49-F238E27FC236}">
                  <a16:creationId xmlns:a16="http://schemas.microsoft.com/office/drawing/2014/main" id="{A0D6F704-E456-BA08-A6FE-C159704CE2A1}"/>
                </a:ext>
              </a:extLst>
            </p:cNvPr>
            <p:cNvSpPr txBox="1"/>
            <p:nvPr/>
          </p:nvSpPr>
          <p:spPr>
            <a:xfrm>
              <a:off x="3000417" y="7777537"/>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145</a:t>
              </a:r>
              <a:endParaRPr lang="vi-VN" sz="700" dirty="0">
                <a:solidFill>
                  <a:schemeClr val="bg1"/>
                </a:solidFill>
                <a:latin typeface="Arial" panose="020B0604020202020204" pitchFamily="34" charset="0"/>
                <a:cs typeface="Arial" panose="020B0604020202020204" pitchFamily="34" charset="0"/>
              </a:endParaRPr>
            </a:p>
          </p:txBody>
        </p:sp>
        <p:sp>
          <p:nvSpPr>
            <p:cNvPr id="394" name="TextBox 393">
              <a:extLst>
                <a:ext uri="{FF2B5EF4-FFF2-40B4-BE49-F238E27FC236}">
                  <a16:creationId xmlns:a16="http://schemas.microsoft.com/office/drawing/2014/main" id="{727D2E12-F9B7-AB7F-33B2-EB7DF2FD3DBF}"/>
                </a:ext>
              </a:extLst>
            </p:cNvPr>
            <p:cNvSpPr txBox="1"/>
            <p:nvPr/>
          </p:nvSpPr>
          <p:spPr>
            <a:xfrm>
              <a:off x="3215441" y="7779018"/>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Arial" panose="020B0604020202020204" pitchFamily="34" charset="0"/>
                  <a:cs typeface="Arial" panose="020B0604020202020204" pitchFamily="34" charset="0"/>
                </a:rPr>
                <a:t>152</a:t>
              </a:r>
              <a:endParaRPr lang="vi-VN" sz="700">
                <a:solidFill>
                  <a:schemeClr val="bg1"/>
                </a:solidFill>
                <a:latin typeface="Arial" panose="020B0604020202020204" pitchFamily="34" charset="0"/>
                <a:cs typeface="Arial" panose="020B0604020202020204" pitchFamily="34" charset="0"/>
              </a:endParaRPr>
            </a:p>
          </p:txBody>
        </p:sp>
      </p:grpSp>
      <p:grpSp>
        <p:nvGrpSpPr>
          <p:cNvPr id="61" name="Group 60"/>
          <p:cNvGrpSpPr/>
          <p:nvPr/>
        </p:nvGrpSpPr>
        <p:grpSpPr>
          <a:xfrm>
            <a:off x="451850" y="8179014"/>
            <a:ext cx="3143135" cy="133200"/>
            <a:chOff x="512813" y="7724535"/>
            <a:chExt cx="3143135" cy="133200"/>
          </a:xfrm>
        </p:grpSpPr>
        <p:sp>
          <p:nvSpPr>
            <p:cNvPr id="390" name="TextBox 389">
              <a:extLst>
                <a:ext uri="{FF2B5EF4-FFF2-40B4-BE49-F238E27FC236}">
                  <a16:creationId xmlns:a16="http://schemas.microsoft.com/office/drawing/2014/main" id="{18F88E00-12FE-DAB2-6450-F375C8BCB2CF}"/>
                </a:ext>
              </a:extLst>
            </p:cNvPr>
            <p:cNvSpPr txBox="1"/>
            <p:nvPr/>
          </p:nvSpPr>
          <p:spPr>
            <a:xfrm>
              <a:off x="512813" y="7734815"/>
              <a:ext cx="443518" cy="109325"/>
            </a:xfrm>
            <a:prstGeom prst="rect">
              <a:avLst/>
            </a:prstGeom>
            <a:noFill/>
          </p:spPr>
          <p:txBody>
            <a:bodyPr wrap="square" lIns="0" tIns="0" rIns="0" bIns="0">
              <a:spAutoFit/>
            </a:bodyPr>
            <a:lstStyle>
              <a:defPPr>
                <a:defRPr lang="en-US"/>
              </a:defPPr>
              <a:lvl1pPr algn="r" defTabSz="792510">
                <a:lnSpc>
                  <a:spcPct val="110000"/>
                </a:lnSpc>
                <a:defRPr sz="700">
                  <a:solidFill>
                    <a:schemeClr val="tx1">
                      <a:lumMod val="75000"/>
                      <a:lumOff val="25000"/>
                    </a:schemeClr>
                  </a:solidFill>
                  <a:latin typeface="SVN-Gilroy Medium" panose="00000600000000000000" pitchFamily="50" charset="0"/>
                  <a:cs typeface="Arial" panose="020B0604020202020204" pitchFamily="34" charset="0"/>
                </a:defRPr>
              </a:lvl1pPr>
            </a:lstStyle>
            <a:p>
              <a:r>
                <a:rPr lang="en-US"/>
                <a:t>2Q2025</a:t>
              </a:r>
              <a:endParaRPr lang="vi-VN"/>
            </a:p>
          </p:txBody>
        </p:sp>
        <p:sp>
          <p:nvSpPr>
            <p:cNvPr id="336" name="Rectangle: Rounded Corners 283">
              <a:extLst>
                <a:ext uri="{FF2B5EF4-FFF2-40B4-BE49-F238E27FC236}">
                  <a16:creationId xmlns:a16="http://schemas.microsoft.com/office/drawing/2014/main" id="{6AA627DC-BB5D-759D-62A7-103769D6F124}"/>
                </a:ext>
              </a:extLst>
            </p:cNvPr>
            <p:cNvSpPr/>
            <p:nvPr/>
          </p:nvSpPr>
          <p:spPr>
            <a:xfrm>
              <a:off x="1331033" y="7724535"/>
              <a:ext cx="2323977" cy="133200"/>
            </a:xfrm>
            <a:prstGeom prst="roundRect">
              <a:avLst>
                <a:gd name="adj" fmla="val 50000"/>
              </a:avLst>
            </a:prstGeom>
            <a:solidFill>
              <a:srgbClr val="7966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82" name="Rectangle: Rounded Corners 283">
              <a:extLst>
                <a:ext uri="{FF2B5EF4-FFF2-40B4-BE49-F238E27FC236}">
                  <a16:creationId xmlns:a16="http://schemas.microsoft.com/office/drawing/2014/main" id="{20185088-F5A3-DAB3-32C5-858DF87AF8D3}"/>
                </a:ext>
              </a:extLst>
            </p:cNvPr>
            <p:cNvSpPr/>
            <p:nvPr/>
          </p:nvSpPr>
          <p:spPr>
            <a:xfrm>
              <a:off x="1049739" y="7724535"/>
              <a:ext cx="2351076" cy="133200"/>
            </a:xfrm>
            <a:prstGeom prst="roundRect">
              <a:avLst>
                <a:gd name="adj" fmla="val 50000"/>
              </a:avLst>
            </a:prstGeom>
            <a:solidFill>
              <a:srgbClr val="921A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83" name="Rectangle: Rounded Corners 283">
              <a:extLst>
                <a:ext uri="{FF2B5EF4-FFF2-40B4-BE49-F238E27FC236}">
                  <a16:creationId xmlns:a16="http://schemas.microsoft.com/office/drawing/2014/main" id="{208C56BA-0385-6C5B-DFBB-13BB6B340123}"/>
                </a:ext>
              </a:extLst>
            </p:cNvPr>
            <p:cNvSpPr/>
            <p:nvPr/>
          </p:nvSpPr>
          <p:spPr>
            <a:xfrm>
              <a:off x="1049739" y="7724535"/>
              <a:ext cx="2102162" cy="133200"/>
            </a:xfrm>
            <a:prstGeom prst="roundRect">
              <a:avLst>
                <a:gd name="adj" fmla="val 50000"/>
              </a:avLst>
            </a:prstGeom>
            <a:solidFill>
              <a:srgbClr val="C75B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84" name="Rectangle: Rounded Corners 283">
              <a:extLst>
                <a:ext uri="{FF2B5EF4-FFF2-40B4-BE49-F238E27FC236}">
                  <a16:creationId xmlns:a16="http://schemas.microsoft.com/office/drawing/2014/main" id="{C6571B2B-978A-24B9-E416-7AA8BAF96908}"/>
                </a:ext>
              </a:extLst>
            </p:cNvPr>
            <p:cNvSpPr/>
            <p:nvPr/>
          </p:nvSpPr>
          <p:spPr>
            <a:xfrm>
              <a:off x="1049738" y="7724535"/>
              <a:ext cx="1614146" cy="133200"/>
            </a:xfrm>
            <a:prstGeom prst="roundRect">
              <a:avLst>
                <a:gd name="adj" fmla="val 50000"/>
              </a:avLst>
            </a:prstGeom>
            <a:solidFill>
              <a:srgbClr val="F89D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85" name="Rectangle: Rounded Corners 283">
              <a:extLst>
                <a:ext uri="{FF2B5EF4-FFF2-40B4-BE49-F238E27FC236}">
                  <a16:creationId xmlns:a16="http://schemas.microsoft.com/office/drawing/2014/main" id="{14261995-9264-8DDD-070B-22B763F131EA}"/>
                </a:ext>
              </a:extLst>
            </p:cNvPr>
            <p:cNvSpPr/>
            <p:nvPr/>
          </p:nvSpPr>
          <p:spPr>
            <a:xfrm>
              <a:off x="1027432" y="7724535"/>
              <a:ext cx="1321979" cy="133200"/>
            </a:xfrm>
            <a:prstGeom prst="roundRect">
              <a:avLst>
                <a:gd name="adj" fmla="val 50000"/>
              </a:avLst>
            </a:prstGeom>
            <a:solidFill>
              <a:srgbClr val="FCCB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86" name="TextBox 385">
              <a:extLst>
                <a:ext uri="{FF2B5EF4-FFF2-40B4-BE49-F238E27FC236}">
                  <a16:creationId xmlns:a16="http://schemas.microsoft.com/office/drawing/2014/main" id="{205FA3BA-2CC4-5B0B-A814-59AEA3BED2E3}"/>
                </a:ext>
              </a:extLst>
            </p:cNvPr>
            <p:cNvSpPr txBox="1"/>
            <p:nvPr/>
          </p:nvSpPr>
          <p:spPr>
            <a:xfrm>
              <a:off x="1586750" y="7739914"/>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865</a:t>
              </a:r>
              <a:endParaRPr lang="vi-VN" sz="700">
                <a:solidFill>
                  <a:schemeClr val="bg1"/>
                </a:solidFill>
                <a:latin typeface="Arial" panose="020B0604020202020204" pitchFamily="34" charset="0"/>
                <a:cs typeface="Arial" panose="020B0604020202020204" pitchFamily="34" charset="0"/>
              </a:endParaRPr>
            </a:p>
          </p:txBody>
        </p:sp>
        <p:sp>
          <p:nvSpPr>
            <p:cNvPr id="387" name="TextBox 386">
              <a:extLst>
                <a:ext uri="{FF2B5EF4-FFF2-40B4-BE49-F238E27FC236}">
                  <a16:creationId xmlns:a16="http://schemas.microsoft.com/office/drawing/2014/main" id="{084EC2E1-D0F6-FD8C-EE76-EAE979F62BF9}"/>
                </a:ext>
              </a:extLst>
            </p:cNvPr>
            <p:cNvSpPr txBox="1"/>
            <p:nvPr/>
          </p:nvSpPr>
          <p:spPr>
            <a:xfrm>
              <a:off x="2344417" y="7736024"/>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202</a:t>
              </a:r>
              <a:endParaRPr lang="vi-VN" sz="700">
                <a:solidFill>
                  <a:schemeClr val="bg1"/>
                </a:solidFill>
                <a:latin typeface="Arial" panose="020B0604020202020204" pitchFamily="34" charset="0"/>
                <a:cs typeface="Arial" panose="020B0604020202020204" pitchFamily="34" charset="0"/>
              </a:endParaRPr>
            </a:p>
          </p:txBody>
        </p:sp>
        <p:sp>
          <p:nvSpPr>
            <p:cNvPr id="388" name="TextBox 387">
              <a:extLst>
                <a:ext uri="{FF2B5EF4-FFF2-40B4-BE49-F238E27FC236}">
                  <a16:creationId xmlns:a16="http://schemas.microsoft.com/office/drawing/2014/main" id="{73C1C235-B312-00F2-73C3-E599A9616ED1}"/>
                </a:ext>
              </a:extLst>
            </p:cNvPr>
            <p:cNvSpPr txBox="1"/>
            <p:nvPr/>
          </p:nvSpPr>
          <p:spPr>
            <a:xfrm>
              <a:off x="2749512" y="7728995"/>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327</a:t>
              </a:r>
              <a:endParaRPr lang="vi-VN" sz="700">
                <a:solidFill>
                  <a:schemeClr val="bg1"/>
                </a:solidFill>
                <a:latin typeface="Arial" panose="020B0604020202020204" pitchFamily="34" charset="0"/>
                <a:cs typeface="Arial" panose="020B0604020202020204" pitchFamily="34" charset="0"/>
              </a:endParaRPr>
            </a:p>
          </p:txBody>
        </p:sp>
        <p:sp>
          <p:nvSpPr>
            <p:cNvPr id="389" name="TextBox 388">
              <a:extLst>
                <a:ext uri="{FF2B5EF4-FFF2-40B4-BE49-F238E27FC236}">
                  <a16:creationId xmlns:a16="http://schemas.microsoft.com/office/drawing/2014/main" id="{2E094E81-1E21-C568-83DF-B7500F5F18AA}"/>
                </a:ext>
              </a:extLst>
            </p:cNvPr>
            <p:cNvSpPr txBox="1"/>
            <p:nvPr/>
          </p:nvSpPr>
          <p:spPr>
            <a:xfrm>
              <a:off x="3132271" y="7737708"/>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Arial" panose="020B0604020202020204" pitchFamily="34" charset="0"/>
                  <a:cs typeface="Arial" panose="020B0604020202020204" pitchFamily="34" charset="0"/>
                </a:rPr>
                <a:t>158</a:t>
              </a:r>
              <a:endParaRPr lang="vi-VN" sz="700">
                <a:solidFill>
                  <a:schemeClr val="bg1"/>
                </a:solidFill>
                <a:latin typeface="Arial" panose="020B0604020202020204" pitchFamily="34" charset="0"/>
                <a:cs typeface="Arial" panose="020B0604020202020204" pitchFamily="34" charset="0"/>
              </a:endParaRPr>
            </a:p>
          </p:txBody>
        </p:sp>
        <p:sp>
          <p:nvSpPr>
            <p:cNvPr id="395" name="TextBox 394">
              <a:extLst>
                <a:ext uri="{FF2B5EF4-FFF2-40B4-BE49-F238E27FC236}">
                  <a16:creationId xmlns:a16="http://schemas.microsoft.com/office/drawing/2014/main" id="{727D2E12-F9B7-AB7F-33B2-EB7DF2FD3DBF}"/>
                </a:ext>
              </a:extLst>
            </p:cNvPr>
            <p:cNvSpPr txBox="1"/>
            <p:nvPr/>
          </p:nvSpPr>
          <p:spPr>
            <a:xfrm>
              <a:off x="3344600" y="7740990"/>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Arial" panose="020B0604020202020204" pitchFamily="34" charset="0"/>
                  <a:cs typeface="Arial" panose="020B0604020202020204" pitchFamily="34" charset="0"/>
                </a:rPr>
                <a:t>167</a:t>
              </a:r>
              <a:endParaRPr lang="vi-VN" sz="700">
                <a:solidFill>
                  <a:schemeClr val="bg1"/>
                </a:solidFill>
                <a:latin typeface="Arial" panose="020B0604020202020204" pitchFamily="34" charset="0"/>
                <a:cs typeface="Arial" panose="020B0604020202020204" pitchFamily="34" charset="0"/>
              </a:endParaRPr>
            </a:p>
          </p:txBody>
        </p:sp>
      </p:grpSp>
      <p:grpSp>
        <p:nvGrpSpPr>
          <p:cNvPr id="57" name="Group 56"/>
          <p:cNvGrpSpPr/>
          <p:nvPr/>
        </p:nvGrpSpPr>
        <p:grpSpPr>
          <a:xfrm>
            <a:off x="448632" y="8429279"/>
            <a:ext cx="3232099" cy="133200"/>
            <a:chOff x="448718" y="7632267"/>
            <a:chExt cx="3232099" cy="133200"/>
          </a:xfrm>
        </p:grpSpPr>
        <p:sp>
          <p:nvSpPr>
            <p:cNvPr id="340" name="TextBox 339">
              <a:extLst>
                <a:ext uri="{FF2B5EF4-FFF2-40B4-BE49-F238E27FC236}">
                  <a16:creationId xmlns:a16="http://schemas.microsoft.com/office/drawing/2014/main" id="{64FF7D48-849E-B385-A974-F424463D3145}"/>
                </a:ext>
              </a:extLst>
            </p:cNvPr>
            <p:cNvSpPr txBox="1"/>
            <p:nvPr/>
          </p:nvSpPr>
          <p:spPr>
            <a:xfrm>
              <a:off x="448718" y="7653180"/>
              <a:ext cx="443518" cy="109325"/>
            </a:xfrm>
            <a:prstGeom prst="rect">
              <a:avLst/>
            </a:prstGeom>
            <a:noFill/>
          </p:spPr>
          <p:txBody>
            <a:bodyPr wrap="square" lIns="0" tIns="0" rIns="0" bIns="0">
              <a:spAutoFit/>
            </a:bodyPr>
            <a:lstStyle>
              <a:defPPr>
                <a:defRPr lang="en-US"/>
              </a:defPPr>
              <a:lvl1pPr algn="r" defTabSz="792510">
                <a:lnSpc>
                  <a:spcPct val="110000"/>
                </a:lnSpc>
                <a:defRPr sz="700">
                  <a:solidFill>
                    <a:schemeClr val="tx1">
                      <a:lumMod val="75000"/>
                      <a:lumOff val="25000"/>
                    </a:schemeClr>
                  </a:solidFill>
                  <a:latin typeface="SVN-Gilroy Medium" panose="00000600000000000000" pitchFamily="50" charset="0"/>
                  <a:cs typeface="Arial" panose="020B0604020202020204" pitchFamily="34" charset="0"/>
                </a:defRPr>
              </a:lvl1pPr>
            </a:lstStyle>
            <a:p>
              <a:r>
                <a:rPr lang="en-US"/>
                <a:t>3Q2025</a:t>
              </a:r>
              <a:endParaRPr lang="vi-VN"/>
            </a:p>
          </p:txBody>
        </p:sp>
        <p:sp>
          <p:nvSpPr>
            <p:cNvPr id="337" name="Rectangle: Rounded Corners 283">
              <a:extLst>
                <a:ext uri="{FF2B5EF4-FFF2-40B4-BE49-F238E27FC236}">
                  <a16:creationId xmlns:a16="http://schemas.microsoft.com/office/drawing/2014/main" id="{6AA627DC-BB5D-759D-62A7-103769D6F124}"/>
                </a:ext>
              </a:extLst>
            </p:cNvPr>
            <p:cNvSpPr/>
            <p:nvPr/>
          </p:nvSpPr>
          <p:spPr>
            <a:xfrm>
              <a:off x="1270070" y="7632267"/>
              <a:ext cx="2410747" cy="133200"/>
            </a:xfrm>
            <a:prstGeom prst="roundRect">
              <a:avLst>
                <a:gd name="adj" fmla="val 50000"/>
              </a:avLst>
            </a:prstGeom>
            <a:solidFill>
              <a:srgbClr val="7966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74" name="Rectangle: Rounded Corners 283">
              <a:extLst>
                <a:ext uri="{FF2B5EF4-FFF2-40B4-BE49-F238E27FC236}">
                  <a16:creationId xmlns:a16="http://schemas.microsoft.com/office/drawing/2014/main" id="{6AA627DC-BB5D-759D-62A7-103769D6F124}"/>
                </a:ext>
              </a:extLst>
            </p:cNvPr>
            <p:cNvSpPr/>
            <p:nvPr/>
          </p:nvSpPr>
          <p:spPr>
            <a:xfrm>
              <a:off x="993988" y="7632267"/>
              <a:ext cx="2431344" cy="133200"/>
            </a:xfrm>
            <a:prstGeom prst="roundRect">
              <a:avLst>
                <a:gd name="adj" fmla="val 50000"/>
              </a:avLst>
            </a:prstGeom>
            <a:solidFill>
              <a:srgbClr val="921A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75" name="Rectangle: Rounded Corners 283">
              <a:extLst>
                <a:ext uri="{FF2B5EF4-FFF2-40B4-BE49-F238E27FC236}">
                  <a16:creationId xmlns:a16="http://schemas.microsoft.com/office/drawing/2014/main" id="{1D34151D-9657-C087-11C2-ED8974A14066}"/>
                </a:ext>
              </a:extLst>
            </p:cNvPr>
            <p:cNvSpPr/>
            <p:nvPr/>
          </p:nvSpPr>
          <p:spPr>
            <a:xfrm>
              <a:off x="993989" y="7632267"/>
              <a:ext cx="2171013" cy="133200"/>
            </a:xfrm>
            <a:prstGeom prst="roundRect">
              <a:avLst>
                <a:gd name="adj" fmla="val 50000"/>
              </a:avLst>
            </a:prstGeom>
            <a:solidFill>
              <a:srgbClr val="C75B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76" name="Rectangle: Rounded Corners 283">
              <a:extLst>
                <a:ext uri="{FF2B5EF4-FFF2-40B4-BE49-F238E27FC236}">
                  <a16:creationId xmlns:a16="http://schemas.microsoft.com/office/drawing/2014/main" id="{35D2D886-4199-1FE9-FA4A-617F2D2CAC87}"/>
                </a:ext>
              </a:extLst>
            </p:cNvPr>
            <p:cNvSpPr/>
            <p:nvPr/>
          </p:nvSpPr>
          <p:spPr>
            <a:xfrm>
              <a:off x="993987" y="7632267"/>
              <a:ext cx="1650923" cy="133200"/>
            </a:xfrm>
            <a:prstGeom prst="roundRect">
              <a:avLst>
                <a:gd name="adj" fmla="val 50000"/>
              </a:avLst>
            </a:prstGeom>
            <a:solidFill>
              <a:srgbClr val="F89D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77" name="Rectangle: Rounded Corners 283">
              <a:extLst>
                <a:ext uri="{FF2B5EF4-FFF2-40B4-BE49-F238E27FC236}">
                  <a16:creationId xmlns:a16="http://schemas.microsoft.com/office/drawing/2014/main" id="{FB40875E-2FA9-F369-B705-8C50999CEF7A}"/>
                </a:ext>
              </a:extLst>
            </p:cNvPr>
            <p:cNvSpPr/>
            <p:nvPr/>
          </p:nvSpPr>
          <p:spPr>
            <a:xfrm>
              <a:off x="967552" y="7632267"/>
              <a:ext cx="1349461" cy="133200"/>
            </a:xfrm>
            <a:prstGeom prst="roundRect">
              <a:avLst>
                <a:gd name="adj" fmla="val 50000"/>
              </a:avLst>
            </a:prstGeom>
            <a:solidFill>
              <a:srgbClr val="FCCB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93">
                <a:solidFill>
                  <a:schemeClr val="bg1"/>
                </a:solidFill>
                <a:latin typeface="SVN-Gilroy Medium" panose="00000600000000000000" pitchFamily="50" charset="0"/>
                <a:cs typeface="Arial" panose="020B0604020202020204" pitchFamily="34" charset="0"/>
              </a:endParaRPr>
            </a:p>
          </p:txBody>
        </p:sp>
        <p:sp>
          <p:nvSpPr>
            <p:cNvPr id="378" name="TextBox 377">
              <a:extLst>
                <a:ext uri="{FF2B5EF4-FFF2-40B4-BE49-F238E27FC236}">
                  <a16:creationId xmlns:a16="http://schemas.microsoft.com/office/drawing/2014/main" id="{4CF8C904-5579-0A73-A55E-2534C7EFC743}"/>
                </a:ext>
              </a:extLst>
            </p:cNvPr>
            <p:cNvSpPr txBox="1"/>
            <p:nvPr/>
          </p:nvSpPr>
          <p:spPr>
            <a:xfrm>
              <a:off x="1538596" y="7643978"/>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882</a:t>
              </a:r>
              <a:endParaRPr lang="vi-VN" sz="700">
                <a:solidFill>
                  <a:schemeClr val="bg1"/>
                </a:solidFill>
                <a:latin typeface="Arial" panose="020B0604020202020204" pitchFamily="34" charset="0"/>
                <a:cs typeface="Arial" panose="020B0604020202020204" pitchFamily="34" charset="0"/>
              </a:endParaRPr>
            </a:p>
          </p:txBody>
        </p:sp>
        <p:sp>
          <p:nvSpPr>
            <p:cNvPr id="379" name="TextBox 378">
              <a:extLst>
                <a:ext uri="{FF2B5EF4-FFF2-40B4-BE49-F238E27FC236}">
                  <a16:creationId xmlns:a16="http://schemas.microsoft.com/office/drawing/2014/main" id="{0CA70E19-B8FC-9260-566A-E0A3FF1AC54A}"/>
                </a:ext>
              </a:extLst>
            </p:cNvPr>
            <p:cNvSpPr txBox="1"/>
            <p:nvPr/>
          </p:nvSpPr>
          <p:spPr>
            <a:xfrm>
              <a:off x="2313517" y="7650878"/>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217</a:t>
              </a:r>
              <a:endParaRPr lang="vi-VN" sz="700">
                <a:solidFill>
                  <a:schemeClr val="bg1"/>
                </a:solidFill>
                <a:latin typeface="Arial" panose="020B0604020202020204" pitchFamily="34" charset="0"/>
                <a:cs typeface="Arial" panose="020B0604020202020204" pitchFamily="34" charset="0"/>
              </a:endParaRPr>
            </a:p>
          </p:txBody>
        </p:sp>
        <p:sp>
          <p:nvSpPr>
            <p:cNvPr id="380" name="TextBox 379">
              <a:extLst>
                <a:ext uri="{FF2B5EF4-FFF2-40B4-BE49-F238E27FC236}">
                  <a16:creationId xmlns:a16="http://schemas.microsoft.com/office/drawing/2014/main" id="{3727267B-D8C9-88AC-DC05-CC3B74A9C030}"/>
                </a:ext>
              </a:extLst>
            </p:cNvPr>
            <p:cNvSpPr txBox="1"/>
            <p:nvPr/>
          </p:nvSpPr>
          <p:spPr>
            <a:xfrm>
              <a:off x="2726815" y="7649869"/>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SVN-Gilroy Medium" panose="00000600000000000000" pitchFamily="50" charset="0"/>
                  <a:cs typeface="Arial" panose="020B0604020202020204" pitchFamily="34" charset="0"/>
                </a:rPr>
                <a:t>342</a:t>
              </a:r>
              <a:endParaRPr lang="vi-VN" sz="700">
                <a:solidFill>
                  <a:schemeClr val="bg1"/>
                </a:solidFill>
                <a:latin typeface="Arial" panose="020B0604020202020204" pitchFamily="34" charset="0"/>
                <a:cs typeface="Arial" panose="020B0604020202020204" pitchFamily="34" charset="0"/>
              </a:endParaRPr>
            </a:p>
          </p:txBody>
        </p:sp>
        <p:sp>
          <p:nvSpPr>
            <p:cNvPr id="381" name="TextBox 380">
              <a:extLst>
                <a:ext uri="{FF2B5EF4-FFF2-40B4-BE49-F238E27FC236}">
                  <a16:creationId xmlns:a16="http://schemas.microsoft.com/office/drawing/2014/main" id="{1FEA6C9C-8745-430A-A979-CEAAA6DB457F}"/>
                </a:ext>
              </a:extLst>
            </p:cNvPr>
            <p:cNvSpPr txBox="1"/>
            <p:nvPr/>
          </p:nvSpPr>
          <p:spPr>
            <a:xfrm>
              <a:off x="3120069" y="7653180"/>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Arial" panose="020B0604020202020204" pitchFamily="34" charset="0"/>
                  <a:cs typeface="Arial" panose="020B0604020202020204" pitchFamily="34" charset="0"/>
                </a:rPr>
                <a:t>166</a:t>
              </a:r>
              <a:endParaRPr lang="vi-VN" sz="700">
                <a:solidFill>
                  <a:schemeClr val="bg1"/>
                </a:solidFill>
                <a:latin typeface="Arial" panose="020B0604020202020204" pitchFamily="34" charset="0"/>
                <a:cs typeface="Arial" panose="020B0604020202020204" pitchFamily="34" charset="0"/>
              </a:endParaRPr>
            </a:p>
          </p:txBody>
        </p:sp>
        <p:sp>
          <p:nvSpPr>
            <p:cNvPr id="396" name="TextBox 395">
              <a:extLst>
                <a:ext uri="{FF2B5EF4-FFF2-40B4-BE49-F238E27FC236}">
                  <a16:creationId xmlns:a16="http://schemas.microsoft.com/office/drawing/2014/main" id="{727D2E12-F9B7-AB7F-33B2-EB7DF2FD3DBF}"/>
                </a:ext>
              </a:extLst>
            </p:cNvPr>
            <p:cNvSpPr txBox="1"/>
            <p:nvPr/>
          </p:nvSpPr>
          <p:spPr>
            <a:xfrm>
              <a:off x="3365923" y="7647329"/>
              <a:ext cx="311348" cy="109325"/>
            </a:xfrm>
            <a:prstGeom prst="rect">
              <a:avLst/>
            </a:prstGeom>
            <a:noFill/>
          </p:spPr>
          <p:txBody>
            <a:bodyPr wrap="square" lIns="0" tIns="0" rIns="0" bIns="0" anchor="ctr" anchorCtr="0">
              <a:spAutoFit/>
            </a:bodyPr>
            <a:lstStyle/>
            <a:p>
              <a:pPr algn="ctr" defTabSz="792510">
                <a:lnSpc>
                  <a:spcPct val="110000"/>
                </a:lnSpc>
                <a:spcBef>
                  <a:spcPts val="260"/>
                </a:spcBef>
                <a:spcAft>
                  <a:spcPts val="260"/>
                </a:spcAft>
                <a:defRPr/>
              </a:pPr>
              <a:r>
                <a:rPr lang="en-US" sz="700">
                  <a:solidFill>
                    <a:schemeClr val="bg1"/>
                  </a:solidFill>
                  <a:latin typeface="Arial" panose="020B0604020202020204" pitchFamily="34" charset="0"/>
                  <a:cs typeface="Arial" panose="020B0604020202020204" pitchFamily="34" charset="0"/>
                </a:rPr>
                <a:t>168</a:t>
              </a:r>
              <a:endParaRPr lang="vi-VN" sz="700">
                <a:solidFill>
                  <a:schemeClr val="bg1"/>
                </a:solidFill>
                <a:latin typeface="Arial" panose="020B0604020202020204" pitchFamily="34" charset="0"/>
                <a:cs typeface="Arial" panose="020B0604020202020204" pitchFamily="34" charset="0"/>
              </a:endParaRPr>
            </a:p>
          </p:txBody>
        </p:sp>
      </p:grpSp>
      <p:sp>
        <p:nvSpPr>
          <p:cNvPr id="398" name="TextBox 397">
            <a:extLst>
              <a:ext uri="{FF2B5EF4-FFF2-40B4-BE49-F238E27FC236}">
                <a16:creationId xmlns:a16="http://schemas.microsoft.com/office/drawing/2014/main" id="{511244B4-1C35-F2F9-72AE-75B683EFAAF7}"/>
              </a:ext>
            </a:extLst>
          </p:cNvPr>
          <p:cNvSpPr txBox="1"/>
          <p:nvPr/>
        </p:nvSpPr>
        <p:spPr>
          <a:xfrm>
            <a:off x="1077382" y="8882778"/>
            <a:ext cx="467056" cy="201658"/>
          </a:xfrm>
          <a:prstGeom prst="rect">
            <a:avLst/>
          </a:prstGeom>
          <a:noFill/>
        </p:spPr>
        <p:txBody>
          <a:bodyPr wrap="square">
            <a:spAutoFit/>
          </a:bodyPr>
          <a:lstStyle/>
          <a:p>
            <a:pPr algn="just" defTabSz="792510">
              <a:lnSpc>
                <a:spcPct val="110000"/>
              </a:lnSpc>
              <a:spcBef>
                <a:spcPts val="260"/>
              </a:spcBef>
              <a:spcAft>
                <a:spcPts val="260"/>
              </a:spcAft>
              <a:defRPr/>
            </a:pPr>
            <a:r>
              <a:rPr lang="en-US" sz="700" i="1" dirty="0">
                <a:solidFill>
                  <a:schemeClr val="tx1">
                    <a:lumMod val="75000"/>
                    <a:lumOff val="25000"/>
                  </a:schemeClr>
                </a:solidFill>
                <a:latin typeface="SVN-Gilroy Medium" panose="00000600000000000000" pitchFamily="50" charset="0"/>
                <a:cs typeface="Arial" panose="020B0604020202020204" pitchFamily="34" charset="0"/>
              </a:rPr>
              <a:t>Retail</a:t>
            </a:r>
            <a:endParaRPr lang="vi-VN" sz="7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99" name="Rectangle 398">
            <a:extLst>
              <a:ext uri="{FF2B5EF4-FFF2-40B4-BE49-F238E27FC236}">
                <a16:creationId xmlns:a16="http://schemas.microsoft.com/office/drawing/2014/main" id="{48B9D6AE-6B9E-90FB-EFAA-CB0C376D506A}"/>
              </a:ext>
            </a:extLst>
          </p:cNvPr>
          <p:cNvSpPr/>
          <p:nvPr/>
        </p:nvSpPr>
        <p:spPr>
          <a:xfrm>
            <a:off x="1048340" y="8944728"/>
            <a:ext cx="67876" cy="67876"/>
          </a:xfrm>
          <a:prstGeom prst="rect">
            <a:avLst/>
          </a:prstGeom>
          <a:solidFill>
            <a:srgbClr val="FCCB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700">
              <a:latin typeface="SVN-Gilroy Medium" panose="00000600000000000000" pitchFamily="50" charset="0"/>
              <a:cs typeface="Arial" panose="020B0604020202020204" pitchFamily="34" charset="0"/>
            </a:endParaRPr>
          </a:p>
        </p:txBody>
      </p:sp>
      <p:sp>
        <p:nvSpPr>
          <p:cNvPr id="400" name="TextBox 399">
            <a:extLst>
              <a:ext uri="{FF2B5EF4-FFF2-40B4-BE49-F238E27FC236}">
                <a16:creationId xmlns:a16="http://schemas.microsoft.com/office/drawing/2014/main" id="{C8D2FAB9-F5CB-55E2-F556-3EFCE7A647C5}"/>
              </a:ext>
            </a:extLst>
          </p:cNvPr>
          <p:cNvSpPr txBox="1"/>
          <p:nvPr/>
        </p:nvSpPr>
        <p:spPr>
          <a:xfrm>
            <a:off x="1673516" y="8882778"/>
            <a:ext cx="394751" cy="210827"/>
          </a:xfrm>
          <a:prstGeom prst="rect">
            <a:avLst/>
          </a:prstGeom>
          <a:noFill/>
        </p:spPr>
        <p:txBody>
          <a:bodyPr wrap="square">
            <a:spAutoFit/>
          </a:bodyPr>
          <a:lstStyle/>
          <a:p>
            <a:pPr algn="just" defTabSz="792510">
              <a:lnSpc>
                <a:spcPct val="110000"/>
              </a:lnSpc>
              <a:spcBef>
                <a:spcPts val="260"/>
              </a:spcBef>
              <a:spcAft>
                <a:spcPts val="260"/>
              </a:spcAft>
              <a:defRPr/>
            </a:pPr>
            <a:r>
              <a:rPr lang="en-US" sz="700" i="1">
                <a:solidFill>
                  <a:schemeClr val="tx1">
                    <a:lumMod val="75000"/>
                    <a:lumOff val="25000"/>
                  </a:schemeClr>
                </a:solidFill>
                <a:latin typeface="SVN-Gilroy Medium" panose="00000600000000000000" pitchFamily="50" charset="0"/>
                <a:cs typeface="Arial" panose="020B0604020202020204" pitchFamily="34" charset="0"/>
              </a:rPr>
              <a:t>SME</a:t>
            </a:r>
            <a:endParaRPr lang="vi-VN" sz="700" i="1">
              <a:solidFill>
                <a:schemeClr val="tx1">
                  <a:lumMod val="75000"/>
                  <a:lumOff val="25000"/>
                </a:schemeClr>
              </a:solidFill>
              <a:latin typeface="Arial" panose="020B0604020202020204" pitchFamily="34" charset="0"/>
              <a:cs typeface="Arial" panose="020B0604020202020204" pitchFamily="34" charset="0"/>
            </a:endParaRPr>
          </a:p>
        </p:txBody>
      </p:sp>
      <p:sp>
        <p:nvSpPr>
          <p:cNvPr id="401" name="Rectangle 400">
            <a:extLst>
              <a:ext uri="{FF2B5EF4-FFF2-40B4-BE49-F238E27FC236}">
                <a16:creationId xmlns:a16="http://schemas.microsoft.com/office/drawing/2014/main" id="{61E4B43E-8441-0328-5901-55038D5E4708}"/>
              </a:ext>
            </a:extLst>
          </p:cNvPr>
          <p:cNvSpPr/>
          <p:nvPr/>
        </p:nvSpPr>
        <p:spPr>
          <a:xfrm>
            <a:off x="1644247" y="8944728"/>
            <a:ext cx="67876" cy="67876"/>
          </a:xfrm>
          <a:prstGeom prst="rect">
            <a:avLst/>
          </a:prstGeom>
          <a:solidFill>
            <a:srgbClr val="F89D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700">
              <a:latin typeface="SVN-Gilroy Medium" panose="00000600000000000000" pitchFamily="50" charset="0"/>
              <a:cs typeface="Arial" panose="020B0604020202020204" pitchFamily="34" charset="0"/>
            </a:endParaRPr>
          </a:p>
        </p:txBody>
      </p:sp>
      <p:sp>
        <p:nvSpPr>
          <p:cNvPr id="402" name="TextBox 401">
            <a:extLst>
              <a:ext uri="{FF2B5EF4-FFF2-40B4-BE49-F238E27FC236}">
                <a16:creationId xmlns:a16="http://schemas.microsoft.com/office/drawing/2014/main" id="{9F16AD98-EB6F-EFA4-53F4-0F41728A7EC4}"/>
              </a:ext>
            </a:extLst>
          </p:cNvPr>
          <p:cNvSpPr txBox="1"/>
          <p:nvPr/>
        </p:nvSpPr>
        <p:spPr>
          <a:xfrm>
            <a:off x="2214042" y="8882778"/>
            <a:ext cx="688917" cy="210827"/>
          </a:xfrm>
          <a:prstGeom prst="rect">
            <a:avLst/>
          </a:prstGeom>
          <a:noFill/>
        </p:spPr>
        <p:txBody>
          <a:bodyPr wrap="square">
            <a:spAutoFit/>
          </a:bodyPr>
          <a:lstStyle/>
          <a:p>
            <a:pPr algn="just" defTabSz="792510">
              <a:lnSpc>
                <a:spcPct val="110000"/>
              </a:lnSpc>
              <a:spcBef>
                <a:spcPts val="260"/>
              </a:spcBef>
              <a:spcAft>
                <a:spcPts val="260"/>
              </a:spcAft>
              <a:defRPr/>
            </a:pPr>
            <a:r>
              <a:rPr lang="en-US" sz="700" i="1" dirty="0">
                <a:solidFill>
                  <a:schemeClr val="tx1">
                    <a:lumMod val="75000"/>
                    <a:lumOff val="25000"/>
                  </a:schemeClr>
                </a:solidFill>
                <a:latin typeface="SVN-Gilroy Medium" panose="00000600000000000000" pitchFamily="50" charset="0"/>
                <a:cs typeface="Arial" panose="020B0604020202020204" pitchFamily="34" charset="0"/>
              </a:rPr>
              <a:t>Large corp.</a:t>
            </a:r>
            <a:endParaRPr lang="vi-VN" sz="700" i="1" dirty="0">
              <a:solidFill>
                <a:schemeClr val="tx1">
                  <a:lumMod val="75000"/>
                  <a:lumOff val="25000"/>
                </a:schemeClr>
              </a:solidFill>
              <a:cs typeface="Arial" panose="020B0604020202020204" pitchFamily="34" charset="0"/>
            </a:endParaRPr>
          </a:p>
        </p:txBody>
      </p:sp>
      <p:sp>
        <p:nvSpPr>
          <p:cNvPr id="403" name="Rectangle 402">
            <a:extLst>
              <a:ext uri="{FF2B5EF4-FFF2-40B4-BE49-F238E27FC236}">
                <a16:creationId xmlns:a16="http://schemas.microsoft.com/office/drawing/2014/main" id="{8FD305B7-2424-43A7-239B-4DB71EE74F55}"/>
              </a:ext>
            </a:extLst>
          </p:cNvPr>
          <p:cNvSpPr/>
          <p:nvPr/>
        </p:nvSpPr>
        <p:spPr>
          <a:xfrm>
            <a:off x="2185985" y="8944728"/>
            <a:ext cx="67876" cy="67876"/>
          </a:xfrm>
          <a:prstGeom prst="rect">
            <a:avLst/>
          </a:prstGeom>
          <a:solidFill>
            <a:srgbClr val="C75B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700">
              <a:latin typeface="SVN-Gilroy Medium" panose="00000600000000000000" pitchFamily="50" charset="0"/>
              <a:cs typeface="Arial" panose="020B0604020202020204" pitchFamily="34" charset="0"/>
            </a:endParaRPr>
          </a:p>
        </p:txBody>
      </p:sp>
      <p:sp>
        <p:nvSpPr>
          <p:cNvPr id="404" name="TextBox 403">
            <a:extLst>
              <a:ext uri="{FF2B5EF4-FFF2-40B4-BE49-F238E27FC236}">
                <a16:creationId xmlns:a16="http://schemas.microsoft.com/office/drawing/2014/main" id="{71148B86-A62D-E947-022A-B3169DBC5847}"/>
              </a:ext>
            </a:extLst>
          </p:cNvPr>
          <p:cNvSpPr txBox="1"/>
          <p:nvPr/>
        </p:nvSpPr>
        <p:spPr>
          <a:xfrm>
            <a:off x="2888562" y="8882778"/>
            <a:ext cx="351710" cy="210827"/>
          </a:xfrm>
          <a:prstGeom prst="rect">
            <a:avLst/>
          </a:prstGeom>
          <a:noFill/>
        </p:spPr>
        <p:txBody>
          <a:bodyPr wrap="square">
            <a:spAutoFit/>
          </a:bodyPr>
          <a:lstStyle/>
          <a:p>
            <a:pPr algn="just" defTabSz="792510">
              <a:lnSpc>
                <a:spcPct val="110000"/>
              </a:lnSpc>
              <a:spcBef>
                <a:spcPts val="260"/>
              </a:spcBef>
              <a:spcAft>
                <a:spcPts val="260"/>
              </a:spcAft>
              <a:defRPr/>
            </a:pPr>
            <a:r>
              <a:rPr lang="en-US" sz="700" i="1">
                <a:solidFill>
                  <a:schemeClr val="tx1">
                    <a:lumMod val="75000"/>
                    <a:lumOff val="25000"/>
                  </a:schemeClr>
                </a:solidFill>
                <a:latin typeface="SVN-Gilroy Medium" panose="00000600000000000000" pitchFamily="50" charset="0"/>
                <a:cs typeface="Arial" panose="020B0604020202020204" pitchFamily="34" charset="0"/>
              </a:rPr>
              <a:t>FDI</a:t>
            </a:r>
            <a:endParaRPr lang="vi-VN" sz="700" i="1">
              <a:solidFill>
                <a:schemeClr val="tx1">
                  <a:lumMod val="75000"/>
                  <a:lumOff val="25000"/>
                </a:schemeClr>
              </a:solidFill>
              <a:latin typeface="Arial" panose="020B0604020202020204" pitchFamily="34" charset="0"/>
              <a:cs typeface="Arial" panose="020B0604020202020204" pitchFamily="34" charset="0"/>
            </a:endParaRPr>
          </a:p>
        </p:txBody>
      </p:sp>
      <p:sp>
        <p:nvSpPr>
          <p:cNvPr id="405" name="Rectangle 404">
            <a:extLst>
              <a:ext uri="{FF2B5EF4-FFF2-40B4-BE49-F238E27FC236}">
                <a16:creationId xmlns:a16="http://schemas.microsoft.com/office/drawing/2014/main" id="{881C28CB-A8EB-79F8-3113-40F8425792E4}"/>
              </a:ext>
            </a:extLst>
          </p:cNvPr>
          <p:cNvSpPr/>
          <p:nvPr/>
        </p:nvSpPr>
        <p:spPr>
          <a:xfrm>
            <a:off x="2866763" y="8944728"/>
            <a:ext cx="67876" cy="67876"/>
          </a:xfrm>
          <a:prstGeom prst="rect">
            <a:avLst/>
          </a:prstGeom>
          <a:solidFill>
            <a:srgbClr val="921A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700">
              <a:latin typeface="SVN-Gilroy Medium" panose="00000600000000000000" pitchFamily="50" charset="0"/>
              <a:cs typeface="Arial" panose="020B0604020202020204" pitchFamily="34" charset="0"/>
            </a:endParaRPr>
          </a:p>
        </p:txBody>
      </p:sp>
      <p:sp>
        <p:nvSpPr>
          <p:cNvPr id="406" name="TextBox 405">
            <a:extLst>
              <a:ext uri="{FF2B5EF4-FFF2-40B4-BE49-F238E27FC236}">
                <a16:creationId xmlns:a16="http://schemas.microsoft.com/office/drawing/2014/main" id="{71148B86-A62D-E947-022A-B3169DBC5847}"/>
              </a:ext>
            </a:extLst>
          </p:cNvPr>
          <p:cNvSpPr txBox="1"/>
          <p:nvPr/>
        </p:nvSpPr>
        <p:spPr>
          <a:xfrm>
            <a:off x="3404306" y="8882778"/>
            <a:ext cx="575516" cy="210827"/>
          </a:xfrm>
          <a:prstGeom prst="rect">
            <a:avLst/>
          </a:prstGeom>
          <a:noFill/>
        </p:spPr>
        <p:txBody>
          <a:bodyPr wrap="square">
            <a:spAutoFit/>
          </a:bodyPr>
          <a:lstStyle/>
          <a:p>
            <a:pPr algn="just" defTabSz="792510">
              <a:lnSpc>
                <a:spcPct val="110000"/>
              </a:lnSpc>
              <a:spcBef>
                <a:spcPts val="260"/>
              </a:spcBef>
              <a:spcAft>
                <a:spcPts val="260"/>
              </a:spcAft>
              <a:defRPr/>
            </a:pPr>
            <a:r>
              <a:rPr lang="en-US" sz="700" i="1" dirty="0">
                <a:solidFill>
                  <a:schemeClr val="tx1">
                    <a:lumMod val="75000"/>
                    <a:lumOff val="25000"/>
                  </a:schemeClr>
                </a:solidFill>
                <a:latin typeface="SVN-Gilroy Medium" panose="00000600000000000000" pitchFamily="50" charset="0"/>
                <a:cs typeface="Arial" panose="020B0604020202020204" pitchFamily="34" charset="0"/>
              </a:rPr>
              <a:t>Others</a:t>
            </a:r>
            <a:endParaRPr lang="vi-VN" sz="7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07" name="Rectangle 406">
            <a:extLst>
              <a:ext uri="{FF2B5EF4-FFF2-40B4-BE49-F238E27FC236}">
                <a16:creationId xmlns:a16="http://schemas.microsoft.com/office/drawing/2014/main" id="{881C28CB-A8EB-79F8-3113-40F8425792E4}"/>
              </a:ext>
            </a:extLst>
          </p:cNvPr>
          <p:cNvSpPr/>
          <p:nvPr/>
        </p:nvSpPr>
        <p:spPr>
          <a:xfrm>
            <a:off x="3375264" y="8944728"/>
            <a:ext cx="67876" cy="67876"/>
          </a:xfrm>
          <a:prstGeom prst="rect">
            <a:avLst/>
          </a:prstGeom>
          <a:solidFill>
            <a:srgbClr val="7966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700">
              <a:latin typeface="SVN-Gilroy Medium" panose="00000600000000000000" pitchFamily="50" charset="0"/>
              <a:cs typeface="Arial" panose="020B0604020202020204" pitchFamily="34" charset="0"/>
            </a:endParaRPr>
          </a:p>
        </p:txBody>
      </p:sp>
      <p:sp>
        <p:nvSpPr>
          <p:cNvPr id="409" name="Rectangle 408">
            <a:extLst>
              <a:ext uri="{FF2B5EF4-FFF2-40B4-BE49-F238E27FC236}">
                <a16:creationId xmlns:a16="http://schemas.microsoft.com/office/drawing/2014/main" id="{38A93F26-A352-16F6-31D9-B73032446466}"/>
              </a:ext>
            </a:extLst>
          </p:cNvPr>
          <p:cNvSpPr/>
          <p:nvPr/>
        </p:nvSpPr>
        <p:spPr>
          <a:xfrm>
            <a:off x="618461" y="9116387"/>
            <a:ext cx="393558" cy="16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latin typeface="SVN-Gilroy Medium" panose="00000600000000000000" pitchFamily="50" charset="0"/>
                <a:cs typeface="Arial" panose="020B0604020202020204" pitchFamily="34" charset="0"/>
                <a:sym typeface="Wingdings" panose="05000000000000000000" pitchFamily="2" charset="2"/>
              </a:rPr>
              <a:t>YTD</a:t>
            </a:r>
            <a:endParaRPr lang="en-US" sz="700" b="1" dirty="0">
              <a:solidFill>
                <a:schemeClr val="tx1"/>
              </a:solidFill>
              <a:latin typeface="SVN-Gilroy Medium" panose="00000600000000000000" pitchFamily="50" charset="0"/>
              <a:cs typeface="Arial" panose="020B0604020202020204" pitchFamily="34" charset="0"/>
            </a:endParaRPr>
          </a:p>
        </p:txBody>
      </p:sp>
      <p:sp>
        <p:nvSpPr>
          <p:cNvPr id="410" name="Freeform 443">
            <a:extLst>
              <a:ext uri="{FF2B5EF4-FFF2-40B4-BE49-F238E27FC236}">
                <a16:creationId xmlns:a16="http://schemas.microsoft.com/office/drawing/2014/main" id="{74316D2A-2945-53A3-B062-F9F4E5A44CD3}"/>
              </a:ext>
            </a:extLst>
          </p:cNvPr>
          <p:cNvSpPr/>
          <p:nvPr/>
        </p:nvSpPr>
        <p:spPr>
          <a:xfrm>
            <a:off x="1020047" y="9129449"/>
            <a:ext cx="126136" cy="119114"/>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FCCB7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411" name="Rectangle 410">
            <a:extLst>
              <a:ext uri="{FF2B5EF4-FFF2-40B4-BE49-F238E27FC236}">
                <a16:creationId xmlns:a16="http://schemas.microsoft.com/office/drawing/2014/main" id="{5531E14E-6095-E4EC-5C4B-851CC6322E67}"/>
              </a:ext>
            </a:extLst>
          </p:cNvPr>
          <p:cNvSpPr/>
          <p:nvPr/>
        </p:nvSpPr>
        <p:spPr>
          <a:xfrm>
            <a:off x="1096352" y="9116387"/>
            <a:ext cx="393558" cy="16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lumMod val="75000"/>
                    <a:lumOff val="25000"/>
                  </a:schemeClr>
                </a:solidFill>
                <a:latin typeface="SVN-Gilroy Medium" panose="00000600000000000000" pitchFamily="50" charset="0"/>
                <a:cs typeface="Arial" panose="020B0604020202020204" pitchFamily="34" charset="0"/>
                <a:sym typeface="Wingdings" panose="05000000000000000000" pitchFamily="2" charset="2"/>
              </a:rPr>
              <a:t>7.4%</a:t>
            </a:r>
            <a:endParaRPr lang="en-US" sz="700" b="1" dirty="0">
              <a:solidFill>
                <a:schemeClr val="tx1">
                  <a:lumMod val="75000"/>
                  <a:lumOff val="25000"/>
                </a:schemeClr>
              </a:solidFill>
              <a:latin typeface="SVN-Gilroy Medium" panose="00000600000000000000" pitchFamily="50" charset="0"/>
              <a:cs typeface="Arial" panose="020B0604020202020204" pitchFamily="34" charset="0"/>
            </a:endParaRPr>
          </a:p>
        </p:txBody>
      </p:sp>
      <p:sp>
        <p:nvSpPr>
          <p:cNvPr id="412" name="Freeform 443">
            <a:extLst>
              <a:ext uri="{FF2B5EF4-FFF2-40B4-BE49-F238E27FC236}">
                <a16:creationId xmlns:a16="http://schemas.microsoft.com/office/drawing/2014/main" id="{E528B198-1A9D-B648-F6FE-21BB521CC009}"/>
              </a:ext>
            </a:extLst>
          </p:cNvPr>
          <p:cNvSpPr/>
          <p:nvPr/>
        </p:nvSpPr>
        <p:spPr>
          <a:xfrm>
            <a:off x="1615117" y="9129449"/>
            <a:ext cx="126136" cy="119114"/>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F89D0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413" name="Rectangle 412">
            <a:extLst>
              <a:ext uri="{FF2B5EF4-FFF2-40B4-BE49-F238E27FC236}">
                <a16:creationId xmlns:a16="http://schemas.microsoft.com/office/drawing/2014/main" id="{67021D9D-1DB8-5960-0174-13EC9409AE59}"/>
              </a:ext>
            </a:extLst>
          </p:cNvPr>
          <p:cNvSpPr/>
          <p:nvPr/>
        </p:nvSpPr>
        <p:spPr>
          <a:xfrm>
            <a:off x="1610307" y="9116387"/>
            <a:ext cx="461289" cy="16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lumMod val="75000"/>
                    <a:lumOff val="25000"/>
                  </a:schemeClr>
                </a:solidFill>
                <a:latin typeface="SVN-Gilroy Medium" panose="00000600000000000000" pitchFamily="50" charset="0"/>
                <a:cs typeface="Arial" panose="020B0604020202020204" pitchFamily="34" charset="0"/>
                <a:sym typeface="Wingdings" panose="05000000000000000000" pitchFamily="2" charset="2"/>
              </a:rPr>
              <a:t>31%</a:t>
            </a:r>
            <a:endParaRPr lang="en-US" sz="700" b="1" dirty="0">
              <a:solidFill>
                <a:schemeClr val="tx1">
                  <a:lumMod val="75000"/>
                  <a:lumOff val="25000"/>
                </a:schemeClr>
              </a:solidFill>
              <a:latin typeface="SVN-Gilroy Medium" panose="00000600000000000000" pitchFamily="50" charset="0"/>
              <a:cs typeface="Arial" panose="020B0604020202020204" pitchFamily="34" charset="0"/>
            </a:endParaRPr>
          </a:p>
        </p:txBody>
      </p:sp>
      <p:sp>
        <p:nvSpPr>
          <p:cNvPr id="414" name="Freeform 443">
            <a:extLst>
              <a:ext uri="{FF2B5EF4-FFF2-40B4-BE49-F238E27FC236}">
                <a16:creationId xmlns:a16="http://schemas.microsoft.com/office/drawing/2014/main" id="{7C179845-F9F0-D7FF-E1E5-8A10FD6F846A}"/>
              </a:ext>
            </a:extLst>
          </p:cNvPr>
          <p:cNvSpPr/>
          <p:nvPr/>
        </p:nvSpPr>
        <p:spPr>
          <a:xfrm>
            <a:off x="2156855" y="9129449"/>
            <a:ext cx="126136" cy="119114"/>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C75B7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415" name="Rectangle 414">
            <a:extLst>
              <a:ext uri="{FF2B5EF4-FFF2-40B4-BE49-F238E27FC236}">
                <a16:creationId xmlns:a16="http://schemas.microsoft.com/office/drawing/2014/main" id="{941862B4-0906-BB15-1C9F-31A1D94DE104}"/>
              </a:ext>
            </a:extLst>
          </p:cNvPr>
          <p:cNvSpPr/>
          <p:nvPr/>
        </p:nvSpPr>
        <p:spPr>
          <a:xfrm>
            <a:off x="2206733" y="9116387"/>
            <a:ext cx="438092" cy="16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lumMod val="75000"/>
                    <a:lumOff val="25000"/>
                  </a:schemeClr>
                </a:solidFill>
                <a:latin typeface="SVN-Gilroy Medium" panose="00000600000000000000" pitchFamily="50" charset="0"/>
                <a:cs typeface="Arial" panose="020B0604020202020204" pitchFamily="34" charset="0"/>
                <a:sym typeface="Wingdings" panose="05000000000000000000" pitchFamily="2" charset="2"/>
              </a:rPr>
              <a:t>10.1%</a:t>
            </a:r>
            <a:endParaRPr lang="en-US" sz="700" b="1" dirty="0">
              <a:solidFill>
                <a:schemeClr val="tx1">
                  <a:lumMod val="75000"/>
                  <a:lumOff val="25000"/>
                </a:schemeClr>
              </a:solidFill>
              <a:latin typeface="SVN-Gilroy Medium" panose="00000600000000000000" pitchFamily="50" charset="0"/>
              <a:cs typeface="Arial" panose="020B0604020202020204" pitchFamily="34" charset="0"/>
            </a:endParaRPr>
          </a:p>
        </p:txBody>
      </p:sp>
      <p:sp>
        <p:nvSpPr>
          <p:cNvPr id="416" name="Freeform 443">
            <a:extLst>
              <a:ext uri="{FF2B5EF4-FFF2-40B4-BE49-F238E27FC236}">
                <a16:creationId xmlns:a16="http://schemas.microsoft.com/office/drawing/2014/main" id="{BC4D53BD-9E1A-8114-54EB-A74CD1CEC17F}"/>
              </a:ext>
            </a:extLst>
          </p:cNvPr>
          <p:cNvSpPr/>
          <p:nvPr/>
        </p:nvSpPr>
        <p:spPr>
          <a:xfrm rot="21432252">
            <a:off x="2837633" y="9129449"/>
            <a:ext cx="126136" cy="119114"/>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921A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417" name="Rectangle 416">
            <a:extLst>
              <a:ext uri="{FF2B5EF4-FFF2-40B4-BE49-F238E27FC236}">
                <a16:creationId xmlns:a16="http://schemas.microsoft.com/office/drawing/2014/main" id="{3BCB2D81-D3E8-789B-5005-C46C97DC8EEE}"/>
              </a:ext>
            </a:extLst>
          </p:cNvPr>
          <p:cNvSpPr/>
          <p:nvPr/>
        </p:nvSpPr>
        <p:spPr>
          <a:xfrm>
            <a:off x="2891105" y="9116387"/>
            <a:ext cx="451456" cy="16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lumMod val="75000"/>
                    <a:lumOff val="25000"/>
                  </a:schemeClr>
                </a:solidFill>
                <a:latin typeface="SVN-Gilroy Medium" panose="00000600000000000000" pitchFamily="50" charset="0"/>
                <a:cs typeface="Arial" panose="020B0604020202020204" pitchFamily="34" charset="0"/>
                <a:sym typeface="Wingdings" panose="05000000000000000000" pitchFamily="2" charset="2"/>
              </a:rPr>
              <a:t>18.3%</a:t>
            </a:r>
            <a:endParaRPr lang="en-US" sz="700" b="1" dirty="0">
              <a:solidFill>
                <a:schemeClr val="tx1">
                  <a:lumMod val="75000"/>
                  <a:lumOff val="25000"/>
                </a:schemeClr>
              </a:solidFill>
              <a:latin typeface="SVN-Gilroy Medium" panose="00000600000000000000" pitchFamily="50" charset="0"/>
              <a:cs typeface="Arial" panose="020B0604020202020204" pitchFamily="34" charset="0"/>
            </a:endParaRPr>
          </a:p>
        </p:txBody>
      </p:sp>
      <p:sp>
        <p:nvSpPr>
          <p:cNvPr id="418" name="Freeform 443">
            <a:extLst>
              <a:ext uri="{FF2B5EF4-FFF2-40B4-BE49-F238E27FC236}">
                <a16:creationId xmlns:a16="http://schemas.microsoft.com/office/drawing/2014/main" id="{BC4D53BD-9E1A-8114-54EB-A74CD1CEC17F}"/>
              </a:ext>
            </a:extLst>
          </p:cNvPr>
          <p:cNvSpPr/>
          <p:nvPr/>
        </p:nvSpPr>
        <p:spPr>
          <a:xfrm>
            <a:off x="3346723" y="9129449"/>
            <a:ext cx="126136" cy="119114"/>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79669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schemeClr val="tx1">
                  <a:lumMod val="75000"/>
                  <a:lumOff val="25000"/>
                </a:schemeClr>
              </a:solidFill>
              <a:effectLst/>
              <a:uLnTx/>
              <a:uFillTx/>
              <a:latin typeface="Calibri" panose="020F0502020204030204"/>
              <a:ea typeface="+mn-ea"/>
              <a:cs typeface="+mn-cs"/>
            </a:endParaRPr>
          </a:p>
        </p:txBody>
      </p:sp>
      <p:sp>
        <p:nvSpPr>
          <p:cNvPr id="419" name="Rectangle 418">
            <a:extLst>
              <a:ext uri="{FF2B5EF4-FFF2-40B4-BE49-F238E27FC236}">
                <a16:creationId xmlns:a16="http://schemas.microsoft.com/office/drawing/2014/main" id="{3BCB2D81-D3E8-789B-5005-C46C97DC8EEE}"/>
              </a:ext>
            </a:extLst>
          </p:cNvPr>
          <p:cNvSpPr/>
          <p:nvPr/>
        </p:nvSpPr>
        <p:spPr>
          <a:xfrm>
            <a:off x="3409519" y="9116387"/>
            <a:ext cx="451456" cy="164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lumMod val="75000"/>
                    <a:lumOff val="25000"/>
                  </a:schemeClr>
                </a:solidFill>
                <a:latin typeface="SVN-Gilroy Medium" panose="00000600000000000000" pitchFamily="50" charset="0"/>
                <a:cs typeface="Arial" panose="020B0604020202020204" pitchFamily="34" charset="0"/>
                <a:sym typeface="Wingdings" panose="05000000000000000000" pitchFamily="2" charset="2"/>
              </a:rPr>
              <a:t>7.8%</a:t>
            </a:r>
            <a:endParaRPr lang="en-US" sz="700" b="1" dirty="0">
              <a:solidFill>
                <a:schemeClr val="tx1">
                  <a:lumMod val="75000"/>
                  <a:lumOff val="25000"/>
                </a:schemeClr>
              </a:solidFill>
              <a:latin typeface="SVN-Gilroy Medium" panose="00000600000000000000" pitchFamily="50" charset="0"/>
              <a:cs typeface="Arial" panose="020B0604020202020204" pitchFamily="34" charset="0"/>
            </a:endParaRPr>
          </a:p>
        </p:txBody>
      </p:sp>
      <p:sp>
        <p:nvSpPr>
          <p:cNvPr id="397" name="Freeform 443">
            <a:extLst>
              <a:ext uri="{FF2B5EF4-FFF2-40B4-BE49-F238E27FC236}">
                <a16:creationId xmlns:a16="http://schemas.microsoft.com/office/drawing/2014/main" id="{87502AAA-E6B4-0CE8-93F6-2229B8D7EB10}"/>
              </a:ext>
            </a:extLst>
          </p:cNvPr>
          <p:cNvSpPr/>
          <p:nvPr/>
        </p:nvSpPr>
        <p:spPr>
          <a:xfrm>
            <a:off x="2235971" y="4974592"/>
            <a:ext cx="88128" cy="83222"/>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00599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21" name="Freeform 443">
            <a:extLst>
              <a:ext uri="{FF2B5EF4-FFF2-40B4-BE49-F238E27FC236}">
                <a16:creationId xmlns:a16="http://schemas.microsoft.com/office/drawing/2014/main" id="{C21274C6-ECAC-1C75-3C5F-7A348A753360}"/>
              </a:ext>
            </a:extLst>
          </p:cNvPr>
          <p:cNvSpPr/>
          <p:nvPr/>
        </p:nvSpPr>
        <p:spPr>
          <a:xfrm>
            <a:off x="3794341" y="1895852"/>
            <a:ext cx="107432" cy="101451"/>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00599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28" name="Straight Connector 227">
            <a:extLst>
              <a:ext uri="{FF2B5EF4-FFF2-40B4-BE49-F238E27FC236}">
                <a16:creationId xmlns:a16="http://schemas.microsoft.com/office/drawing/2014/main" id="{12910F5A-FB7D-9C73-43A2-F4FFB91E39D2}"/>
              </a:ext>
            </a:extLst>
          </p:cNvPr>
          <p:cNvCxnSpPr>
            <a:cxnSpLocks/>
          </p:cNvCxnSpPr>
          <p:nvPr/>
        </p:nvCxnSpPr>
        <p:spPr>
          <a:xfrm>
            <a:off x="5017341" y="2143659"/>
            <a:ext cx="55139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6" name="Freeform 435">
            <a:extLst>
              <a:ext uri="{FF2B5EF4-FFF2-40B4-BE49-F238E27FC236}">
                <a16:creationId xmlns:a16="http://schemas.microsoft.com/office/drawing/2014/main" id="{B8B93635-58EB-873A-B712-B1C819C5D456}"/>
              </a:ext>
            </a:extLst>
          </p:cNvPr>
          <p:cNvSpPr/>
          <p:nvPr/>
        </p:nvSpPr>
        <p:spPr>
          <a:xfrm rot="10800000">
            <a:off x="4377400" y="1417810"/>
            <a:ext cx="609462" cy="1847956"/>
          </a:xfrm>
          <a:custGeom>
            <a:avLst/>
            <a:gdLst>
              <a:gd name="connsiteX0" fmla="*/ 609462 w 609462"/>
              <a:gd name="connsiteY0" fmla="*/ 1413364 h 1413364"/>
              <a:gd name="connsiteX1" fmla="*/ 333879 w 609462"/>
              <a:gd name="connsiteY1" fmla="*/ 1187560 h 1413364"/>
              <a:gd name="connsiteX2" fmla="*/ 304731 w 609462"/>
              <a:gd name="connsiteY2" fmla="*/ 1177666 h 1413364"/>
              <a:gd name="connsiteX3" fmla="*/ 275582 w 609462"/>
              <a:gd name="connsiteY3" fmla="*/ 1187560 h 1413364"/>
              <a:gd name="connsiteX4" fmla="*/ 0 w 609462"/>
              <a:gd name="connsiteY4" fmla="*/ 1413363 h 1413364"/>
              <a:gd name="connsiteX5" fmla="*/ 0 w 609462"/>
              <a:gd name="connsiteY5" fmla="*/ 0 h 1413364"/>
              <a:gd name="connsiteX6" fmla="*/ 609462 w 609462"/>
              <a:gd name="connsiteY6" fmla="*/ 0 h 1413364"/>
              <a:gd name="connsiteX7" fmla="*/ 609462 w 609462"/>
              <a:gd name="connsiteY7" fmla="*/ 1413364 h 141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462" h="1413364">
                <a:moveTo>
                  <a:pt x="609462" y="1413364"/>
                </a:moveTo>
                <a:lnTo>
                  <a:pt x="333879" y="1187560"/>
                </a:lnTo>
                <a:cubicBezTo>
                  <a:pt x="325831" y="1180964"/>
                  <a:pt x="315281" y="1177666"/>
                  <a:pt x="304731" y="1177666"/>
                </a:cubicBezTo>
                <a:cubicBezTo>
                  <a:pt x="294181" y="1177666"/>
                  <a:pt x="283632" y="1180964"/>
                  <a:pt x="275582" y="1187560"/>
                </a:cubicBezTo>
                <a:lnTo>
                  <a:pt x="0" y="1413363"/>
                </a:lnTo>
                <a:lnTo>
                  <a:pt x="0" y="0"/>
                </a:lnTo>
                <a:lnTo>
                  <a:pt x="609462" y="0"/>
                </a:lnTo>
                <a:lnTo>
                  <a:pt x="609462" y="1413364"/>
                </a:lnTo>
                <a:close/>
              </a:path>
            </a:pathLst>
          </a:custGeom>
          <a:solidFill>
            <a:srgbClr val="45558E"/>
          </a:solidFill>
          <a:ln w="3175">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nl-NL">
              <a:solidFill>
                <a:prstClr val="white"/>
              </a:solidFill>
              <a:latin typeface="SVN-Gilroy Medium" panose="00000600000000000000" pitchFamily="50" charset="0"/>
              <a:cs typeface="Arial" panose="020B0604020202020204" pitchFamily="34" charset="0"/>
            </a:endParaRPr>
          </a:p>
        </p:txBody>
      </p:sp>
      <p:sp>
        <p:nvSpPr>
          <p:cNvPr id="197" name="TextBox 196">
            <a:extLst>
              <a:ext uri="{FF2B5EF4-FFF2-40B4-BE49-F238E27FC236}">
                <a16:creationId xmlns:a16="http://schemas.microsoft.com/office/drawing/2014/main" id="{21EE9228-4B94-7AAA-4901-67BF41555B59}"/>
              </a:ext>
            </a:extLst>
          </p:cNvPr>
          <p:cNvSpPr txBox="1"/>
          <p:nvPr/>
        </p:nvSpPr>
        <p:spPr>
          <a:xfrm>
            <a:off x="4378487" y="2963783"/>
            <a:ext cx="60728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600" b="1" dirty="0">
                <a:solidFill>
                  <a:prstClr val="white"/>
                </a:solidFill>
                <a:latin typeface="SVN-Gilroy SemiBold" panose="00000700000000000000" pitchFamily="50" charset="0"/>
                <a:cs typeface="Arial" panose="020B0604020202020204" pitchFamily="34" charset="0"/>
              </a:rPr>
              <a:t>PROVISION EXPENSES</a:t>
            </a:r>
            <a:endParaRPr kumimoji="0" lang="de-DE" sz="600" b="1" i="0" u="none" strike="noStrike" kern="1200" cap="none" spc="0" normalizeH="0" baseline="0" noProof="0" dirty="0">
              <a:ln>
                <a:noFill/>
              </a:ln>
              <a:solidFill>
                <a:prstClr val="white"/>
              </a:solidFill>
              <a:effectLst/>
              <a:uLnTx/>
              <a:uFillTx/>
              <a:latin typeface="SVN-Gilroy SemiBold" panose="00000700000000000000" pitchFamily="50" charset="0"/>
              <a:cs typeface="Arial" panose="020B0604020202020204" pitchFamily="34" charset="0"/>
            </a:endParaRPr>
          </a:p>
        </p:txBody>
      </p:sp>
      <p:cxnSp>
        <p:nvCxnSpPr>
          <p:cNvPr id="204" name="Straight Connector 203">
            <a:extLst>
              <a:ext uri="{FF2B5EF4-FFF2-40B4-BE49-F238E27FC236}">
                <a16:creationId xmlns:a16="http://schemas.microsoft.com/office/drawing/2014/main" id="{B390D7ED-77DB-9E09-64C5-00F0756E1867}"/>
              </a:ext>
            </a:extLst>
          </p:cNvPr>
          <p:cNvCxnSpPr>
            <a:cxnSpLocks/>
          </p:cNvCxnSpPr>
          <p:nvPr/>
        </p:nvCxnSpPr>
        <p:spPr>
          <a:xfrm>
            <a:off x="4426324" y="2968903"/>
            <a:ext cx="50169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5CFB90CB-2390-BADE-D9BE-EC6E99230F71}"/>
              </a:ext>
            </a:extLst>
          </p:cNvPr>
          <p:cNvSpPr txBox="1"/>
          <p:nvPr/>
        </p:nvSpPr>
        <p:spPr>
          <a:xfrm>
            <a:off x="4371062" y="2541781"/>
            <a:ext cx="616097" cy="307777"/>
          </a:xfrm>
          <a:prstGeom prst="rect">
            <a:avLst/>
          </a:prstGeom>
          <a:noFill/>
        </p:spPr>
        <p:txBody>
          <a:bodyPr wrap="square" rtlCol="0">
            <a:spAutoFit/>
          </a:bodyPr>
          <a:lstStyle>
            <a:defPPr>
              <a:defRPr lang="en-US"/>
            </a:defPPr>
            <a:lvl1pPr marR="0" lvl="0" indent="0" algn="ctr" defTabSz="914400" fontAlgn="auto">
              <a:lnSpc>
                <a:spcPct val="100000"/>
              </a:lnSpc>
              <a:buClrTx/>
              <a:buSzTx/>
              <a:buFontTx/>
              <a:buNone/>
              <a:tabLst/>
              <a:defRPr kumimoji="0" sz="600" b="1" i="0" u="none" strike="noStrike" cap="none" spc="0" normalizeH="0" baseline="0">
                <a:ln>
                  <a:noFill/>
                </a:ln>
                <a:solidFill>
                  <a:prstClr val="white"/>
                </a:solidFill>
                <a:effectLst/>
                <a:uLnTx/>
                <a:uFillTx/>
                <a:latin typeface="SVN-Gilroy Medium" panose="00000600000000000000" pitchFamily="50" charset="0"/>
                <a:cs typeface="Arial" panose="020B0604020202020204" pitchFamily="34" charset="0"/>
              </a:defRPr>
            </a:lvl1pPr>
          </a:lstStyle>
          <a:p>
            <a:r>
              <a:rPr lang="de-DE" sz="800" dirty="0">
                <a:latin typeface="SVN-Gilroy XBold" panose="00000900000000000000" pitchFamily="50" charset="0"/>
              </a:rPr>
              <a:t>17.3</a:t>
            </a:r>
          </a:p>
          <a:p>
            <a:r>
              <a:rPr lang="de-DE" dirty="0"/>
              <a:t>VND, Tn</a:t>
            </a:r>
          </a:p>
        </p:txBody>
      </p:sp>
      <p:sp>
        <p:nvSpPr>
          <p:cNvPr id="231" name="TextBox 230">
            <a:extLst>
              <a:ext uri="{FF2B5EF4-FFF2-40B4-BE49-F238E27FC236}">
                <a16:creationId xmlns:a16="http://schemas.microsoft.com/office/drawing/2014/main" id="{0FCAEBD5-56CA-9994-440E-F444A6F514AB}"/>
              </a:ext>
            </a:extLst>
          </p:cNvPr>
          <p:cNvSpPr txBox="1"/>
          <p:nvPr/>
        </p:nvSpPr>
        <p:spPr>
          <a:xfrm>
            <a:off x="5034795" y="2963783"/>
            <a:ext cx="516483"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a:ln>
                  <a:noFill/>
                </a:ln>
                <a:solidFill>
                  <a:prstClr val="white"/>
                </a:solidFill>
                <a:effectLst/>
                <a:uLnTx/>
                <a:uFillTx/>
                <a:latin typeface="SVN-Gilroy SemiBold" panose="00000700000000000000" pitchFamily="50" charset="0"/>
                <a:cs typeface="Arial" panose="020B0604020202020204" pitchFamily="34" charset="0"/>
              </a:rPr>
              <a:t>NPL</a:t>
            </a:r>
          </a:p>
        </p:txBody>
      </p:sp>
      <p:sp>
        <p:nvSpPr>
          <p:cNvPr id="233" name="TextBox 232">
            <a:extLst>
              <a:ext uri="{FF2B5EF4-FFF2-40B4-BE49-F238E27FC236}">
                <a16:creationId xmlns:a16="http://schemas.microsoft.com/office/drawing/2014/main" id="{9ECAEC48-8B30-D79A-06A8-FE8E8FD02846}"/>
              </a:ext>
            </a:extLst>
          </p:cNvPr>
          <p:cNvSpPr txBox="1"/>
          <p:nvPr/>
        </p:nvSpPr>
        <p:spPr>
          <a:xfrm>
            <a:off x="5002953" y="2677893"/>
            <a:ext cx="61609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chemeClr val="bg1"/>
                </a:solidFill>
                <a:effectLst/>
                <a:uLnTx/>
                <a:uFillTx/>
                <a:latin typeface="SVN-Gilroy XBold" panose="00000900000000000000" pitchFamily="50" charset="0"/>
                <a:cs typeface="Arial" panose="020B0604020202020204" pitchFamily="34" charset="0"/>
              </a:rPr>
              <a:t>1.1%</a:t>
            </a:r>
            <a:endParaRPr kumimoji="0" lang="de-DE" sz="800" b="0" i="0" u="none" strike="noStrike" kern="1200" cap="none" spc="0" normalizeH="0" baseline="0" noProof="0" dirty="0">
              <a:ln>
                <a:noFill/>
              </a:ln>
              <a:solidFill>
                <a:schemeClr val="bg1"/>
              </a:solidFill>
              <a:effectLst/>
              <a:uLnTx/>
              <a:uFillTx/>
              <a:latin typeface="SVN-Gilroy XBold" panose="00000900000000000000" pitchFamily="50" charset="0"/>
              <a:cs typeface="Arial" panose="020B0604020202020204" pitchFamily="34" charset="0"/>
            </a:endParaRPr>
          </a:p>
        </p:txBody>
      </p:sp>
      <p:cxnSp>
        <p:nvCxnSpPr>
          <p:cNvPr id="232" name="Straight Connector 231">
            <a:extLst>
              <a:ext uri="{FF2B5EF4-FFF2-40B4-BE49-F238E27FC236}">
                <a16:creationId xmlns:a16="http://schemas.microsoft.com/office/drawing/2014/main" id="{4CE354FD-F11E-1C6B-4D01-2ABDECD7BB12}"/>
              </a:ext>
            </a:extLst>
          </p:cNvPr>
          <p:cNvCxnSpPr>
            <a:cxnSpLocks/>
          </p:cNvCxnSpPr>
          <p:nvPr/>
        </p:nvCxnSpPr>
        <p:spPr>
          <a:xfrm>
            <a:off x="5148605" y="2968903"/>
            <a:ext cx="29607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40" name="Freeform: Shape 232">
            <a:extLst>
              <a:ext uri="{FF2B5EF4-FFF2-40B4-BE49-F238E27FC236}">
                <a16:creationId xmlns:a16="http://schemas.microsoft.com/office/drawing/2014/main" id="{BC8B704F-D9F8-F783-35BF-764853A88766}"/>
              </a:ext>
            </a:extLst>
          </p:cNvPr>
          <p:cNvSpPr/>
          <p:nvPr/>
        </p:nvSpPr>
        <p:spPr>
          <a:xfrm>
            <a:off x="4024117" y="3262906"/>
            <a:ext cx="968772" cy="328850"/>
          </a:xfrm>
          <a:custGeom>
            <a:avLst/>
            <a:gdLst>
              <a:gd name="connsiteX0" fmla="*/ 637308 w 1792096"/>
              <a:gd name="connsiteY0" fmla="*/ 0 h 620182"/>
              <a:gd name="connsiteX1" fmla="*/ 1792096 w 1792096"/>
              <a:gd name="connsiteY1" fmla="*/ 0 h 620182"/>
              <a:gd name="connsiteX2" fmla="*/ 736600 w 1792096"/>
              <a:gd name="connsiteY2" fmla="*/ 620182 h 620182"/>
              <a:gd name="connsiteX3" fmla="*/ 0 w 1792096"/>
              <a:gd name="connsiteY3" fmla="*/ 620182 h 620182"/>
              <a:gd name="connsiteX4" fmla="*/ 637308 w 1792096"/>
              <a:gd name="connsiteY4" fmla="*/ 0 h 620182"/>
              <a:gd name="connsiteX0" fmla="*/ 637308 w 1809030"/>
              <a:gd name="connsiteY0" fmla="*/ 0 h 620182"/>
              <a:gd name="connsiteX1" fmla="*/ 1809030 w 1809030"/>
              <a:gd name="connsiteY1" fmla="*/ 0 h 620182"/>
              <a:gd name="connsiteX2" fmla="*/ 736600 w 1809030"/>
              <a:gd name="connsiteY2" fmla="*/ 620182 h 620182"/>
              <a:gd name="connsiteX3" fmla="*/ 0 w 1809030"/>
              <a:gd name="connsiteY3" fmla="*/ 620182 h 620182"/>
              <a:gd name="connsiteX4" fmla="*/ 637308 w 1809030"/>
              <a:gd name="connsiteY4" fmla="*/ 0 h 620182"/>
              <a:gd name="connsiteX0" fmla="*/ 637308 w 1817497"/>
              <a:gd name="connsiteY0" fmla="*/ 0 h 620182"/>
              <a:gd name="connsiteX1" fmla="*/ 1817497 w 1817497"/>
              <a:gd name="connsiteY1" fmla="*/ 0 h 620182"/>
              <a:gd name="connsiteX2" fmla="*/ 736600 w 1817497"/>
              <a:gd name="connsiteY2" fmla="*/ 620182 h 620182"/>
              <a:gd name="connsiteX3" fmla="*/ 0 w 1817497"/>
              <a:gd name="connsiteY3" fmla="*/ 620182 h 620182"/>
              <a:gd name="connsiteX4" fmla="*/ 637308 w 1817497"/>
              <a:gd name="connsiteY4" fmla="*/ 0 h 620182"/>
              <a:gd name="connsiteX0" fmla="*/ 637308 w 1817497"/>
              <a:gd name="connsiteY0" fmla="*/ 0 h 620182"/>
              <a:gd name="connsiteX1" fmla="*/ 1817497 w 1817497"/>
              <a:gd name="connsiteY1" fmla="*/ 0 h 620182"/>
              <a:gd name="connsiteX2" fmla="*/ 749300 w 1817497"/>
              <a:gd name="connsiteY2" fmla="*/ 620182 h 620182"/>
              <a:gd name="connsiteX3" fmla="*/ 0 w 1817497"/>
              <a:gd name="connsiteY3" fmla="*/ 620182 h 620182"/>
              <a:gd name="connsiteX4" fmla="*/ 637308 w 1817497"/>
              <a:gd name="connsiteY4" fmla="*/ 0 h 620182"/>
              <a:gd name="connsiteX0" fmla="*/ 637308 w 1827022"/>
              <a:gd name="connsiteY0" fmla="*/ 0 h 620182"/>
              <a:gd name="connsiteX1" fmla="*/ 1827022 w 1827022"/>
              <a:gd name="connsiteY1" fmla="*/ 0 h 620182"/>
              <a:gd name="connsiteX2" fmla="*/ 749300 w 1827022"/>
              <a:gd name="connsiteY2" fmla="*/ 620182 h 620182"/>
              <a:gd name="connsiteX3" fmla="*/ 0 w 1827022"/>
              <a:gd name="connsiteY3" fmla="*/ 620182 h 620182"/>
              <a:gd name="connsiteX4" fmla="*/ 637308 w 1827022"/>
              <a:gd name="connsiteY4" fmla="*/ 0 h 620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022" h="620182">
                <a:moveTo>
                  <a:pt x="637308" y="0"/>
                </a:moveTo>
                <a:lnTo>
                  <a:pt x="1827022" y="0"/>
                </a:lnTo>
                <a:lnTo>
                  <a:pt x="749300" y="620182"/>
                </a:lnTo>
                <a:lnTo>
                  <a:pt x="0" y="620182"/>
                </a:lnTo>
                <a:lnTo>
                  <a:pt x="637308" y="0"/>
                </a:lnTo>
                <a:close/>
              </a:path>
            </a:pathLst>
          </a:custGeom>
          <a:gradFill>
            <a:gsLst>
              <a:gs pos="0">
                <a:srgbClr val="374371"/>
              </a:gs>
              <a:gs pos="98000">
                <a:srgbClr val="45558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59" name="Freeform: Shape 238">
            <a:extLst>
              <a:ext uri="{FF2B5EF4-FFF2-40B4-BE49-F238E27FC236}">
                <a16:creationId xmlns:a16="http://schemas.microsoft.com/office/drawing/2014/main" id="{34ED143C-E21A-2EC9-FA74-217B71908834}"/>
              </a:ext>
            </a:extLst>
          </p:cNvPr>
          <p:cNvSpPr/>
          <p:nvPr/>
        </p:nvSpPr>
        <p:spPr>
          <a:xfrm>
            <a:off x="4799664" y="3262906"/>
            <a:ext cx="1415014" cy="329971"/>
          </a:xfrm>
          <a:custGeom>
            <a:avLst/>
            <a:gdLst>
              <a:gd name="connsiteX0" fmla="*/ 1460241 w 2643195"/>
              <a:gd name="connsiteY0" fmla="*/ 0 h 622297"/>
              <a:gd name="connsiteX1" fmla="*/ 2643195 w 2643195"/>
              <a:gd name="connsiteY1" fmla="*/ 0 h 622297"/>
              <a:gd name="connsiteX2" fmla="*/ 726017 w 2643195"/>
              <a:gd name="connsiteY2" fmla="*/ 622297 h 622297"/>
              <a:gd name="connsiteX3" fmla="*/ 0 w 2643195"/>
              <a:gd name="connsiteY3" fmla="*/ 622297 h 622297"/>
              <a:gd name="connsiteX4" fmla="*/ 1460241 w 2643195"/>
              <a:gd name="connsiteY4" fmla="*/ 0 h 622297"/>
              <a:gd name="connsiteX0" fmla="*/ 1508925 w 2643195"/>
              <a:gd name="connsiteY0" fmla="*/ 0 h 622297"/>
              <a:gd name="connsiteX1" fmla="*/ 2643195 w 2643195"/>
              <a:gd name="connsiteY1" fmla="*/ 0 h 622297"/>
              <a:gd name="connsiteX2" fmla="*/ 726017 w 2643195"/>
              <a:gd name="connsiteY2" fmla="*/ 622297 h 622297"/>
              <a:gd name="connsiteX3" fmla="*/ 0 w 2643195"/>
              <a:gd name="connsiteY3" fmla="*/ 622297 h 622297"/>
              <a:gd name="connsiteX4" fmla="*/ 1508925 w 2643195"/>
              <a:gd name="connsiteY4" fmla="*/ 0 h 622297"/>
              <a:gd name="connsiteX0" fmla="*/ 1508925 w 2668595"/>
              <a:gd name="connsiteY0" fmla="*/ 0 h 622297"/>
              <a:gd name="connsiteX1" fmla="*/ 2668595 w 2668595"/>
              <a:gd name="connsiteY1" fmla="*/ 0 h 622297"/>
              <a:gd name="connsiteX2" fmla="*/ 726017 w 2668595"/>
              <a:gd name="connsiteY2" fmla="*/ 622297 h 622297"/>
              <a:gd name="connsiteX3" fmla="*/ 0 w 2668595"/>
              <a:gd name="connsiteY3" fmla="*/ 622297 h 622297"/>
              <a:gd name="connsiteX4" fmla="*/ 1508925 w 2668595"/>
              <a:gd name="connsiteY4" fmla="*/ 0 h 62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595" h="622297">
                <a:moveTo>
                  <a:pt x="1508925" y="0"/>
                </a:moveTo>
                <a:lnTo>
                  <a:pt x="2668595" y="0"/>
                </a:lnTo>
                <a:lnTo>
                  <a:pt x="726017" y="622297"/>
                </a:lnTo>
                <a:lnTo>
                  <a:pt x="0" y="622297"/>
                </a:lnTo>
                <a:lnTo>
                  <a:pt x="1508925" y="0"/>
                </a:lnTo>
                <a:close/>
              </a:path>
            </a:pathLst>
          </a:custGeom>
          <a:gradFill>
            <a:gsLst>
              <a:gs pos="0">
                <a:srgbClr val="71334B"/>
              </a:gs>
              <a:gs pos="98000">
                <a:srgbClr val="964563"/>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22" name="Rectangle 421"/>
          <p:cNvSpPr/>
          <p:nvPr/>
        </p:nvSpPr>
        <p:spPr>
          <a:xfrm>
            <a:off x="557658" y="9301104"/>
            <a:ext cx="3429000" cy="184666"/>
          </a:xfrm>
          <a:prstGeom prst="rect">
            <a:avLst/>
          </a:prstGeom>
        </p:spPr>
        <p:txBody>
          <a:bodyPr>
            <a:spAutoFit/>
          </a:bodyPr>
          <a:lstStyle/>
          <a:p>
            <a:pPr lvl="0" defTabSz="914400" eaLnBrk="0" fontAlgn="base" hangingPunct="0">
              <a:spcBef>
                <a:spcPct val="0"/>
              </a:spcBef>
              <a:spcAft>
                <a:spcPct val="0"/>
              </a:spcAft>
            </a:pPr>
            <a:r>
              <a:rPr lang="en-US" sz="600" i="1" dirty="0">
                <a:solidFill>
                  <a:schemeClr val="tx1">
                    <a:lumMod val="75000"/>
                    <a:lumOff val="25000"/>
                  </a:schemeClr>
                </a:solidFill>
                <a:latin typeface="SVN-Gilroy Medium" panose="00000600000000000000" pitchFamily="50" charset="0"/>
                <a:ea typeface="Tahoma" panose="020B0604030504040204" pitchFamily="34" charset="0"/>
                <a:cs typeface="Arial" panose="020B0604020202020204" pitchFamily="34" charset="0"/>
              </a:rPr>
              <a:t>(*): </a:t>
            </a:r>
            <a:r>
              <a:rPr lang="en-US" altLang="en-US" sz="600" i="1" dirty="0">
                <a:solidFill>
                  <a:schemeClr val="tx1">
                    <a:lumMod val="75000"/>
                    <a:lumOff val="25000"/>
                  </a:schemeClr>
                </a:solidFill>
                <a:latin typeface="SVN-Gilroy Medium" panose="00000600000000000000" pitchFamily="50" charset="0"/>
                <a:ea typeface="Tahoma" panose="020B0604030504040204" pitchFamily="34" charset="0"/>
                <a:cs typeface="Arial" panose="020B0604020202020204" pitchFamily="34" charset="0"/>
              </a:rPr>
              <a:t>VietinBank adjusts the deposit structure of each segment to match the loan structure. </a:t>
            </a:r>
          </a:p>
        </p:txBody>
      </p:sp>
      <p:sp>
        <p:nvSpPr>
          <p:cNvPr id="423" name="Freeform 443">
            <a:extLst>
              <a:ext uri="{FF2B5EF4-FFF2-40B4-BE49-F238E27FC236}">
                <a16:creationId xmlns:a16="http://schemas.microsoft.com/office/drawing/2014/main" id="{C21274C6-ECAC-1C75-3C5F-7A348A753360}"/>
              </a:ext>
            </a:extLst>
          </p:cNvPr>
          <p:cNvSpPr/>
          <p:nvPr/>
        </p:nvSpPr>
        <p:spPr>
          <a:xfrm rot="10645757">
            <a:off x="5029172" y="1897909"/>
            <a:ext cx="107432" cy="101451"/>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CC1216"/>
          </a:solidFill>
          <a:ln w="12700" cap="flat" cmpd="sng" algn="ctr">
            <a:noFill/>
            <a:prstDash val="solid"/>
            <a:miter lim="800000"/>
          </a:ln>
          <a:effectLst/>
        </p:spPr>
        <p:txBody>
          <a:bodyPr rtlCol="0" anchor="ctr"/>
          <a:lstStyle/>
          <a:p>
            <a:pPr algn="ctr" defTabSz="914400"/>
            <a:endParaRPr lang="nl-NL" sz="1350" kern="0" dirty="0">
              <a:solidFill>
                <a:prstClr val="white"/>
              </a:solidFill>
              <a:latin typeface="Calibri" panose="020F0502020204030204"/>
            </a:endParaRPr>
          </a:p>
        </p:txBody>
      </p:sp>
      <p:sp>
        <p:nvSpPr>
          <p:cNvPr id="424" name="Freeform 443">
            <a:extLst>
              <a:ext uri="{FF2B5EF4-FFF2-40B4-BE49-F238E27FC236}">
                <a16:creationId xmlns:a16="http://schemas.microsoft.com/office/drawing/2014/main" id="{43683872-C72F-4DDF-8E7A-6F0E682874E0}"/>
              </a:ext>
            </a:extLst>
          </p:cNvPr>
          <p:cNvSpPr/>
          <p:nvPr/>
        </p:nvSpPr>
        <p:spPr>
          <a:xfrm rot="10645757">
            <a:off x="5646864" y="1915328"/>
            <a:ext cx="107432" cy="101451"/>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CC1216"/>
          </a:solidFill>
          <a:ln w="12700" cap="flat" cmpd="sng" algn="ctr">
            <a:noFill/>
            <a:prstDash val="solid"/>
            <a:miter lim="800000"/>
          </a:ln>
          <a:effectLst/>
        </p:spPr>
        <p:txBody>
          <a:bodyPr rtlCol="0" anchor="ctr"/>
          <a:lstStyle/>
          <a:p>
            <a:pPr algn="ctr" defTabSz="914400"/>
            <a:endParaRPr lang="nl-NL" sz="1350" kern="0" dirty="0">
              <a:solidFill>
                <a:prstClr val="white"/>
              </a:solidFill>
              <a:latin typeface="Calibri" panose="020F0502020204030204"/>
            </a:endParaRPr>
          </a:p>
        </p:txBody>
      </p:sp>
      <p:sp>
        <p:nvSpPr>
          <p:cNvPr id="430" name="Freeform: Shape 392">
            <a:extLst>
              <a:ext uri="{FF2B5EF4-FFF2-40B4-BE49-F238E27FC236}">
                <a16:creationId xmlns:a16="http://schemas.microsoft.com/office/drawing/2014/main" id="{E27F3C23-5E2E-47A8-B318-FC4044CF2840}"/>
              </a:ext>
            </a:extLst>
          </p:cNvPr>
          <p:cNvSpPr/>
          <p:nvPr/>
        </p:nvSpPr>
        <p:spPr>
          <a:xfrm rot="10800000">
            <a:off x="5607058" y="2262959"/>
            <a:ext cx="607619" cy="1001632"/>
          </a:xfrm>
          <a:custGeom>
            <a:avLst/>
            <a:gdLst>
              <a:gd name="connsiteX0" fmla="*/ 0 w 1161905"/>
              <a:gd name="connsiteY0" fmla="*/ 1002036 h 1002036"/>
              <a:gd name="connsiteX1" fmla="*/ 0 w 1161905"/>
              <a:gd name="connsiteY1" fmla="*/ 0 h 1002036"/>
              <a:gd name="connsiteX2" fmla="*/ 1161905 w 1161905"/>
              <a:gd name="connsiteY2" fmla="*/ 0 h 1002036"/>
              <a:gd name="connsiteX3" fmla="*/ 1161905 w 1161905"/>
              <a:gd name="connsiteY3" fmla="*/ 1000969 h 1002036"/>
              <a:gd name="connsiteX4" fmla="*/ 628436 w 1161905"/>
              <a:gd name="connsiteY4" fmla="*/ 778046 h 1002036"/>
              <a:gd name="connsiteX5" fmla="*/ 551950 w 1161905"/>
              <a:gd name="connsiteY5" fmla="*/ 777823 h 1002036"/>
              <a:gd name="connsiteX6" fmla="*/ 0 w 1161905"/>
              <a:gd name="connsiteY6" fmla="*/ 1002036 h 100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905" h="1002036">
                <a:moveTo>
                  <a:pt x="0" y="1002036"/>
                </a:moveTo>
                <a:lnTo>
                  <a:pt x="0" y="0"/>
                </a:lnTo>
                <a:lnTo>
                  <a:pt x="1161905" y="0"/>
                </a:lnTo>
                <a:lnTo>
                  <a:pt x="1161905" y="1000969"/>
                </a:lnTo>
                <a:lnTo>
                  <a:pt x="628436" y="778046"/>
                </a:lnTo>
                <a:cubicBezTo>
                  <a:pt x="607465" y="769283"/>
                  <a:pt x="573220" y="769183"/>
                  <a:pt x="551950" y="777823"/>
                </a:cubicBezTo>
                <a:lnTo>
                  <a:pt x="0" y="1002036"/>
                </a:lnTo>
                <a:close/>
              </a:path>
            </a:pathLst>
          </a:custGeom>
          <a:solidFill>
            <a:srgbClr val="964563"/>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nl-NL">
              <a:solidFill>
                <a:prstClr val="white"/>
              </a:solidFill>
              <a:latin typeface="SVN-Gilroy Medium" panose="00000600000000000000" pitchFamily="50" charset="0"/>
              <a:cs typeface="Arial" panose="020B0604020202020204" pitchFamily="34" charset="0"/>
            </a:endParaRPr>
          </a:p>
        </p:txBody>
      </p:sp>
      <p:sp>
        <p:nvSpPr>
          <p:cNvPr id="235" name="TextBox 234">
            <a:extLst>
              <a:ext uri="{FF2B5EF4-FFF2-40B4-BE49-F238E27FC236}">
                <a16:creationId xmlns:a16="http://schemas.microsoft.com/office/drawing/2014/main" id="{41B6B01E-1CCB-6393-3598-DF5467C5C7A4}"/>
              </a:ext>
            </a:extLst>
          </p:cNvPr>
          <p:cNvSpPr txBox="1"/>
          <p:nvPr/>
        </p:nvSpPr>
        <p:spPr>
          <a:xfrm>
            <a:off x="5598580" y="2963783"/>
            <a:ext cx="6229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dirty="0">
                <a:ln>
                  <a:noFill/>
                </a:ln>
                <a:solidFill>
                  <a:prstClr val="white"/>
                </a:solidFill>
                <a:effectLst/>
                <a:uLnTx/>
                <a:uFillTx/>
                <a:latin typeface="SVN-Gilroy SemiBold" panose="00000700000000000000" pitchFamily="50" charset="0"/>
                <a:cs typeface="Arial" panose="020B0604020202020204" pitchFamily="34" charset="0"/>
              </a:rPr>
              <a:t>NPL COVERAGE RATIO</a:t>
            </a:r>
          </a:p>
        </p:txBody>
      </p:sp>
      <p:cxnSp>
        <p:nvCxnSpPr>
          <p:cNvPr id="236" name="Straight Connector 235">
            <a:extLst>
              <a:ext uri="{FF2B5EF4-FFF2-40B4-BE49-F238E27FC236}">
                <a16:creationId xmlns:a16="http://schemas.microsoft.com/office/drawing/2014/main" id="{DB8B7062-AE87-1AC4-1F88-396DD05CDF18}"/>
              </a:ext>
            </a:extLst>
          </p:cNvPr>
          <p:cNvCxnSpPr>
            <a:cxnSpLocks/>
          </p:cNvCxnSpPr>
          <p:nvPr/>
        </p:nvCxnSpPr>
        <p:spPr>
          <a:xfrm>
            <a:off x="5659231" y="2968903"/>
            <a:ext cx="50169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a16="http://schemas.microsoft.com/office/drawing/2014/main" id="{0405619F-34E3-FCF3-7C78-D5428DD1521D}"/>
              </a:ext>
            </a:extLst>
          </p:cNvPr>
          <p:cNvSpPr txBox="1"/>
          <p:nvPr/>
        </p:nvSpPr>
        <p:spPr>
          <a:xfrm>
            <a:off x="5618559" y="2653774"/>
            <a:ext cx="61609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chemeClr val="bg1"/>
                </a:solidFill>
                <a:effectLst/>
                <a:uLnTx/>
                <a:uFillTx/>
                <a:latin typeface="SVN-Gilroy XBold" panose="00000900000000000000" pitchFamily="50" charset="0"/>
                <a:cs typeface="Arial" panose="020B0604020202020204" pitchFamily="34" charset="0"/>
              </a:rPr>
              <a:t>158.8%</a:t>
            </a:r>
            <a:endParaRPr kumimoji="0" lang="de-DE" sz="800" b="0" i="0" u="none" strike="noStrike" kern="1200" cap="none" spc="0" normalizeH="0" baseline="0" noProof="0" dirty="0">
              <a:ln>
                <a:noFill/>
              </a:ln>
              <a:solidFill>
                <a:schemeClr val="bg1"/>
              </a:solidFill>
              <a:effectLst/>
              <a:uLnTx/>
              <a:uFillTx/>
              <a:latin typeface="SVN-Gilroy XBold" panose="00000900000000000000" pitchFamily="50" charset="0"/>
              <a:cs typeface="Arial" panose="020B0604020202020204" pitchFamily="34" charset="0"/>
            </a:endParaRPr>
          </a:p>
        </p:txBody>
      </p:sp>
      <p:cxnSp>
        <p:nvCxnSpPr>
          <p:cNvPr id="432" name="Straight Connector 431">
            <a:extLst>
              <a:ext uri="{FF2B5EF4-FFF2-40B4-BE49-F238E27FC236}">
                <a16:creationId xmlns:a16="http://schemas.microsoft.com/office/drawing/2014/main" id="{C5A976E5-2A99-4F1A-869C-CD21B19AE9F2}"/>
              </a:ext>
            </a:extLst>
          </p:cNvPr>
          <p:cNvCxnSpPr>
            <a:cxnSpLocks/>
          </p:cNvCxnSpPr>
          <p:nvPr/>
        </p:nvCxnSpPr>
        <p:spPr>
          <a:xfrm>
            <a:off x="3190007" y="1375240"/>
            <a:ext cx="55204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646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Group 176">
            <a:extLst>
              <a:ext uri="{FF2B5EF4-FFF2-40B4-BE49-F238E27FC236}">
                <a16:creationId xmlns:a16="http://schemas.microsoft.com/office/drawing/2014/main" id="{84561520-8F78-4AEE-B468-3BE0B4BCBA19}"/>
              </a:ext>
            </a:extLst>
          </p:cNvPr>
          <p:cNvGrpSpPr/>
          <p:nvPr/>
        </p:nvGrpSpPr>
        <p:grpSpPr>
          <a:xfrm>
            <a:off x="1093089" y="5586391"/>
            <a:ext cx="2401559" cy="939281"/>
            <a:chOff x="1218718" y="7632441"/>
            <a:chExt cx="2401559" cy="939281"/>
          </a:xfrm>
        </p:grpSpPr>
        <p:sp>
          <p:nvSpPr>
            <p:cNvPr id="178" name="Freeform: Shape 177">
              <a:extLst>
                <a:ext uri="{FF2B5EF4-FFF2-40B4-BE49-F238E27FC236}">
                  <a16:creationId xmlns:a16="http://schemas.microsoft.com/office/drawing/2014/main" id="{452ABEB2-F17A-46A4-BF0D-A8B65450BF01}"/>
                </a:ext>
              </a:extLst>
            </p:cNvPr>
            <p:cNvSpPr/>
            <p:nvPr/>
          </p:nvSpPr>
          <p:spPr>
            <a:xfrm>
              <a:off x="3029338" y="7632441"/>
              <a:ext cx="590939" cy="926841"/>
            </a:xfrm>
            <a:custGeom>
              <a:avLst/>
              <a:gdLst>
                <a:gd name="connsiteX0" fmla="*/ 0 w 590939"/>
                <a:gd name="connsiteY0" fmla="*/ 926841 h 926841"/>
                <a:gd name="connsiteX1" fmla="*/ 6221 w 590939"/>
                <a:gd name="connsiteY1" fmla="*/ 460310 h 926841"/>
                <a:gd name="connsiteX2" fmla="*/ 590939 w 590939"/>
                <a:gd name="connsiteY2" fmla="*/ 0 h 926841"/>
                <a:gd name="connsiteX3" fmla="*/ 590939 w 590939"/>
                <a:gd name="connsiteY3" fmla="*/ 926841 h 926841"/>
                <a:gd name="connsiteX4" fmla="*/ 0 w 590939"/>
                <a:gd name="connsiteY4" fmla="*/ 926841 h 92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9" h="926841">
                  <a:moveTo>
                    <a:pt x="0" y="926841"/>
                  </a:moveTo>
                  <a:cubicBezTo>
                    <a:pt x="2074" y="771331"/>
                    <a:pt x="4147" y="615820"/>
                    <a:pt x="6221" y="460310"/>
                  </a:cubicBezTo>
                  <a:lnTo>
                    <a:pt x="590939" y="0"/>
                  </a:lnTo>
                  <a:lnTo>
                    <a:pt x="590939" y="926841"/>
                  </a:lnTo>
                  <a:lnTo>
                    <a:pt x="0" y="926841"/>
                  </a:lnTo>
                  <a:close/>
                </a:path>
              </a:pathLst>
            </a:custGeom>
            <a:gradFill>
              <a:gsLst>
                <a:gs pos="79296">
                  <a:srgbClr val="A5E3F9">
                    <a:alpha val="10000"/>
                  </a:srgbClr>
                </a:gs>
                <a:gs pos="30000">
                  <a:srgbClr val="C5EDFB">
                    <a:alpha val="70000"/>
                  </a:srgbClr>
                </a:gs>
                <a:gs pos="51000">
                  <a:srgbClr val="A5E3F9">
                    <a:alpha val="30000"/>
                  </a:srgbClr>
                </a:gs>
                <a:gs pos="0">
                  <a:srgbClr val="C5EDFB"/>
                </a:gs>
                <a:gs pos="100000">
                  <a:srgbClr val="C5EDFB">
                    <a:alpha val="0"/>
                  </a:srgbClr>
                </a:gs>
              </a:gsLst>
              <a:lin ang="8100000" scaled="0"/>
            </a:gra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9" name="Freeform: Shape 178">
              <a:extLst>
                <a:ext uri="{FF2B5EF4-FFF2-40B4-BE49-F238E27FC236}">
                  <a16:creationId xmlns:a16="http://schemas.microsoft.com/office/drawing/2014/main" id="{00B55DFB-2DE8-4E79-AFBC-50FC264C9008}"/>
                </a:ext>
              </a:extLst>
            </p:cNvPr>
            <p:cNvSpPr/>
            <p:nvPr/>
          </p:nvSpPr>
          <p:spPr>
            <a:xfrm>
              <a:off x="2419739" y="8067869"/>
              <a:ext cx="609600" cy="503853"/>
            </a:xfrm>
            <a:custGeom>
              <a:avLst/>
              <a:gdLst>
                <a:gd name="connsiteX0" fmla="*/ 0 w 609600"/>
                <a:gd name="connsiteY0" fmla="*/ 503853 h 503853"/>
                <a:gd name="connsiteX1" fmla="*/ 12441 w 609600"/>
                <a:gd name="connsiteY1" fmla="*/ 0 h 503853"/>
                <a:gd name="connsiteX2" fmla="*/ 609600 w 609600"/>
                <a:gd name="connsiteY2" fmla="*/ 31102 h 503853"/>
                <a:gd name="connsiteX3" fmla="*/ 609600 w 609600"/>
                <a:gd name="connsiteY3" fmla="*/ 497633 h 503853"/>
                <a:gd name="connsiteX4" fmla="*/ 0 w 609600"/>
                <a:gd name="connsiteY4" fmla="*/ 503853 h 503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503853">
                  <a:moveTo>
                    <a:pt x="0" y="503853"/>
                  </a:moveTo>
                  <a:lnTo>
                    <a:pt x="12441" y="0"/>
                  </a:lnTo>
                  <a:lnTo>
                    <a:pt x="609600" y="31102"/>
                  </a:lnTo>
                  <a:lnTo>
                    <a:pt x="609600" y="497633"/>
                  </a:lnTo>
                  <a:lnTo>
                    <a:pt x="0" y="503853"/>
                  </a:lnTo>
                  <a:close/>
                </a:path>
              </a:pathLst>
            </a:custGeom>
            <a:gradFill>
              <a:gsLst>
                <a:gs pos="79296">
                  <a:srgbClr val="A5E3F9">
                    <a:alpha val="10000"/>
                  </a:srgbClr>
                </a:gs>
                <a:gs pos="30000">
                  <a:srgbClr val="C5EDFB">
                    <a:alpha val="70000"/>
                  </a:srgbClr>
                </a:gs>
                <a:gs pos="51000">
                  <a:srgbClr val="A5E3F9">
                    <a:alpha val="30000"/>
                  </a:srgbClr>
                </a:gs>
                <a:gs pos="0">
                  <a:srgbClr val="C5EDFB"/>
                </a:gs>
                <a:gs pos="100000">
                  <a:srgbClr val="C5EDFB">
                    <a:alpha val="0"/>
                  </a:srgbClr>
                </a:gs>
              </a:gsLst>
              <a:lin ang="8100000" scaled="0"/>
            </a:gra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5" name="Freeform: Shape 184">
              <a:extLst>
                <a:ext uri="{FF2B5EF4-FFF2-40B4-BE49-F238E27FC236}">
                  <a16:creationId xmlns:a16="http://schemas.microsoft.com/office/drawing/2014/main" id="{ACA6A03D-8B65-4758-A49C-07BCD989B68A}"/>
                </a:ext>
              </a:extLst>
            </p:cNvPr>
            <p:cNvSpPr/>
            <p:nvPr/>
          </p:nvSpPr>
          <p:spPr>
            <a:xfrm>
              <a:off x="1815878" y="8042229"/>
              <a:ext cx="603380" cy="528735"/>
            </a:xfrm>
            <a:custGeom>
              <a:avLst/>
              <a:gdLst>
                <a:gd name="connsiteX0" fmla="*/ 0 w 603380"/>
                <a:gd name="connsiteY0" fmla="*/ 510074 h 528735"/>
                <a:gd name="connsiteX1" fmla="*/ 0 w 603380"/>
                <a:gd name="connsiteY1" fmla="*/ 80865 h 528735"/>
                <a:gd name="connsiteX2" fmla="*/ 603380 w 603380"/>
                <a:gd name="connsiteY2" fmla="*/ 0 h 528735"/>
                <a:gd name="connsiteX3" fmla="*/ 603380 w 603380"/>
                <a:gd name="connsiteY3" fmla="*/ 528735 h 528735"/>
                <a:gd name="connsiteX4" fmla="*/ 0 w 603380"/>
                <a:gd name="connsiteY4" fmla="*/ 510074 h 528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0" h="528735">
                  <a:moveTo>
                    <a:pt x="0" y="510074"/>
                  </a:moveTo>
                  <a:lnTo>
                    <a:pt x="0" y="80865"/>
                  </a:lnTo>
                  <a:lnTo>
                    <a:pt x="603380" y="0"/>
                  </a:lnTo>
                  <a:lnTo>
                    <a:pt x="603380" y="528735"/>
                  </a:lnTo>
                  <a:lnTo>
                    <a:pt x="0" y="510074"/>
                  </a:lnTo>
                  <a:close/>
                </a:path>
              </a:pathLst>
            </a:custGeom>
            <a:gradFill>
              <a:gsLst>
                <a:gs pos="79296">
                  <a:srgbClr val="A5E3F9">
                    <a:alpha val="10000"/>
                  </a:srgbClr>
                </a:gs>
                <a:gs pos="30000">
                  <a:srgbClr val="C5EDFB">
                    <a:alpha val="70000"/>
                  </a:srgbClr>
                </a:gs>
                <a:gs pos="51000">
                  <a:srgbClr val="A5E3F9">
                    <a:alpha val="30000"/>
                  </a:srgbClr>
                </a:gs>
                <a:gs pos="0">
                  <a:srgbClr val="C5EDFB"/>
                </a:gs>
                <a:gs pos="100000">
                  <a:srgbClr val="C5EDFB">
                    <a:alpha val="0"/>
                  </a:srgbClr>
                </a:gs>
              </a:gsLst>
              <a:lin ang="8100000" scaled="0"/>
            </a:gra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6" name="Freeform: Shape 185">
              <a:extLst>
                <a:ext uri="{FF2B5EF4-FFF2-40B4-BE49-F238E27FC236}">
                  <a16:creationId xmlns:a16="http://schemas.microsoft.com/office/drawing/2014/main" id="{A59A27C5-009A-44D5-922C-4ABFE5CDDB3B}"/>
                </a:ext>
              </a:extLst>
            </p:cNvPr>
            <p:cNvSpPr/>
            <p:nvPr/>
          </p:nvSpPr>
          <p:spPr>
            <a:xfrm>
              <a:off x="1218718" y="8048449"/>
              <a:ext cx="597160" cy="522514"/>
            </a:xfrm>
            <a:custGeom>
              <a:avLst/>
              <a:gdLst>
                <a:gd name="connsiteX0" fmla="*/ 6221 w 597160"/>
                <a:gd name="connsiteY0" fmla="*/ 516294 h 522514"/>
                <a:gd name="connsiteX1" fmla="*/ 0 w 597160"/>
                <a:gd name="connsiteY1" fmla="*/ 0 h 522514"/>
                <a:gd name="connsiteX2" fmla="*/ 597160 w 597160"/>
                <a:gd name="connsiteY2" fmla="*/ 80865 h 522514"/>
                <a:gd name="connsiteX3" fmla="*/ 597160 w 597160"/>
                <a:gd name="connsiteY3" fmla="*/ 522514 h 522514"/>
                <a:gd name="connsiteX4" fmla="*/ 6221 w 597160"/>
                <a:gd name="connsiteY4" fmla="*/ 516294 h 52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160" h="522514">
                  <a:moveTo>
                    <a:pt x="6221" y="516294"/>
                  </a:moveTo>
                  <a:cubicBezTo>
                    <a:pt x="4147" y="344196"/>
                    <a:pt x="2074" y="172098"/>
                    <a:pt x="0" y="0"/>
                  </a:cubicBezTo>
                  <a:lnTo>
                    <a:pt x="597160" y="80865"/>
                  </a:lnTo>
                  <a:lnTo>
                    <a:pt x="597160" y="522514"/>
                  </a:lnTo>
                  <a:lnTo>
                    <a:pt x="6221" y="516294"/>
                  </a:lnTo>
                  <a:close/>
                </a:path>
              </a:pathLst>
            </a:custGeom>
            <a:gradFill>
              <a:gsLst>
                <a:gs pos="79296">
                  <a:srgbClr val="A5E3F9">
                    <a:alpha val="10000"/>
                  </a:srgbClr>
                </a:gs>
                <a:gs pos="30000">
                  <a:srgbClr val="C5EDFB">
                    <a:alpha val="70000"/>
                  </a:srgbClr>
                </a:gs>
                <a:gs pos="51000">
                  <a:srgbClr val="A5E3F9">
                    <a:alpha val="30000"/>
                  </a:srgbClr>
                </a:gs>
                <a:gs pos="0">
                  <a:srgbClr val="C5EDFB"/>
                </a:gs>
                <a:gs pos="100000">
                  <a:srgbClr val="C5EDFB">
                    <a:alpha val="0"/>
                  </a:srgbClr>
                </a:gs>
              </a:gsLst>
              <a:lin ang="8100000" scaled="0"/>
            </a:gra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mc:AlternateContent xmlns:mc="http://schemas.openxmlformats.org/markup-compatibility/2006" xmlns:cx1="http://schemas.microsoft.com/office/drawing/2015/9/8/chartex">
        <mc:Choice Requires="cx1">
          <p:graphicFrame>
            <p:nvGraphicFramePr>
              <p:cNvPr id="157" name="Chart 156">
                <a:extLst>
                  <a:ext uri="{FF2B5EF4-FFF2-40B4-BE49-F238E27FC236}">
                    <a16:creationId xmlns:a16="http://schemas.microsoft.com/office/drawing/2014/main" id="{19D5DB3B-E542-730B-0E9A-6043A3A7929B}"/>
                  </a:ext>
                </a:extLst>
              </p:cNvPr>
              <p:cNvGraphicFramePr/>
              <p:nvPr>
                <p:extLst>
                  <p:ext uri="{D42A27DB-BD31-4B8C-83A1-F6EECF244321}">
                    <p14:modId xmlns:p14="http://schemas.microsoft.com/office/powerpoint/2010/main" val="363305379"/>
                  </p:ext>
                </p:extLst>
              </p:nvPr>
            </p:nvGraphicFramePr>
            <p:xfrm>
              <a:off x="3690774" y="1567832"/>
              <a:ext cx="2513682" cy="67096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57" name="Chart 156">
                <a:extLst>
                  <a:ext uri="{FF2B5EF4-FFF2-40B4-BE49-F238E27FC236}">
                    <a16:creationId xmlns:a16="http://schemas.microsoft.com/office/drawing/2014/main" id="{19D5DB3B-E542-730B-0E9A-6043A3A7929B}"/>
                  </a:ext>
                </a:extLst>
              </p:cNvPr>
              <p:cNvPicPr>
                <a:picLocks noGrp="1" noRot="1" noChangeAspect="1" noMove="1" noResize="1" noEditPoints="1" noAdjustHandles="1" noChangeArrowheads="1" noChangeShapeType="1"/>
              </p:cNvPicPr>
              <p:nvPr/>
            </p:nvPicPr>
            <p:blipFill>
              <a:blip r:embed="rId4"/>
              <a:stretch>
                <a:fillRect/>
              </a:stretch>
            </p:blipFill>
            <p:spPr>
              <a:xfrm>
                <a:off x="3690774" y="1567832"/>
                <a:ext cx="2513682" cy="670964"/>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2" name="Chart 1">
                <a:extLst>
                  <a:ext uri="{FF2B5EF4-FFF2-40B4-BE49-F238E27FC236}">
                    <a16:creationId xmlns:a16="http://schemas.microsoft.com/office/drawing/2014/main" id="{19D5DB3B-E542-730B-0E9A-6043A3A7929B}"/>
                  </a:ext>
                </a:extLst>
              </p:cNvPr>
              <p:cNvGraphicFramePr/>
              <p:nvPr>
                <p:extLst>
                  <p:ext uri="{D42A27DB-BD31-4B8C-83A1-F6EECF244321}">
                    <p14:modId xmlns:p14="http://schemas.microsoft.com/office/powerpoint/2010/main" val="1453681550"/>
                  </p:ext>
                </p:extLst>
              </p:nvPr>
            </p:nvGraphicFramePr>
            <p:xfrm>
              <a:off x="917584" y="1565473"/>
              <a:ext cx="2513682" cy="670964"/>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2" name="Chart 1">
                <a:extLst>
                  <a:ext uri="{FF2B5EF4-FFF2-40B4-BE49-F238E27FC236}">
                    <a16:creationId xmlns:a16="http://schemas.microsoft.com/office/drawing/2014/main" id="{19D5DB3B-E542-730B-0E9A-6043A3A7929B}"/>
                  </a:ext>
                </a:extLst>
              </p:cNvPr>
              <p:cNvPicPr>
                <a:picLocks noGrp="1" noRot="1" noChangeAspect="1" noMove="1" noResize="1" noEditPoints="1" noAdjustHandles="1" noChangeArrowheads="1" noChangeShapeType="1"/>
              </p:cNvPicPr>
              <p:nvPr/>
            </p:nvPicPr>
            <p:blipFill>
              <a:blip r:embed="rId6"/>
              <a:stretch>
                <a:fillRect/>
              </a:stretch>
            </p:blipFill>
            <p:spPr>
              <a:xfrm>
                <a:off x="917584" y="1565473"/>
                <a:ext cx="2513682" cy="670964"/>
              </a:xfrm>
              <a:prstGeom prst="rect">
                <a:avLst/>
              </a:prstGeom>
            </p:spPr>
          </p:pic>
        </mc:Fallback>
      </mc:AlternateContent>
      <p:graphicFrame>
        <p:nvGraphicFramePr>
          <p:cNvPr id="3" name="Chart 2">
            <a:extLst>
              <a:ext uri="{FF2B5EF4-FFF2-40B4-BE49-F238E27FC236}">
                <a16:creationId xmlns:a16="http://schemas.microsoft.com/office/drawing/2014/main" id="{EDF4EED5-7822-2762-B3E0-298DAD22DFA2}"/>
              </a:ext>
            </a:extLst>
          </p:cNvPr>
          <p:cNvGraphicFramePr/>
          <p:nvPr>
            <p:extLst>
              <p:ext uri="{D42A27DB-BD31-4B8C-83A1-F6EECF244321}">
                <p14:modId xmlns:p14="http://schemas.microsoft.com/office/powerpoint/2010/main" val="3235125515"/>
              </p:ext>
            </p:extLst>
          </p:nvPr>
        </p:nvGraphicFramePr>
        <p:xfrm>
          <a:off x="3082110" y="7142932"/>
          <a:ext cx="3174142" cy="1873394"/>
        </p:xfrm>
        <a:graphic>
          <a:graphicData uri="http://schemas.openxmlformats.org/drawingml/2006/chart">
            <c:chart xmlns:c="http://schemas.openxmlformats.org/drawingml/2006/chart" xmlns:r="http://schemas.openxmlformats.org/officeDocument/2006/relationships" r:id="rId7"/>
          </a:graphicData>
        </a:graphic>
      </p:graphicFrame>
      <p:pic>
        <p:nvPicPr>
          <p:cNvPr id="5" name="Picture 4" descr="Shape, rectangle&#10;&#10;Description automatically generated">
            <a:extLst>
              <a:ext uri="{FF2B5EF4-FFF2-40B4-BE49-F238E27FC236}">
                <a16:creationId xmlns:a16="http://schemas.microsoft.com/office/drawing/2014/main" id="{37A5CF99-E5F5-9CD4-E1D4-BD8E5B248B70}"/>
              </a:ext>
            </a:extLst>
          </p:cNvPr>
          <p:cNvPicPr>
            <a:picLocks noChangeAspect="1"/>
          </p:cNvPicPr>
          <p:nvPr/>
        </p:nvPicPr>
        <p:blipFill>
          <a:blip r:embed="rId8" cstate="hqprint">
            <a:extLst>
              <a:ext uri="{28A0092B-C50C-407E-A947-70E740481C1C}">
                <a14:useLocalDpi xmlns:a14="http://schemas.microsoft.com/office/drawing/2010/main" val="0"/>
              </a:ext>
            </a:extLst>
          </a:blip>
          <a:srcRect l="10840" t="-1165" r="27" b="100000"/>
          <a:stretch>
            <a:fillRect/>
          </a:stretch>
        </p:blipFill>
        <p:spPr>
          <a:xfrm rot="10800000">
            <a:off x="4422974" y="1723343"/>
            <a:ext cx="1641983" cy="2751"/>
          </a:xfrm>
          <a:custGeom>
            <a:avLst/>
            <a:gdLst>
              <a:gd name="connsiteX0" fmla="*/ 3365898 w 3365898"/>
              <a:gd name="connsiteY0" fmla="*/ 5848 h 5848"/>
              <a:gd name="connsiteX1" fmla="*/ 0 w 3365898"/>
              <a:gd name="connsiteY1" fmla="*/ 5848 h 5848"/>
              <a:gd name="connsiteX2" fmla="*/ 5848 w 3365898"/>
              <a:gd name="connsiteY2" fmla="*/ 0 h 5848"/>
              <a:gd name="connsiteX3" fmla="*/ 3365898 w 3365898"/>
              <a:gd name="connsiteY3" fmla="*/ 0 h 5848"/>
              <a:gd name="connsiteX4" fmla="*/ 3365898 w 3365898"/>
              <a:gd name="connsiteY4" fmla="*/ 5848 h 5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898" h="5848">
                <a:moveTo>
                  <a:pt x="3365898" y="5848"/>
                </a:moveTo>
                <a:lnTo>
                  <a:pt x="0" y="5848"/>
                </a:lnTo>
                <a:lnTo>
                  <a:pt x="5848" y="0"/>
                </a:lnTo>
                <a:lnTo>
                  <a:pt x="3365898" y="0"/>
                </a:lnTo>
                <a:lnTo>
                  <a:pt x="3365898" y="5848"/>
                </a:lnTo>
                <a:close/>
              </a:path>
            </a:pathLst>
          </a:custGeom>
          <a:ln>
            <a:noFill/>
          </a:ln>
        </p:spPr>
      </p:pic>
      <p:sp>
        <p:nvSpPr>
          <p:cNvPr id="6" name="TextBox 5">
            <a:extLst>
              <a:ext uri="{FF2B5EF4-FFF2-40B4-BE49-F238E27FC236}">
                <a16:creationId xmlns:a16="http://schemas.microsoft.com/office/drawing/2014/main" id="{30F335EF-FFE5-8B83-67CF-1F066679AF22}"/>
              </a:ext>
            </a:extLst>
          </p:cNvPr>
          <p:cNvSpPr txBox="1"/>
          <p:nvPr/>
        </p:nvSpPr>
        <p:spPr>
          <a:xfrm>
            <a:off x="831893" y="983834"/>
            <a:ext cx="3595095" cy="246221"/>
          </a:xfrm>
          <a:prstGeom prst="rect">
            <a:avLst/>
          </a:prstGeom>
          <a:noFill/>
        </p:spPr>
        <p:txBody>
          <a:bodyPr wrap="square" rtlCol="0">
            <a:spAutoFit/>
          </a:bodyPr>
          <a:lstStyle/>
          <a:p>
            <a:pPr defTabSz="792510">
              <a:defRPr/>
            </a:pPr>
            <a:r>
              <a:rPr lang="en-US" sz="1000" b="1" dirty="0">
                <a:solidFill>
                  <a:srgbClr val="005993"/>
                </a:solidFill>
                <a:latin typeface="SVN-Gilroy XBold" panose="00000900000000000000" pitchFamily="50" charset="0"/>
                <a:cs typeface="Arial" panose="020B0604020202020204" pitchFamily="34" charset="0"/>
              </a:rPr>
              <a:t>INCOME MAINTAINED FAVORABLE MOMENTUM </a:t>
            </a:r>
            <a:r>
              <a:rPr lang="en-US" sz="600" i="1" dirty="0">
                <a:solidFill>
                  <a:prstClr val="black">
                    <a:lumMod val="75000"/>
                    <a:lumOff val="25000"/>
                  </a:prstClr>
                </a:solidFill>
                <a:latin typeface="SVN-Gilroy Medium" panose="00000600000000000000" pitchFamily="50" charset="0"/>
                <a:cs typeface="Arial" panose="020B0604020202020204" pitchFamily="34" charset="0"/>
              </a:rPr>
              <a:t>(VND, </a:t>
            </a:r>
            <a:r>
              <a:rPr lang="en-US" sz="600" i="1" dirty="0" err="1">
                <a:solidFill>
                  <a:prstClr val="black">
                    <a:lumMod val="75000"/>
                    <a:lumOff val="25000"/>
                  </a:prstClr>
                </a:solidFill>
                <a:latin typeface="SVN-Gilroy Medium" panose="00000600000000000000" pitchFamily="50" charset="0"/>
                <a:cs typeface="Arial" panose="020B0604020202020204" pitchFamily="34" charset="0"/>
              </a:rPr>
              <a:t>Tn</a:t>
            </a:r>
            <a:r>
              <a:rPr lang="en-US" sz="600" i="1" dirty="0">
                <a:solidFill>
                  <a:prstClr val="black">
                    <a:lumMod val="75000"/>
                    <a:lumOff val="25000"/>
                  </a:prstClr>
                </a:solidFill>
                <a:latin typeface="SVN-Gilroy Medium" panose="00000600000000000000" pitchFamily="50" charset="0"/>
                <a:cs typeface="Arial" panose="020B0604020202020204" pitchFamily="34" charset="0"/>
              </a:rPr>
              <a:t>)</a:t>
            </a:r>
            <a:endParaRPr lang="vi-VN" sz="600" i="1" dirty="0">
              <a:solidFill>
                <a:prstClr val="black">
                  <a:lumMod val="75000"/>
                  <a:lumOff val="25000"/>
                </a:prstClr>
              </a:solidFill>
              <a:cs typeface="Arial" panose="020B0604020202020204" pitchFamily="34" charset="0"/>
            </a:endParaRPr>
          </a:p>
        </p:txBody>
      </p:sp>
      <p:sp>
        <p:nvSpPr>
          <p:cNvPr id="20" name="TextBox 19">
            <a:extLst>
              <a:ext uri="{FF2B5EF4-FFF2-40B4-BE49-F238E27FC236}">
                <a16:creationId xmlns:a16="http://schemas.microsoft.com/office/drawing/2014/main" id="{415DAB73-4E82-4A36-7291-C4C5399DF98D}"/>
              </a:ext>
            </a:extLst>
          </p:cNvPr>
          <p:cNvSpPr txBox="1"/>
          <p:nvPr/>
        </p:nvSpPr>
        <p:spPr>
          <a:xfrm>
            <a:off x="1707593" y="1835744"/>
            <a:ext cx="268154" cy="109325"/>
          </a:xfrm>
          <a:prstGeom prst="rect">
            <a:avLst/>
          </a:prstGeom>
          <a:noFill/>
        </p:spPr>
        <p:txBody>
          <a:bodyPr wrap="square" lIns="31200" tIns="0" rIns="31200" bIns="0">
            <a:spAutoFit/>
          </a:bodyPr>
          <a:lstStyle/>
          <a:p>
            <a:pPr algn="ctr" defTabSz="792510">
              <a:lnSpc>
                <a:spcPct val="110000"/>
              </a:lnSpc>
              <a:spcBef>
                <a:spcPts val="260"/>
              </a:spcBef>
              <a:spcAft>
                <a:spcPts val="260"/>
              </a:spcAft>
              <a:defRPr/>
            </a:pPr>
            <a:r>
              <a:rPr lang="en-US" sz="700" dirty="0">
                <a:solidFill>
                  <a:prstClr val="white"/>
                </a:solidFill>
                <a:latin typeface="SVN-Gilroy Medium" panose="00000600000000000000" pitchFamily="50" charset="0"/>
                <a:cs typeface="Arial" panose="020B0604020202020204" pitchFamily="34" charset="0"/>
              </a:rPr>
              <a:t>60.6</a:t>
            </a:r>
            <a:endParaRPr lang="vi-VN" sz="700" dirty="0">
              <a:solidFill>
                <a:prstClr val="white"/>
              </a:solidFill>
              <a:cs typeface="Arial" panose="020B0604020202020204" pitchFamily="34" charset="0"/>
            </a:endParaRPr>
          </a:p>
        </p:txBody>
      </p:sp>
      <p:sp>
        <p:nvSpPr>
          <p:cNvPr id="21" name="TextBox 20">
            <a:extLst>
              <a:ext uri="{FF2B5EF4-FFF2-40B4-BE49-F238E27FC236}">
                <a16:creationId xmlns:a16="http://schemas.microsoft.com/office/drawing/2014/main" id="{4941BB27-B09D-7B75-E781-B23A13659D83}"/>
              </a:ext>
            </a:extLst>
          </p:cNvPr>
          <p:cNvSpPr txBox="1"/>
          <p:nvPr/>
        </p:nvSpPr>
        <p:spPr>
          <a:xfrm>
            <a:off x="2725949" y="1838110"/>
            <a:ext cx="268154" cy="109261"/>
          </a:xfrm>
          <a:prstGeom prst="rect">
            <a:avLst/>
          </a:prstGeom>
          <a:noFill/>
        </p:spPr>
        <p:txBody>
          <a:bodyPr wrap="square" lIns="31200" tIns="0" rIns="31200" bIns="0">
            <a:spAutoFit/>
          </a:bodyPr>
          <a:lstStyle>
            <a:defPPr>
              <a:defRPr lang="en-US"/>
            </a:defPPr>
            <a:lvl1pPr algn="ctr" defTabSz="792510">
              <a:lnSpc>
                <a:spcPct val="110000"/>
              </a:lnSpc>
              <a:spcBef>
                <a:spcPts val="260"/>
              </a:spcBef>
              <a:spcAft>
                <a:spcPts val="260"/>
              </a:spcAft>
              <a:defRPr sz="700">
                <a:solidFill>
                  <a:prstClr val="white"/>
                </a:solidFill>
                <a:latin typeface="SVN-Gilroy Medium" panose="00000600000000000000" pitchFamily="50" charset="0"/>
                <a:cs typeface="Arial" panose="020B0604020202020204" pitchFamily="34" charset="0"/>
              </a:defRPr>
            </a:lvl1pPr>
          </a:lstStyle>
          <a:p>
            <a:r>
              <a:rPr lang="en-US" dirty="0"/>
              <a:t>8.6</a:t>
            </a:r>
            <a:endParaRPr lang="vi-VN" dirty="0"/>
          </a:p>
        </p:txBody>
      </p:sp>
      <p:sp>
        <p:nvSpPr>
          <p:cNvPr id="22" name="TextBox 21">
            <a:extLst>
              <a:ext uri="{FF2B5EF4-FFF2-40B4-BE49-F238E27FC236}">
                <a16:creationId xmlns:a16="http://schemas.microsoft.com/office/drawing/2014/main" id="{C19CA9C9-C4AC-A86F-6B76-28A903D602D2}"/>
              </a:ext>
            </a:extLst>
          </p:cNvPr>
          <p:cNvSpPr txBox="1"/>
          <p:nvPr/>
        </p:nvSpPr>
        <p:spPr>
          <a:xfrm>
            <a:off x="3033989" y="1762730"/>
            <a:ext cx="268154" cy="109261"/>
          </a:xfrm>
          <a:prstGeom prst="rect">
            <a:avLst/>
          </a:prstGeom>
          <a:noFill/>
        </p:spPr>
        <p:txBody>
          <a:bodyPr wrap="square" lIns="31200" tIns="0" rIns="31200" bIns="0">
            <a:spAutoFit/>
          </a:bodyPr>
          <a:lstStyle>
            <a:defPPr>
              <a:defRPr lang="en-US"/>
            </a:defPPr>
            <a:lvl1pPr algn="ctr" defTabSz="792510">
              <a:lnSpc>
                <a:spcPct val="110000"/>
              </a:lnSpc>
              <a:spcBef>
                <a:spcPts val="260"/>
              </a:spcBef>
              <a:spcAft>
                <a:spcPts val="260"/>
              </a:spcAft>
              <a:defRPr sz="700">
                <a:solidFill>
                  <a:prstClr val="white"/>
                </a:solidFill>
                <a:latin typeface="SVN-Gilroy Medium" panose="00000600000000000000" pitchFamily="50" charset="0"/>
                <a:cs typeface="Arial" panose="020B0604020202020204" pitchFamily="34" charset="0"/>
              </a:defRPr>
            </a:lvl1pPr>
          </a:lstStyle>
          <a:p>
            <a:r>
              <a:rPr lang="en-US" dirty="0"/>
              <a:t>8.5</a:t>
            </a:r>
            <a:endParaRPr lang="vi-VN" dirty="0"/>
          </a:p>
        </p:txBody>
      </p:sp>
      <p:sp>
        <p:nvSpPr>
          <p:cNvPr id="23" name="TextBox 22">
            <a:extLst>
              <a:ext uri="{FF2B5EF4-FFF2-40B4-BE49-F238E27FC236}">
                <a16:creationId xmlns:a16="http://schemas.microsoft.com/office/drawing/2014/main" id="{D9F8F67C-0080-1FA2-1CDC-6BAB4700A8DB}"/>
              </a:ext>
            </a:extLst>
          </p:cNvPr>
          <p:cNvSpPr txBox="1"/>
          <p:nvPr/>
        </p:nvSpPr>
        <p:spPr>
          <a:xfrm>
            <a:off x="3033989" y="2024111"/>
            <a:ext cx="268154" cy="110479"/>
          </a:xfrm>
          <a:prstGeom prst="rect">
            <a:avLst/>
          </a:prstGeom>
          <a:noFill/>
        </p:spPr>
        <p:txBody>
          <a:bodyPr wrap="square" lIns="31200" tIns="0" rIns="31200" bIns="0">
            <a:spAutoFit/>
          </a:bodyPr>
          <a:lstStyle/>
          <a:p>
            <a:pPr algn="ctr" defTabSz="792510">
              <a:lnSpc>
                <a:spcPct val="110000"/>
              </a:lnSpc>
              <a:spcBef>
                <a:spcPts val="260"/>
              </a:spcBef>
              <a:spcAft>
                <a:spcPts val="260"/>
              </a:spcAft>
              <a:defRPr/>
            </a:pPr>
            <a:r>
              <a:rPr lang="en-US" sz="700" dirty="0">
                <a:solidFill>
                  <a:schemeClr val="bg1"/>
                </a:solidFill>
                <a:latin typeface="SVN-Gilroy Medium" panose="00000600000000000000" pitchFamily="50" charset="0"/>
                <a:cs typeface="Arial" panose="020B0604020202020204" pitchFamily="34" charset="0"/>
              </a:rPr>
              <a:t>4.2</a:t>
            </a:r>
            <a:endParaRPr lang="vi-VN" sz="700" dirty="0">
              <a:solidFill>
                <a:schemeClr val="bg1"/>
              </a:solidFill>
              <a:cs typeface="Arial" panose="020B0604020202020204" pitchFamily="34" charset="0"/>
            </a:endParaRPr>
          </a:p>
        </p:txBody>
      </p:sp>
      <p:sp>
        <p:nvSpPr>
          <p:cNvPr id="24" name="Rectangle 23">
            <a:extLst>
              <a:ext uri="{FF2B5EF4-FFF2-40B4-BE49-F238E27FC236}">
                <a16:creationId xmlns:a16="http://schemas.microsoft.com/office/drawing/2014/main" id="{0591DB08-F1F1-E0CB-DDA5-C6820EC82028}"/>
              </a:ext>
            </a:extLst>
          </p:cNvPr>
          <p:cNvSpPr/>
          <p:nvPr/>
        </p:nvSpPr>
        <p:spPr>
          <a:xfrm>
            <a:off x="1349263" y="2276249"/>
            <a:ext cx="85335" cy="78219"/>
          </a:xfrm>
          <a:prstGeom prst="rect">
            <a:avLst/>
          </a:prstGeom>
          <a:solidFill>
            <a:srgbClr val="0087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600" b="0" i="0" u="none" strike="noStrike" kern="0" cap="none" spc="0" normalizeH="0" baseline="0" noProof="0" dirty="0">
              <a:ln>
                <a:noFill/>
              </a:ln>
              <a:solidFill>
                <a:prstClr val="black">
                  <a:lumMod val="75000"/>
                  <a:lumOff val="25000"/>
                </a:prstClr>
              </a:solidFill>
              <a:effectLst/>
              <a:uLnTx/>
              <a:uFillTx/>
              <a:latin typeface="SVN-Gilroy Medium" panose="00000600000000000000" pitchFamily="50" charset="0"/>
              <a:ea typeface="+mn-ea"/>
              <a:cs typeface="Arial" panose="020B0604020202020204" pitchFamily="34" charset="0"/>
            </a:endParaRPr>
          </a:p>
        </p:txBody>
      </p:sp>
      <p:sp>
        <p:nvSpPr>
          <p:cNvPr id="25" name="TextBox 24">
            <a:extLst>
              <a:ext uri="{FF2B5EF4-FFF2-40B4-BE49-F238E27FC236}">
                <a16:creationId xmlns:a16="http://schemas.microsoft.com/office/drawing/2014/main" id="{E818BFD3-A72D-0FF4-6D5E-98DA4F97335C}"/>
              </a:ext>
            </a:extLst>
          </p:cNvPr>
          <p:cNvSpPr txBox="1"/>
          <p:nvPr/>
        </p:nvSpPr>
        <p:spPr>
          <a:xfrm>
            <a:off x="1400938" y="2215331"/>
            <a:ext cx="1922472" cy="200055"/>
          </a:xfrm>
          <a:prstGeom prst="rect">
            <a:avLst/>
          </a:prstGeom>
          <a:noFill/>
        </p:spPr>
        <p:txBody>
          <a:bodyPr wrap="square">
            <a:spAutoFit/>
          </a:bodyPr>
          <a:lstStyle/>
          <a:p>
            <a:pPr defTabSz="792510">
              <a:defRPr/>
            </a:pPr>
            <a:r>
              <a:rPr lang="en-US" sz="700" i="1" dirty="0">
                <a:solidFill>
                  <a:prstClr val="black">
                    <a:lumMod val="75000"/>
                    <a:lumOff val="25000"/>
                  </a:prstClr>
                </a:solidFill>
                <a:latin typeface="SVN-Gilroy Medium" panose="00000600000000000000" pitchFamily="50" charset="0"/>
                <a:cs typeface="Arial" panose="020B0604020202020204" pitchFamily="34" charset="0"/>
              </a:rPr>
              <a:t>NII (excl. guarantee fee)</a:t>
            </a:r>
            <a:endParaRPr lang="vi-VN" sz="700" i="1" dirty="0">
              <a:solidFill>
                <a:prstClr val="black">
                  <a:lumMod val="75000"/>
                  <a:lumOff val="25000"/>
                </a:prstClr>
              </a:solidFill>
              <a:cs typeface="Arial" panose="020B0604020202020204" pitchFamily="34" charset="0"/>
            </a:endParaRPr>
          </a:p>
        </p:txBody>
      </p:sp>
      <p:sp>
        <p:nvSpPr>
          <p:cNvPr id="26" name="TextBox 25">
            <a:extLst>
              <a:ext uri="{FF2B5EF4-FFF2-40B4-BE49-F238E27FC236}">
                <a16:creationId xmlns:a16="http://schemas.microsoft.com/office/drawing/2014/main" id="{DA5D2A2E-916D-57A7-C58F-BB54B7C6F241}"/>
              </a:ext>
            </a:extLst>
          </p:cNvPr>
          <p:cNvSpPr txBox="1"/>
          <p:nvPr/>
        </p:nvSpPr>
        <p:spPr>
          <a:xfrm>
            <a:off x="1400937" y="2386119"/>
            <a:ext cx="2388505" cy="200055"/>
          </a:xfrm>
          <a:prstGeom prst="rect">
            <a:avLst/>
          </a:prstGeom>
          <a:noFill/>
        </p:spPr>
        <p:txBody>
          <a:bodyPr wrap="square">
            <a:spAutoFit/>
          </a:bodyPr>
          <a:lstStyle/>
          <a:p>
            <a:pPr defTabSz="792510">
              <a:defRPr/>
            </a:pPr>
            <a:r>
              <a:rPr lang="en-US" sz="700" i="1" dirty="0">
                <a:solidFill>
                  <a:prstClr val="black">
                    <a:lumMod val="75000"/>
                    <a:lumOff val="25000"/>
                  </a:prstClr>
                </a:solidFill>
                <a:latin typeface="SVN-Gilroy Medium" panose="00000600000000000000" pitchFamily="50" charset="0"/>
                <a:cs typeface="Arial" panose="020B0604020202020204" pitchFamily="34" charset="0"/>
              </a:rPr>
              <a:t>NFI (incl. guarantee fee)</a:t>
            </a:r>
            <a:endParaRPr lang="vi-VN" sz="700" i="1" dirty="0">
              <a:solidFill>
                <a:prstClr val="black">
                  <a:lumMod val="75000"/>
                  <a:lumOff val="25000"/>
                </a:prstClr>
              </a:solidFill>
              <a:cs typeface="Arial" panose="020B0604020202020204" pitchFamily="34" charset="0"/>
            </a:endParaRPr>
          </a:p>
        </p:txBody>
      </p:sp>
      <p:sp>
        <p:nvSpPr>
          <p:cNvPr id="27" name="TextBox 26">
            <a:extLst>
              <a:ext uri="{FF2B5EF4-FFF2-40B4-BE49-F238E27FC236}">
                <a16:creationId xmlns:a16="http://schemas.microsoft.com/office/drawing/2014/main" id="{E2DE1B8A-F1CA-AA8B-987B-FC6AD38CB5A6}"/>
              </a:ext>
            </a:extLst>
          </p:cNvPr>
          <p:cNvSpPr txBox="1"/>
          <p:nvPr/>
        </p:nvSpPr>
        <p:spPr>
          <a:xfrm>
            <a:off x="3842569" y="2215331"/>
            <a:ext cx="2325819" cy="200055"/>
          </a:xfrm>
          <a:prstGeom prst="rect">
            <a:avLst/>
          </a:prstGeom>
          <a:noFill/>
        </p:spPr>
        <p:txBody>
          <a:bodyPr wrap="square">
            <a:spAutoFit/>
          </a:bodyPr>
          <a:lstStyle/>
          <a:p>
            <a:pPr defTabSz="792510">
              <a:defRPr/>
            </a:pPr>
            <a:r>
              <a:rPr lang="en-US" sz="700" i="1" dirty="0">
                <a:solidFill>
                  <a:prstClr val="black">
                    <a:lumMod val="75000"/>
                    <a:lumOff val="25000"/>
                  </a:prstClr>
                </a:solidFill>
                <a:latin typeface="SVN-Gilroy Medium" panose="00000600000000000000" pitchFamily="50" charset="0"/>
                <a:cs typeface="Arial" panose="020B0604020202020204" pitchFamily="34" charset="0"/>
              </a:rPr>
              <a:t>FX trading income</a:t>
            </a:r>
            <a:endParaRPr lang="vi-VN" sz="700" i="1" dirty="0">
              <a:solidFill>
                <a:prstClr val="black">
                  <a:lumMod val="75000"/>
                  <a:lumOff val="25000"/>
                </a:prstClr>
              </a:solidFill>
              <a:cs typeface="Arial" panose="020B0604020202020204" pitchFamily="34" charset="0"/>
            </a:endParaRPr>
          </a:p>
        </p:txBody>
      </p:sp>
      <p:sp>
        <p:nvSpPr>
          <p:cNvPr id="28" name="TextBox 27">
            <a:extLst>
              <a:ext uri="{FF2B5EF4-FFF2-40B4-BE49-F238E27FC236}">
                <a16:creationId xmlns:a16="http://schemas.microsoft.com/office/drawing/2014/main" id="{B06882EC-BA34-F1A2-63FF-CEF381A91538}"/>
              </a:ext>
            </a:extLst>
          </p:cNvPr>
          <p:cNvSpPr txBox="1"/>
          <p:nvPr/>
        </p:nvSpPr>
        <p:spPr>
          <a:xfrm>
            <a:off x="3842570" y="2386119"/>
            <a:ext cx="1974542" cy="200055"/>
          </a:xfrm>
          <a:prstGeom prst="rect">
            <a:avLst/>
          </a:prstGeom>
          <a:noFill/>
        </p:spPr>
        <p:txBody>
          <a:bodyPr wrap="square">
            <a:spAutoFit/>
          </a:bodyPr>
          <a:lstStyle/>
          <a:p>
            <a:pPr defTabSz="792510">
              <a:defRPr/>
            </a:pPr>
            <a:r>
              <a:rPr lang="en-US" sz="700" i="1" dirty="0">
                <a:solidFill>
                  <a:prstClr val="black">
                    <a:lumMod val="75000"/>
                    <a:lumOff val="25000"/>
                  </a:prstClr>
                </a:solidFill>
                <a:latin typeface="SVN-Gilroy Medium" panose="00000600000000000000" pitchFamily="50" charset="0"/>
                <a:cs typeface="Arial" panose="020B0604020202020204" pitchFamily="34" charset="0"/>
              </a:rPr>
              <a:t>Other income</a:t>
            </a:r>
            <a:endParaRPr lang="vi-VN" sz="700" i="1" dirty="0">
              <a:solidFill>
                <a:prstClr val="black">
                  <a:lumMod val="75000"/>
                  <a:lumOff val="25000"/>
                </a:prstClr>
              </a:solidFill>
              <a:cs typeface="Arial" panose="020B0604020202020204" pitchFamily="34" charset="0"/>
            </a:endParaRPr>
          </a:p>
        </p:txBody>
      </p:sp>
      <p:sp>
        <p:nvSpPr>
          <p:cNvPr id="29" name="Rectangle 28">
            <a:extLst>
              <a:ext uri="{FF2B5EF4-FFF2-40B4-BE49-F238E27FC236}">
                <a16:creationId xmlns:a16="http://schemas.microsoft.com/office/drawing/2014/main" id="{71601776-8120-0526-010B-E961C8787238}"/>
              </a:ext>
            </a:extLst>
          </p:cNvPr>
          <p:cNvSpPr/>
          <p:nvPr/>
        </p:nvSpPr>
        <p:spPr>
          <a:xfrm>
            <a:off x="1349263" y="2447037"/>
            <a:ext cx="85335" cy="78219"/>
          </a:xfrm>
          <a:prstGeom prst="rect">
            <a:avLst/>
          </a:prstGeom>
          <a:solidFill>
            <a:srgbClr val="CC121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780" b="0" i="0" u="none" strike="noStrike" kern="0" cap="none" spc="0" normalizeH="0" baseline="0" noProof="0" dirty="0">
              <a:ln>
                <a:noFill/>
              </a:ln>
              <a:solidFill>
                <a:prstClr val="black">
                  <a:lumMod val="75000"/>
                  <a:lumOff val="25000"/>
                </a:prstClr>
              </a:solidFill>
              <a:effectLst/>
              <a:uLnTx/>
              <a:uFillTx/>
              <a:latin typeface="SVN-Gilroy Medium" panose="00000600000000000000" pitchFamily="50"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E8B7D73C-B92F-6F4C-0079-810039997FC4}"/>
              </a:ext>
            </a:extLst>
          </p:cNvPr>
          <p:cNvSpPr/>
          <p:nvPr/>
        </p:nvSpPr>
        <p:spPr>
          <a:xfrm>
            <a:off x="3784999" y="2276249"/>
            <a:ext cx="85335" cy="78219"/>
          </a:xfrm>
          <a:prstGeom prst="rect">
            <a:avLst/>
          </a:prstGeom>
          <a:solidFill>
            <a:srgbClr val="F9A82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600" b="0" i="0" u="none" strike="noStrike" kern="0" cap="none" spc="0" normalizeH="0" baseline="0" noProof="0" dirty="0">
              <a:ln>
                <a:noFill/>
              </a:ln>
              <a:solidFill>
                <a:prstClr val="black">
                  <a:lumMod val="75000"/>
                  <a:lumOff val="25000"/>
                </a:prstClr>
              </a:solidFill>
              <a:effectLst/>
              <a:uLnTx/>
              <a:uFillTx/>
              <a:latin typeface="SVN-Gilroy Medium" panose="00000600000000000000" pitchFamily="50" charset="0"/>
              <a:ea typeface="+mn-ea"/>
              <a:cs typeface="Arial" panose="020B0604020202020204" pitchFamily="34" charset="0"/>
            </a:endParaRPr>
          </a:p>
        </p:txBody>
      </p:sp>
      <p:sp>
        <p:nvSpPr>
          <p:cNvPr id="31" name="Rectangle 30">
            <a:extLst>
              <a:ext uri="{FF2B5EF4-FFF2-40B4-BE49-F238E27FC236}">
                <a16:creationId xmlns:a16="http://schemas.microsoft.com/office/drawing/2014/main" id="{BEFC700B-F868-AD55-D297-93F845577663}"/>
              </a:ext>
            </a:extLst>
          </p:cNvPr>
          <p:cNvSpPr/>
          <p:nvPr/>
        </p:nvSpPr>
        <p:spPr>
          <a:xfrm>
            <a:off x="3784999" y="2447037"/>
            <a:ext cx="85335" cy="78219"/>
          </a:xfrm>
          <a:prstGeom prst="rect">
            <a:avLst/>
          </a:prstGeom>
          <a:solidFill>
            <a:srgbClr val="79669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780" b="0" i="0" u="none" strike="noStrike" kern="0" cap="none" spc="0" normalizeH="0" baseline="0" noProof="0" dirty="0">
              <a:ln>
                <a:noFill/>
              </a:ln>
              <a:solidFill>
                <a:prstClr val="black">
                  <a:lumMod val="75000"/>
                  <a:lumOff val="25000"/>
                </a:prstClr>
              </a:solidFill>
              <a:effectLst/>
              <a:uLnTx/>
              <a:uFillTx/>
              <a:latin typeface="SVN-Gilroy Medium" panose="00000600000000000000" pitchFamily="50" charset="0"/>
              <a:ea typeface="+mn-ea"/>
              <a:cs typeface="Arial" panose="020B0604020202020204" pitchFamily="34" charset="0"/>
            </a:endParaRPr>
          </a:p>
        </p:txBody>
      </p:sp>
      <p:sp>
        <p:nvSpPr>
          <p:cNvPr id="38" name="TextBox 37">
            <a:extLst>
              <a:ext uri="{FF2B5EF4-FFF2-40B4-BE49-F238E27FC236}">
                <a16:creationId xmlns:a16="http://schemas.microsoft.com/office/drawing/2014/main" id="{D5524064-7594-B843-0DF2-3A668BFA9CDE}"/>
              </a:ext>
            </a:extLst>
          </p:cNvPr>
          <p:cNvSpPr txBox="1"/>
          <p:nvPr/>
        </p:nvSpPr>
        <p:spPr>
          <a:xfrm>
            <a:off x="831893" y="4687381"/>
            <a:ext cx="3760988" cy="246221"/>
          </a:xfrm>
          <a:prstGeom prst="rect">
            <a:avLst/>
          </a:prstGeom>
          <a:noFill/>
        </p:spPr>
        <p:txBody>
          <a:bodyPr wrap="square" rtlCol="0">
            <a:spAutoFit/>
          </a:bodyPr>
          <a:lstStyle/>
          <a:p>
            <a:pPr defTabSz="792510">
              <a:defRPr/>
            </a:pPr>
            <a:r>
              <a:rPr lang="en-US" sz="1000" b="1" dirty="0">
                <a:solidFill>
                  <a:srgbClr val="005993"/>
                </a:solidFill>
                <a:latin typeface="SVN-Gilroy XBold" panose="00000900000000000000" pitchFamily="50" charset="0"/>
                <a:cs typeface="Arial" panose="020B0604020202020204" pitchFamily="34" charset="0"/>
              </a:rPr>
              <a:t>OPERATING COST EFFICIENCY CONTINUES TO BE OPTIMIZED</a:t>
            </a:r>
          </a:p>
        </p:txBody>
      </p:sp>
      <p:sp>
        <p:nvSpPr>
          <p:cNvPr id="42" name="TextBox 41">
            <a:extLst>
              <a:ext uri="{FF2B5EF4-FFF2-40B4-BE49-F238E27FC236}">
                <a16:creationId xmlns:a16="http://schemas.microsoft.com/office/drawing/2014/main" id="{5596C36E-E68D-C013-BC68-6141909B365C}"/>
              </a:ext>
            </a:extLst>
          </p:cNvPr>
          <p:cNvSpPr txBox="1"/>
          <p:nvPr/>
        </p:nvSpPr>
        <p:spPr>
          <a:xfrm>
            <a:off x="4592881" y="1828851"/>
            <a:ext cx="287689" cy="109261"/>
          </a:xfrm>
          <a:prstGeom prst="rect">
            <a:avLst/>
          </a:prstGeom>
          <a:noFill/>
        </p:spPr>
        <p:txBody>
          <a:bodyPr wrap="square" lIns="31200" tIns="0" rIns="31200" bIns="0">
            <a:spAutoFit/>
          </a:bodyPr>
          <a:lstStyle>
            <a:defPPr>
              <a:defRPr lang="en-US"/>
            </a:defPPr>
            <a:lvl1pPr algn="ctr" defTabSz="792510">
              <a:lnSpc>
                <a:spcPct val="110000"/>
              </a:lnSpc>
              <a:spcBef>
                <a:spcPts val="260"/>
              </a:spcBef>
              <a:spcAft>
                <a:spcPts val="260"/>
              </a:spcAft>
              <a:defRPr sz="700">
                <a:solidFill>
                  <a:prstClr val="white"/>
                </a:solidFill>
                <a:latin typeface="SVN-Gilroy Medium" panose="00000600000000000000" pitchFamily="50" charset="0"/>
                <a:cs typeface="Arial" panose="020B0604020202020204" pitchFamily="34" charset="0"/>
              </a:defRPr>
            </a:lvl1pPr>
          </a:lstStyle>
          <a:p>
            <a:r>
              <a:rPr lang="en-US" dirty="0"/>
              <a:t>64.6</a:t>
            </a:r>
            <a:endParaRPr lang="vi-VN" dirty="0"/>
          </a:p>
        </p:txBody>
      </p:sp>
      <p:sp>
        <p:nvSpPr>
          <p:cNvPr id="43" name="TextBox 42">
            <a:extLst>
              <a:ext uri="{FF2B5EF4-FFF2-40B4-BE49-F238E27FC236}">
                <a16:creationId xmlns:a16="http://schemas.microsoft.com/office/drawing/2014/main" id="{7DF1BE2F-4599-C294-F61D-782747DF9A73}"/>
              </a:ext>
            </a:extLst>
          </p:cNvPr>
          <p:cNvSpPr txBox="1"/>
          <p:nvPr/>
        </p:nvSpPr>
        <p:spPr>
          <a:xfrm>
            <a:off x="5543259" y="1843546"/>
            <a:ext cx="268154" cy="109325"/>
          </a:xfrm>
          <a:prstGeom prst="rect">
            <a:avLst/>
          </a:prstGeom>
          <a:noFill/>
        </p:spPr>
        <p:txBody>
          <a:bodyPr wrap="square" lIns="31200" tIns="0" rIns="31200" bIns="0">
            <a:spAutoFit/>
          </a:bodyPr>
          <a:lstStyle/>
          <a:p>
            <a:pPr algn="ctr" defTabSz="792510">
              <a:lnSpc>
                <a:spcPct val="110000"/>
              </a:lnSpc>
              <a:spcBef>
                <a:spcPts val="260"/>
              </a:spcBef>
              <a:spcAft>
                <a:spcPts val="260"/>
              </a:spcAft>
              <a:defRPr/>
            </a:pPr>
            <a:r>
              <a:rPr lang="en-US" sz="700" dirty="0">
                <a:solidFill>
                  <a:prstClr val="white"/>
                </a:solidFill>
                <a:latin typeface="SVN-Gilroy Medium" panose="00000600000000000000" pitchFamily="50" charset="0"/>
                <a:cs typeface="Arial" panose="020B0604020202020204" pitchFamily="34" charset="0"/>
              </a:rPr>
              <a:t>11.4</a:t>
            </a:r>
            <a:endParaRPr lang="vi-VN" sz="700" dirty="0">
              <a:solidFill>
                <a:prstClr val="white"/>
              </a:solidFill>
              <a:cs typeface="Arial" panose="020B0604020202020204" pitchFamily="34" charset="0"/>
            </a:endParaRPr>
          </a:p>
        </p:txBody>
      </p:sp>
      <p:sp>
        <p:nvSpPr>
          <p:cNvPr id="44" name="TextBox 43">
            <a:extLst>
              <a:ext uri="{FF2B5EF4-FFF2-40B4-BE49-F238E27FC236}">
                <a16:creationId xmlns:a16="http://schemas.microsoft.com/office/drawing/2014/main" id="{6FB68D67-32DE-32A5-D1FC-BE3F0C84789A}"/>
              </a:ext>
            </a:extLst>
          </p:cNvPr>
          <p:cNvSpPr txBox="1"/>
          <p:nvPr/>
        </p:nvSpPr>
        <p:spPr>
          <a:xfrm>
            <a:off x="5846737" y="1765590"/>
            <a:ext cx="268154" cy="109325"/>
          </a:xfrm>
          <a:prstGeom prst="rect">
            <a:avLst/>
          </a:prstGeom>
          <a:noFill/>
        </p:spPr>
        <p:txBody>
          <a:bodyPr wrap="square" lIns="31200" tIns="0" rIns="31200" bIns="0">
            <a:spAutoFit/>
          </a:bodyPr>
          <a:lstStyle/>
          <a:p>
            <a:pPr algn="ctr" defTabSz="792510">
              <a:lnSpc>
                <a:spcPct val="110000"/>
              </a:lnSpc>
              <a:spcBef>
                <a:spcPts val="260"/>
              </a:spcBef>
              <a:spcAft>
                <a:spcPts val="260"/>
              </a:spcAft>
              <a:defRPr/>
            </a:pPr>
            <a:r>
              <a:rPr lang="en-US" sz="700" dirty="0">
                <a:solidFill>
                  <a:prstClr val="white"/>
                </a:solidFill>
                <a:latin typeface="SVN-Gilroy Medium" panose="00000600000000000000" pitchFamily="50" charset="0"/>
                <a:cs typeface="Arial" panose="020B0604020202020204" pitchFamily="34" charset="0"/>
              </a:rPr>
              <a:t>8.1</a:t>
            </a:r>
            <a:endParaRPr lang="vi-VN" sz="700" dirty="0">
              <a:solidFill>
                <a:prstClr val="white"/>
              </a:solidFill>
              <a:cs typeface="Arial" panose="020B0604020202020204" pitchFamily="34" charset="0"/>
            </a:endParaRPr>
          </a:p>
        </p:txBody>
      </p:sp>
      <p:sp>
        <p:nvSpPr>
          <p:cNvPr id="45" name="TextBox 44">
            <a:extLst>
              <a:ext uri="{FF2B5EF4-FFF2-40B4-BE49-F238E27FC236}">
                <a16:creationId xmlns:a16="http://schemas.microsoft.com/office/drawing/2014/main" id="{232D0B6A-4ACE-6787-3B37-494A08D4191E}"/>
              </a:ext>
            </a:extLst>
          </p:cNvPr>
          <p:cNvSpPr txBox="1"/>
          <p:nvPr/>
        </p:nvSpPr>
        <p:spPr>
          <a:xfrm>
            <a:off x="5842106" y="2033826"/>
            <a:ext cx="268154" cy="109902"/>
          </a:xfrm>
          <a:prstGeom prst="rect">
            <a:avLst/>
          </a:prstGeom>
          <a:noFill/>
        </p:spPr>
        <p:txBody>
          <a:bodyPr wrap="square" lIns="31200" tIns="0" rIns="31200" bIns="0">
            <a:spAutoFit/>
          </a:bodyPr>
          <a:lstStyle>
            <a:defPPr>
              <a:defRPr lang="en-US"/>
            </a:defPPr>
            <a:lvl1pPr algn="ctr" defTabSz="792510">
              <a:lnSpc>
                <a:spcPct val="110000"/>
              </a:lnSpc>
              <a:spcBef>
                <a:spcPts val="260"/>
              </a:spcBef>
              <a:spcAft>
                <a:spcPts val="260"/>
              </a:spcAft>
              <a:defRPr sz="700">
                <a:solidFill>
                  <a:prstClr val="white"/>
                </a:solidFill>
                <a:latin typeface="SVN-Gilroy Medium" panose="00000600000000000000" pitchFamily="50" charset="0"/>
                <a:cs typeface="Arial" panose="020B0604020202020204" pitchFamily="34" charset="0"/>
              </a:defRPr>
            </a:lvl1pPr>
          </a:lstStyle>
          <a:p>
            <a:r>
              <a:rPr lang="en-US" dirty="0"/>
              <a:t>3.1</a:t>
            </a:r>
            <a:endParaRPr lang="vi-VN" dirty="0"/>
          </a:p>
        </p:txBody>
      </p:sp>
      <p:grpSp>
        <p:nvGrpSpPr>
          <p:cNvPr id="48" name="Group 47">
            <a:extLst>
              <a:ext uri="{FF2B5EF4-FFF2-40B4-BE49-F238E27FC236}">
                <a16:creationId xmlns:a16="http://schemas.microsoft.com/office/drawing/2014/main" id="{AC94D4D9-1B09-B76A-DC16-C4FA7138F450}"/>
              </a:ext>
            </a:extLst>
          </p:cNvPr>
          <p:cNvGrpSpPr/>
          <p:nvPr/>
        </p:nvGrpSpPr>
        <p:grpSpPr>
          <a:xfrm>
            <a:off x="616088" y="992926"/>
            <a:ext cx="185417" cy="212649"/>
            <a:chOff x="10124985" y="4872481"/>
            <a:chExt cx="360680" cy="413653"/>
          </a:xfrm>
        </p:grpSpPr>
        <p:sp>
          <p:nvSpPr>
            <p:cNvPr id="49" name="Freeform: Shape 48">
              <a:extLst>
                <a:ext uri="{FF2B5EF4-FFF2-40B4-BE49-F238E27FC236}">
                  <a16:creationId xmlns:a16="http://schemas.microsoft.com/office/drawing/2014/main" id="{FE9521B3-BCD0-A39F-56BE-E1038241C5E0}"/>
                </a:ext>
              </a:extLst>
            </p:cNvPr>
            <p:cNvSpPr/>
            <p:nvPr/>
          </p:nvSpPr>
          <p:spPr>
            <a:xfrm>
              <a:off x="10124985" y="5078855"/>
              <a:ext cx="193040" cy="207279"/>
            </a:xfrm>
            <a:custGeom>
              <a:avLst/>
              <a:gdLst>
                <a:gd name="connsiteX0" fmla="*/ 130971 w 193040"/>
                <a:gd name="connsiteY0" fmla="*/ 0 h 207279"/>
                <a:gd name="connsiteX1" fmla="*/ 192566 w 193040"/>
                <a:gd name="connsiteY1" fmla="*/ 0 h 207279"/>
                <a:gd name="connsiteX2" fmla="*/ 193040 w 193040"/>
                <a:gd name="connsiteY2" fmla="*/ 745 h 207279"/>
                <a:gd name="connsiteX3" fmla="*/ 61595 w 193040"/>
                <a:gd name="connsiteY3" fmla="*/ 207279 h 207279"/>
                <a:gd name="connsiteX4" fmla="*/ 0 w 193040"/>
                <a:gd name="connsiteY4" fmla="*/ 207279 h 207279"/>
                <a:gd name="connsiteX5" fmla="*/ 131445 w 193040"/>
                <a:gd name="connsiteY5" fmla="*/ 745 h 207279"/>
                <a:gd name="connsiteX6" fmla="*/ 130971 w 193040"/>
                <a:gd name="connsiteY6" fmla="*/ 0 h 20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7279">
                  <a:moveTo>
                    <a:pt x="130971" y="0"/>
                  </a:moveTo>
                  <a:lnTo>
                    <a:pt x="192566" y="0"/>
                  </a:lnTo>
                  <a:lnTo>
                    <a:pt x="193040" y="745"/>
                  </a:lnTo>
                  <a:lnTo>
                    <a:pt x="61595" y="207279"/>
                  </a:lnTo>
                  <a:lnTo>
                    <a:pt x="0" y="207279"/>
                  </a:lnTo>
                  <a:lnTo>
                    <a:pt x="131445" y="745"/>
                  </a:lnTo>
                  <a:lnTo>
                    <a:pt x="130971" y="0"/>
                  </a:lnTo>
                  <a:close/>
                </a:path>
              </a:pathLst>
            </a:custGeom>
            <a:solidFill>
              <a:srgbClr val="CA7106"/>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50" name="Freeform: Shape 49">
              <a:extLst>
                <a:ext uri="{FF2B5EF4-FFF2-40B4-BE49-F238E27FC236}">
                  <a16:creationId xmlns:a16="http://schemas.microsoft.com/office/drawing/2014/main" id="{E65EAB24-0AC9-7848-2981-5BAD4E02C44E}"/>
                </a:ext>
              </a:extLst>
            </p:cNvPr>
            <p:cNvSpPr/>
            <p:nvPr/>
          </p:nvSpPr>
          <p:spPr>
            <a:xfrm>
              <a:off x="10208805" y="5078855"/>
              <a:ext cx="193040" cy="207279"/>
            </a:xfrm>
            <a:custGeom>
              <a:avLst/>
              <a:gdLst>
                <a:gd name="connsiteX0" fmla="*/ 130971 w 193040"/>
                <a:gd name="connsiteY0" fmla="*/ 0 h 207279"/>
                <a:gd name="connsiteX1" fmla="*/ 192566 w 193040"/>
                <a:gd name="connsiteY1" fmla="*/ 0 h 207279"/>
                <a:gd name="connsiteX2" fmla="*/ 193040 w 193040"/>
                <a:gd name="connsiteY2" fmla="*/ 745 h 207279"/>
                <a:gd name="connsiteX3" fmla="*/ 61595 w 193040"/>
                <a:gd name="connsiteY3" fmla="*/ 207279 h 207279"/>
                <a:gd name="connsiteX4" fmla="*/ 0 w 193040"/>
                <a:gd name="connsiteY4" fmla="*/ 207279 h 207279"/>
                <a:gd name="connsiteX5" fmla="*/ 131445 w 193040"/>
                <a:gd name="connsiteY5" fmla="*/ 745 h 207279"/>
                <a:gd name="connsiteX6" fmla="*/ 130971 w 193040"/>
                <a:gd name="connsiteY6" fmla="*/ 0 h 20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7279">
                  <a:moveTo>
                    <a:pt x="130971" y="0"/>
                  </a:moveTo>
                  <a:lnTo>
                    <a:pt x="192566" y="0"/>
                  </a:lnTo>
                  <a:lnTo>
                    <a:pt x="193040" y="745"/>
                  </a:lnTo>
                  <a:lnTo>
                    <a:pt x="61595" y="207279"/>
                  </a:lnTo>
                  <a:lnTo>
                    <a:pt x="0" y="207279"/>
                  </a:lnTo>
                  <a:lnTo>
                    <a:pt x="131445" y="745"/>
                  </a:lnTo>
                  <a:lnTo>
                    <a:pt x="130971" y="0"/>
                  </a:lnTo>
                  <a:close/>
                </a:path>
              </a:pathLst>
            </a:custGeom>
            <a:solidFill>
              <a:srgbClr val="8E3649"/>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51" name="Freeform: Shape 50">
              <a:extLst>
                <a:ext uri="{FF2B5EF4-FFF2-40B4-BE49-F238E27FC236}">
                  <a16:creationId xmlns:a16="http://schemas.microsoft.com/office/drawing/2014/main" id="{CB6C4611-CD39-1E61-6C59-64A9DD5A0EEC}"/>
                </a:ext>
              </a:extLst>
            </p:cNvPr>
            <p:cNvSpPr/>
            <p:nvPr/>
          </p:nvSpPr>
          <p:spPr>
            <a:xfrm>
              <a:off x="10292625" y="5078855"/>
              <a:ext cx="193040" cy="206695"/>
            </a:xfrm>
            <a:custGeom>
              <a:avLst/>
              <a:gdLst>
                <a:gd name="connsiteX0" fmla="*/ 131343 w 193040"/>
                <a:gd name="connsiteY0" fmla="*/ 0 h 206695"/>
                <a:gd name="connsiteX1" fmla="*/ 192938 w 193040"/>
                <a:gd name="connsiteY1" fmla="*/ 0 h 206695"/>
                <a:gd name="connsiteX2" fmla="*/ 193040 w 193040"/>
                <a:gd name="connsiteY2" fmla="*/ 161 h 206695"/>
                <a:gd name="connsiteX3" fmla="*/ 61595 w 193040"/>
                <a:gd name="connsiteY3" fmla="*/ 206695 h 206695"/>
                <a:gd name="connsiteX4" fmla="*/ 0 w 193040"/>
                <a:gd name="connsiteY4" fmla="*/ 206695 h 206695"/>
                <a:gd name="connsiteX5" fmla="*/ 131445 w 193040"/>
                <a:gd name="connsiteY5" fmla="*/ 161 h 206695"/>
                <a:gd name="connsiteX6" fmla="*/ 131343 w 193040"/>
                <a:gd name="connsiteY6" fmla="*/ 0 h 20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6695">
                  <a:moveTo>
                    <a:pt x="131343" y="0"/>
                  </a:moveTo>
                  <a:lnTo>
                    <a:pt x="192938" y="0"/>
                  </a:lnTo>
                  <a:lnTo>
                    <a:pt x="193040" y="161"/>
                  </a:lnTo>
                  <a:lnTo>
                    <a:pt x="61595" y="206695"/>
                  </a:lnTo>
                  <a:lnTo>
                    <a:pt x="0" y="206695"/>
                  </a:lnTo>
                  <a:lnTo>
                    <a:pt x="131445" y="161"/>
                  </a:lnTo>
                  <a:lnTo>
                    <a:pt x="131343" y="0"/>
                  </a:lnTo>
                  <a:close/>
                </a:path>
              </a:pathLst>
            </a:custGeom>
            <a:solidFill>
              <a:srgbClr val="04638E"/>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52" name="Freeform: Shape 51">
              <a:extLst>
                <a:ext uri="{FF2B5EF4-FFF2-40B4-BE49-F238E27FC236}">
                  <a16:creationId xmlns:a16="http://schemas.microsoft.com/office/drawing/2014/main" id="{FD2E7280-6CA2-0D59-F0C0-CA3C693BE4E4}"/>
                </a:ext>
              </a:extLst>
            </p:cNvPr>
            <p:cNvSpPr/>
            <p:nvPr/>
          </p:nvSpPr>
          <p:spPr>
            <a:xfrm>
              <a:off x="10292625" y="4872481"/>
              <a:ext cx="192938" cy="206374"/>
            </a:xfrm>
            <a:custGeom>
              <a:avLst/>
              <a:gdLst>
                <a:gd name="connsiteX0" fmla="*/ 0 w 192938"/>
                <a:gd name="connsiteY0" fmla="*/ 0 h 206374"/>
                <a:gd name="connsiteX1" fmla="*/ 61595 w 192938"/>
                <a:gd name="connsiteY1" fmla="*/ 0 h 206374"/>
                <a:gd name="connsiteX2" fmla="*/ 192938 w 192938"/>
                <a:gd name="connsiteY2" fmla="*/ 206374 h 206374"/>
                <a:gd name="connsiteX3" fmla="*/ 131343 w 192938"/>
                <a:gd name="connsiteY3" fmla="*/ 206374 h 206374"/>
                <a:gd name="connsiteX4" fmla="*/ 0 w 192938"/>
                <a:gd name="connsiteY4" fmla="*/ 0 h 206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38" h="206374">
                  <a:moveTo>
                    <a:pt x="0" y="0"/>
                  </a:moveTo>
                  <a:lnTo>
                    <a:pt x="61595" y="0"/>
                  </a:lnTo>
                  <a:lnTo>
                    <a:pt x="192938" y="206374"/>
                  </a:lnTo>
                  <a:lnTo>
                    <a:pt x="131343" y="206374"/>
                  </a:lnTo>
                  <a:lnTo>
                    <a:pt x="0" y="0"/>
                  </a:lnTo>
                  <a:close/>
                </a:path>
              </a:pathLst>
            </a:custGeom>
            <a:solidFill>
              <a:srgbClr val="059DE1"/>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53" name="Freeform: Shape 52">
              <a:extLst>
                <a:ext uri="{FF2B5EF4-FFF2-40B4-BE49-F238E27FC236}">
                  <a16:creationId xmlns:a16="http://schemas.microsoft.com/office/drawing/2014/main" id="{AB0B222C-DC49-E577-949E-8AF3F2D3C6CF}"/>
                </a:ext>
              </a:extLst>
            </p:cNvPr>
            <p:cNvSpPr/>
            <p:nvPr/>
          </p:nvSpPr>
          <p:spPr>
            <a:xfrm>
              <a:off x="10124985" y="4873065"/>
              <a:ext cx="192566" cy="205790"/>
            </a:xfrm>
            <a:custGeom>
              <a:avLst/>
              <a:gdLst>
                <a:gd name="connsiteX0" fmla="*/ 0 w 192566"/>
                <a:gd name="connsiteY0" fmla="*/ 0 h 205790"/>
                <a:gd name="connsiteX1" fmla="*/ 61595 w 192566"/>
                <a:gd name="connsiteY1" fmla="*/ 0 h 205790"/>
                <a:gd name="connsiteX2" fmla="*/ 192566 w 192566"/>
                <a:gd name="connsiteY2" fmla="*/ 205790 h 205790"/>
                <a:gd name="connsiteX3" fmla="*/ 130971 w 192566"/>
                <a:gd name="connsiteY3" fmla="*/ 205790 h 205790"/>
                <a:gd name="connsiteX4" fmla="*/ 0 w 192566"/>
                <a:gd name="connsiteY4" fmla="*/ 0 h 2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66" h="205790">
                  <a:moveTo>
                    <a:pt x="0" y="0"/>
                  </a:moveTo>
                  <a:lnTo>
                    <a:pt x="61595" y="0"/>
                  </a:lnTo>
                  <a:lnTo>
                    <a:pt x="192566" y="205790"/>
                  </a:lnTo>
                  <a:lnTo>
                    <a:pt x="130971" y="205790"/>
                  </a:lnTo>
                  <a:lnTo>
                    <a:pt x="0" y="0"/>
                  </a:lnTo>
                  <a:close/>
                </a:path>
              </a:pathLst>
            </a:custGeom>
            <a:solidFill>
              <a:srgbClr val="FAA844"/>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54" name="Freeform: Shape 53">
              <a:extLst>
                <a:ext uri="{FF2B5EF4-FFF2-40B4-BE49-F238E27FC236}">
                  <a16:creationId xmlns:a16="http://schemas.microsoft.com/office/drawing/2014/main" id="{187AFB80-ADBB-70CD-A3A8-B0C625A0E28E}"/>
                </a:ext>
              </a:extLst>
            </p:cNvPr>
            <p:cNvSpPr/>
            <p:nvPr/>
          </p:nvSpPr>
          <p:spPr>
            <a:xfrm>
              <a:off x="10208805" y="4873065"/>
              <a:ext cx="192566" cy="205790"/>
            </a:xfrm>
            <a:custGeom>
              <a:avLst/>
              <a:gdLst>
                <a:gd name="connsiteX0" fmla="*/ 0 w 192566"/>
                <a:gd name="connsiteY0" fmla="*/ 0 h 205790"/>
                <a:gd name="connsiteX1" fmla="*/ 61595 w 192566"/>
                <a:gd name="connsiteY1" fmla="*/ 0 h 205790"/>
                <a:gd name="connsiteX2" fmla="*/ 192566 w 192566"/>
                <a:gd name="connsiteY2" fmla="*/ 205790 h 205790"/>
                <a:gd name="connsiteX3" fmla="*/ 130971 w 192566"/>
                <a:gd name="connsiteY3" fmla="*/ 205790 h 205790"/>
                <a:gd name="connsiteX4" fmla="*/ 0 w 192566"/>
                <a:gd name="connsiteY4" fmla="*/ 0 h 2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66" h="205790">
                  <a:moveTo>
                    <a:pt x="0" y="0"/>
                  </a:moveTo>
                  <a:lnTo>
                    <a:pt x="61595" y="0"/>
                  </a:lnTo>
                  <a:lnTo>
                    <a:pt x="192566" y="205790"/>
                  </a:lnTo>
                  <a:lnTo>
                    <a:pt x="130971" y="205790"/>
                  </a:lnTo>
                  <a:lnTo>
                    <a:pt x="0" y="0"/>
                  </a:lnTo>
                  <a:close/>
                </a:path>
              </a:pathLst>
            </a:custGeom>
            <a:solidFill>
              <a:srgbClr val="C6687C"/>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grpSp>
      <p:grpSp>
        <p:nvGrpSpPr>
          <p:cNvPr id="55" name="Group 54">
            <a:extLst>
              <a:ext uri="{FF2B5EF4-FFF2-40B4-BE49-F238E27FC236}">
                <a16:creationId xmlns:a16="http://schemas.microsoft.com/office/drawing/2014/main" id="{1EBDD3C3-A5B5-C386-F326-5B42293E9E3E}"/>
              </a:ext>
            </a:extLst>
          </p:cNvPr>
          <p:cNvGrpSpPr/>
          <p:nvPr/>
        </p:nvGrpSpPr>
        <p:grpSpPr>
          <a:xfrm>
            <a:off x="616088" y="4704167"/>
            <a:ext cx="185417" cy="212649"/>
            <a:chOff x="10124985" y="4872481"/>
            <a:chExt cx="360680" cy="413653"/>
          </a:xfrm>
        </p:grpSpPr>
        <p:sp>
          <p:nvSpPr>
            <p:cNvPr id="56" name="Freeform: Shape 55">
              <a:extLst>
                <a:ext uri="{FF2B5EF4-FFF2-40B4-BE49-F238E27FC236}">
                  <a16:creationId xmlns:a16="http://schemas.microsoft.com/office/drawing/2014/main" id="{84078013-9B35-7A0C-AD75-2E58A54C4A83}"/>
                </a:ext>
              </a:extLst>
            </p:cNvPr>
            <p:cNvSpPr/>
            <p:nvPr/>
          </p:nvSpPr>
          <p:spPr>
            <a:xfrm>
              <a:off x="10124985" y="5078855"/>
              <a:ext cx="193040" cy="207279"/>
            </a:xfrm>
            <a:custGeom>
              <a:avLst/>
              <a:gdLst>
                <a:gd name="connsiteX0" fmla="*/ 130971 w 193040"/>
                <a:gd name="connsiteY0" fmla="*/ 0 h 207279"/>
                <a:gd name="connsiteX1" fmla="*/ 192566 w 193040"/>
                <a:gd name="connsiteY1" fmla="*/ 0 h 207279"/>
                <a:gd name="connsiteX2" fmla="*/ 193040 w 193040"/>
                <a:gd name="connsiteY2" fmla="*/ 745 h 207279"/>
                <a:gd name="connsiteX3" fmla="*/ 61595 w 193040"/>
                <a:gd name="connsiteY3" fmla="*/ 207279 h 207279"/>
                <a:gd name="connsiteX4" fmla="*/ 0 w 193040"/>
                <a:gd name="connsiteY4" fmla="*/ 207279 h 207279"/>
                <a:gd name="connsiteX5" fmla="*/ 131445 w 193040"/>
                <a:gd name="connsiteY5" fmla="*/ 745 h 207279"/>
                <a:gd name="connsiteX6" fmla="*/ 130971 w 193040"/>
                <a:gd name="connsiteY6" fmla="*/ 0 h 20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7279">
                  <a:moveTo>
                    <a:pt x="130971" y="0"/>
                  </a:moveTo>
                  <a:lnTo>
                    <a:pt x="192566" y="0"/>
                  </a:lnTo>
                  <a:lnTo>
                    <a:pt x="193040" y="745"/>
                  </a:lnTo>
                  <a:lnTo>
                    <a:pt x="61595" y="207279"/>
                  </a:lnTo>
                  <a:lnTo>
                    <a:pt x="0" y="207279"/>
                  </a:lnTo>
                  <a:lnTo>
                    <a:pt x="131445" y="745"/>
                  </a:lnTo>
                  <a:lnTo>
                    <a:pt x="130971" y="0"/>
                  </a:lnTo>
                  <a:close/>
                </a:path>
              </a:pathLst>
            </a:custGeom>
            <a:solidFill>
              <a:srgbClr val="CA7106"/>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57" name="Freeform: Shape 56">
              <a:extLst>
                <a:ext uri="{FF2B5EF4-FFF2-40B4-BE49-F238E27FC236}">
                  <a16:creationId xmlns:a16="http://schemas.microsoft.com/office/drawing/2014/main" id="{A1C8B5C2-8091-978B-498C-E067BFAB418E}"/>
                </a:ext>
              </a:extLst>
            </p:cNvPr>
            <p:cNvSpPr/>
            <p:nvPr/>
          </p:nvSpPr>
          <p:spPr>
            <a:xfrm>
              <a:off x="10208805" y="5078855"/>
              <a:ext cx="193040" cy="207279"/>
            </a:xfrm>
            <a:custGeom>
              <a:avLst/>
              <a:gdLst>
                <a:gd name="connsiteX0" fmla="*/ 130971 w 193040"/>
                <a:gd name="connsiteY0" fmla="*/ 0 h 207279"/>
                <a:gd name="connsiteX1" fmla="*/ 192566 w 193040"/>
                <a:gd name="connsiteY1" fmla="*/ 0 h 207279"/>
                <a:gd name="connsiteX2" fmla="*/ 193040 w 193040"/>
                <a:gd name="connsiteY2" fmla="*/ 745 h 207279"/>
                <a:gd name="connsiteX3" fmla="*/ 61595 w 193040"/>
                <a:gd name="connsiteY3" fmla="*/ 207279 h 207279"/>
                <a:gd name="connsiteX4" fmla="*/ 0 w 193040"/>
                <a:gd name="connsiteY4" fmla="*/ 207279 h 207279"/>
                <a:gd name="connsiteX5" fmla="*/ 131445 w 193040"/>
                <a:gd name="connsiteY5" fmla="*/ 745 h 207279"/>
                <a:gd name="connsiteX6" fmla="*/ 130971 w 193040"/>
                <a:gd name="connsiteY6" fmla="*/ 0 h 20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7279">
                  <a:moveTo>
                    <a:pt x="130971" y="0"/>
                  </a:moveTo>
                  <a:lnTo>
                    <a:pt x="192566" y="0"/>
                  </a:lnTo>
                  <a:lnTo>
                    <a:pt x="193040" y="745"/>
                  </a:lnTo>
                  <a:lnTo>
                    <a:pt x="61595" y="207279"/>
                  </a:lnTo>
                  <a:lnTo>
                    <a:pt x="0" y="207279"/>
                  </a:lnTo>
                  <a:lnTo>
                    <a:pt x="131445" y="745"/>
                  </a:lnTo>
                  <a:lnTo>
                    <a:pt x="130971" y="0"/>
                  </a:lnTo>
                  <a:close/>
                </a:path>
              </a:pathLst>
            </a:custGeom>
            <a:solidFill>
              <a:srgbClr val="8E3649"/>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58" name="Freeform: Shape 57">
              <a:extLst>
                <a:ext uri="{FF2B5EF4-FFF2-40B4-BE49-F238E27FC236}">
                  <a16:creationId xmlns:a16="http://schemas.microsoft.com/office/drawing/2014/main" id="{BA74C4A7-C2BB-F590-303A-B0CC692022D1}"/>
                </a:ext>
              </a:extLst>
            </p:cNvPr>
            <p:cNvSpPr/>
            <p:nvPr/>
          </p:nvSpPr>
          <p:spPr>
            <a:xfrm>
              <a:off x="10292625" y="5078855"/>
              <a:ext cx="193040" cy="206695"/>
            </a:xfrm>
            <a:custGeom>
              <a:avLst/>
              <a:gdLst>
                <a:gd name="connsiteX0" fmla="*/ 131343 w 193040"/>
                <a:gd name="connsiteY0" fmla="*/ 0 h 206695"/>
                <a:gd name="connsiteX1" fmla="*/ 192938 w 193040"/>
                <a:gd name="connsiteY1" fmla="*/ 0 h 206695"/>
                <a:gd name="connsiteX2" fmla="*/ 193040 w 193040"/>
                <a:gd name="connsiteY2" fmla="*/ 161 h 206695"/>
                <a:gd name="connsiteX3" fmla="*/ 61595 w 193040"/>
                <a:gd name="connsiteY3" fmla="*/ 206695 h 206695"/>
                <a:gd name="connsiteX4" fmla="*/ 0 w 193040"/>
                <a:gd name="connsiteY4" fmla="*/ 206695 h 206695"/>
                <a:gd name="connsiteX5" fmla="*/ 131445 w 193040"/>
                <a:gd name="connsiteY5" fmla="*/ 161 h 206695"/>
                <a:gd name="connsiteX6" fmla="*/ 131343 w 193040"/>
                <a:gd name="connsiteY6" fmla="*/ 0 h 20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6695">
                  <a:moveTo>
                    <a:pt x="131343" y="0"/>
                  </a:moveTo>
                  <a:lnTo>
                    <a:pt x="192938" y="0"/>
                  </a:lnTo>
                  <a:lnTo>
                    <a:pt x="193040" y="161"/>
                  </a:lnTo>
                  <a:lnTo>
                    <a:pt x="61595" y="206695"/>
                  </a:lnTo>
                  <a:lnTo>
                    <a:pt x="0" y="206695"/>
                  </a:lnTo>
                  <a:lnTo>
                    <a:pt x="131445" y="161"/>
                  </a:lnTo>
                  <a:lnTo>
                    <a:pt x="131343" y="0"/>
                  </a:lnTo>
                  <a:close/>
                </a:path>
              </a:pathLst>
            </a:custGeom>
            <a:solidFill>
              <a:srgbClr val="04638E"/>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59" name="Freeform: Shape 58">
              <a:extLst>
                <a:ext uri="{FF2B5EF4-FFF2-40B4-BE49-F238E27FC236}">
                  <a16:creationId xmlns:a16="http://schemas.microsoft.com/office/drawing/2014/main" id="{2415BDA7-DDBE-2FEA-B61D-1976E9EC4322}"/>
                </a:ext>
              </a:extLst>
            </p:cNvPr>
            <p:cNvSpPr/>
            <p:nvPr/>
          </p:nvSpPr>
          <p:spPr>
            <a:xfrm>
              <a:off x="10292625" y="4872481"/>
              <a:ext cx="192938" cy="206374"/>
            </a:xfrm>
            <a:custGeom>
              <a:avLst/>
              <a:gdLst>
                <a:gd name="connsiteX0" fmla="*/ 0 w 192938"/>
                <a:gd name="connsiteY0" fmla="*/ 0 h 206374"/>
                <a:gd name="connsiteX1" fmla="*/ 61595 w 192938"/>
                <a:gd name="connsiteY1" fmla="*/ 0 h 206374"/>
                <a:gd name="connsiteX2" fmla="*/ 192938 w 192938"/>
                <a:gd name="connsiteY2" fmla="*/ 206374 h 206374"/>
                <a:gd name="connsiteX3" fmla="*/ 131343 w 192938"/>
                <a:gd name="connsiteY3" fmla="*/ 206374 h 206374"/>
                <a:gd name="connsiteX4" fmla="*/ 0 w 192938"/>
                <a:gd name="connsiteY4" fmla="*/ 0 h 206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38" h="206374">
                  <a:moveTo>
                    <a:pt x="0" y="0"/>
                  </a:moveTo>
                  <a:lnTo>
                    <a:pt x="61595" y="0"/>
                  </a:lnTo>
                  <a:lnTo>
                    <a:pt x="192938" y="206374"/>
                  </a:lnTo>
                  <a:lnTo>
                    <a:pt x="131343" y="206374"/>
                  </a:lnTo>
                  <a:lnTo>
                    <a:pt x="0" y="0"/>
                  </a:lnTo>
                  <a:close/>
                </a:path>
              </a:pathLst>
            </a:custGeom>
            <a:solidFill>
              <a:srgbClr val="059DE1"/>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60" name="Freeform: Shape 59">
              <a:extLst>
                <a:ext uri="{FF2B5EF4-FFF2-40B4-BE49-F238E27FC236}">
                  <a16:creationId xmlns:a16="http://schemas.microsoft.com/office/drawing/2014/main" id="{B5AC4EB0-D690-69B9-CEC5-A6D27C6B84C9}"/>
                </a:ext>
              </a:extLst>
            </p:cNvPr>
            <p:cNvSpPr/>
            <p:nvPr/>
          </p:nvSpPr>
          <p:spPr>
            <a:xfrm>
              <a:off x="10124985" y="4873065"/>
              <a:ext cx="192566" cy="205790"/>
            </a:xfrm>
            <a:custGeom>
              <a:avLst/>
              <a:gdLst>
                <a:gd name="connsiteX0" fmla="*/ 0 w 192566"/>
                <a:gd name="connsiteY0" fmla="*/ 0 h 205790"/>
                <a:gd name="connsiteX1" fmla="*/ 61595 w 192566"/>
                <a:gd name="connsiteY1" fmla="*/ 0 h 205790"/>
                <a:gd name="connsiteX2" fmla="*/ 192566 w 192566"/>
                <a:gd name="connsiteY2" fmla="*/ 205790 h 205790"/>
                <a:gd name="connsiteX3" fmla="*/ 130971 w 192566"/>
                <a:gd name="connsiteY3" fmla="*/ 205790 h 205790"/>
                <a:gd name="connsiteX4" fmla="*/ 0 w 192566"/>
                <a:gd name="connsiteY4" fmla="*/ 0 h 2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66" h="205790">
                  <a:moveTo>
                    <a:pt x="0" y="0"/>
                  </a:moveTo>
                  <a:lnTo>
                    <a:pt x="61595" y="0"/>
                  </a:lnTo>
                  <a:lnTo>
                    <a:pt x="192566" y="205790"/>
                  </a:lnTo>
                  <a:lnTo>
                    <a:pt x="130971" y="205790"/>
                  </a:lnTo>
                  <a:lnTo>
                    <a:pt x="0" y="0"/>
                  </a:lnTo>
                  <a:close/>
                </a:path>
              </a:pathLst>
            </a:custGeom>
            <a:solidFill>
              <a:srgbClr val="FAA844"/>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61" name="Freeform: Shape 60">
              <a:extLst>
                <a:ext uri="{FF2B5EF4-FFF2-40B4-BE49-F238E27FC236}">
                  <a16:creationId xmlns:a16="http://schemas.microsoft.com/office/drawing/2014/main" id="{DFB82B9B-EA97-1FE7-8AB5-5EF4F1C4D326}"/>
                </a:ext>
              </a:extLst>
            </p:cNvPr>
            <p:cNvSpPr/>
            <p:nvPr/>
          </p:nvSpPr>
          <p:spPr>
            <a:xfrm>
              <a:off x="10208805" y="4873065"/>
              <a:ext cx="192566" cy="205790"/>
            </a:xfrm>
            <a:custGeom>
              <a:avLst/>
              <a:gdLst>
                <a:gd name="connsiteX0" fmla="*/ 0 w 192566"/>
                <a:gd name="connsiteY0" fmla="*/ 0 h 205790"/>
                <a:gd name="connsiteX1" fmla="*/ 61595 w 192566"/>
                <a:gd name="connsiteY1" fmla="*/ 0 h 205790"/>
                <a:gd name="connsiteX2" fmla="*/ 192566 w 192566"/>
                <a:gd name="connsiteY2" fmla="*/ 205790 h 205790"/>
                <a:gd name="connsiteX3" fmla="*/ 130971 w 192566"/>
                <a:gd name="connsiteY3" fmla="*/ 205790 h 205790"/>
                <a:gd name="connsiteX4" fmla="*/ 0 w 192566"/>
                <a:gd name="connsiteY4" fmla="*/ 0 h 2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66" h="205790">
                  <a:moveTo>
                    <a:pt x="0" y="0"/>
                  </a:moveTo>
                  <a:lnTo>
                    <a:pt x="61595" y="0"/>
                  </a:lnTo>
                  <a:lnTo>
                    <a:pt x="192566" y="205790"/>
                  </a:lnTo>
                  <a:lnTo>
                    <a:pt x="130971" y="205790"/>
                  </a:lnTo>
                  <a:lnTo>
                    <a:pt x="0" y="0"/>
                  </a:lnTo>
                  <a:close/>
                </a:path>
              </a:pathLst>
            </a:custGeom>
            <a:solidFill>
              <a:srgbClr val="C6687C"/>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grpSp>
      <p:grpSp>
        <p:nvGrpSpPr>
          <p:cNvPr id="62" name="Group 61">
            <a:extLst>
              <a:ext uri="{FF2B5EF4-FFF2-40B4-BE49-F238E27FC236}">
                <a16:creationId xmlns:a16="http://schemas.microsoft.com/office/drawing/2014/main" id="{F8060E54-33CC-24DE-62DC-A338639AFE29}"/>
              </a:ext>
            </a:extLst>
          </p:cNvPr>
          <p:cNvGrpSpPr/>
          <p:nvPr/>
        </p:nvGrpSpPr>
        <p:grpSpPr>
          <a:xfrm>
            <a:off x="616088" y="6977092"/>
            <a:ext cx="185417" cy="212649"/>
            <a:chOff x="10124985" y="4872481"/>
            <a:chExt cx="360680" cy="413653"/>
          </a:xfrm>
        </p:grpSpPr>
        <p:sp>
          <p:nvSpPr>
            <p:cNvPr id="63" name="Freeform: Shape 62">
              <a:extLst>
                <a:ext uri="{FF2B5EF4-FFF2-40B4-BE49-F238E27FC236}">
                  <a16:creationId xmlns:a16="http://schemas.microsoft.com/office/drawing/2014/main" id="{CBA4C22B-D23F-826C-48E7-08A11F84410D}"/>
                </a:ext>
              </a:extLst>
            </p:cNvPr>
            <p:cNvSpPr/>
            <p:nvPr/>
          </p:nvSpPr>
          <p:spPr>
            <a:xfrm>
              <a:off x="10124985" y="5078855"/>
              <a:ext cx="193040" cy="207279"/>
            </a:xfrm>
            <a:custGeom>
              <a:avLst/>
              <a:gdLst>
                <a:gd name="connsiteX0" fmla="*/ 130971 w 193040"/>
                <a:gd name="connsiteY0" fmla="*/ 0 h 207279"/>
                <a:gd name="connsiteX1" fmla="*/ 192566 w 193040"/>
                <a:gd name="connsiteY1" fmla="*/ 0 h 207279"/>
                <a:gd name="connsiteX2" fmla="*/ 193040 w 193040"/>
                <a:gd name="connsiteY2" fmla="*/ 745 h 207279"/>
                <a:gd name="connsiteX3" fmla="*/ 61595 w 193040"/>
                <a:gd name="connsiteY3" fmla="*/ 207279 h 207279"/>
                <a:gd name="connsiteX4" fmla="*/ 0 w 193040"/>
                <a:gd name="connsiteY4" fmla="*/ 207279 h 207279"/>
                <a:gd name="connsiteX5" fmla="*/ 131445 w 193040"/>
                <a:gd name="connsiteY5" fmla="*/ 745 h 207279"/>
                <a:gd name="connsiteX6" fmla="*/ 130971 w 193040"/>
                <a:gd name="connsiteY6" fmla="*/ 0 h 20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7279">
                  <a:moveTo>
                    <a:pt x="130971" y="0"/>
                  </a:moveTo>
                  <a:lnTo>
                    <a:pt x="192566" y="0"/>
                  </a:lnTo>
                  <a:lnTo>
                    <a:pt x="193040" y="745"/>
                  </a:lnTo>
                  <a:lnTo>
                    <a:pt x="61595" y="207279"/>
                  </a:lnTo>
                  <a:lnTo>
                    <a:pt x="0" y="207279"/>
                  </a:lnTo>
                  <a:lnTo>
                    <a:pt x="131445" y="745"/>
                  </a:lnTo>
                  <a:lnTo>
                    <a:pt x="130971" y="0"/>
                  </a:lnTo>
                  <a:close/>
                </a:path>
              </a:pathLst>
            </a:custGeom>
            <a:solidFill>
              <a:srgbClr val="CA7106"/>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64" name="Freeform: Shape 63">
              <a:extLst>
                <a:ext uri="{FF2B5EF4-FFF2-40B4-BE49-F238E27FC236}">
                  <a16:creationId xmlns:a16="http://schemas.microsoft.com/office/drawing/2014/main" id="{1859EE70-FD01-89B6-68CF-EEC5810E1C4B}"/>
                </a:ext>
              </a:extLst>
            </p:cNvPr>
            <p:cNvSpPr/>
            <p:nvPr/>
          </p:nvSpPr>
          <p:spPr>
            <a:xfrm>
              <a:off x="10208805" y="5078855"/>
              <a:ext cx="193040" cy="207279"/>
            </a:xfrm>
            <a:custGeom>
              <a:avLst/>
              <a:gdLst>
                <a:gd name="connsiteX0" fmla="*/ 130971 w 193040"/>
                <a:gd name="connsiteY0" fmla="*/ 0 h 207279"/>
                <a:gd name="connsiteX1" fmla="*/ 192566 w 193040"/>
                <a:gd name="connsiteY1" fmla="*/ 0 h 207279"/>
                <a:gd name="connsiteX2" fmla="*/ 193040 w 193040"/>
                <a:gd name="connsiteY2" fmla="*/ 745 h 207279"/>
                <a:gd name="connsiteX3" fmla="*/ 61595 w 193040"/>
                <a:gd name="connsiteY3" fmla="*/ 207279 h 207279"/>
                <a:gd name="connsiteX4" fmla="*/ 0 w 193040"/>
                <a:gd name="connsiteY4" fmla="*/ 207279 h 207279"/>
                <a:gd name="connsiteX5" fmla="*/ 131445 w 193040"/>
                <a:gd name="connsiteY5" fmla="*/ 745 h 207279"/>
                <a:gd name="connsiteX6" fmla="*/ 130971 w 193040"/>
                <a:gd name="connsiteY6" fmla="*/ 0 h 20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7279">
                  <a:moveTo>
                    <a:pt x="130971" y="0"/>
                  </a:moveTo>
                  <a:lnTo>
                    <a:pt x="192566" y="0"/>
                  </a:lnTo>
                  <a:lnTo>
                    <a:pt x="193040" y="745"/>
                  </a:lnTo>
                  <a:lnTo>
                    <a:pt x="61595" y="207279"/>
                  </a:lnTo>
                  <a:lnTo>
                    <a:pt x="0" y="207279"/>
                  </a:lnTo>
                  <a:lnTo>
                    <a:pt x="131445" y="745"/>
                  </a:lnTo>
                  <a:lnTo>
                    <a:pt x="130971" y="0"/>
                  </a:lnTo>
                  <a:close/>
                </a:path>
              </a:pathLst>
            </a:custGeom>
            <a:solidFill>
              <a:srgbClr val="8E3649"/>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65" name="Freeform: Shape 64">
              <a:extLst>
                <a:ext uri="{FF2B5EF4-FFF2-40B4-BE49-F238E27FC236}">
                  <a16:creationId xmlns:a16="http://schemas.microsoft.com/office/drawing/2014/main" id="{3359891D-03F4-F193-33AB-55D1C1AA8E5F}"/>
                </a:ext>
              </a:extLst>
            </p:cNvPr>
            <p:cNvSpPr/>
            <p:nvPr/>
          </p:nvSpPr>
          <p:spPr>
            <a:xfrm>
              <a:off x="10292625" y="5078855"/>
              <a:ext cx="193040" cy="206695"/>
            </a:xfrm>
            <a:custGeom>
              <a:avLst/>
              <a:gdLst>
                <a:gd name="connsiteX0" fmla="*/ 131343 w 193040"/>
                <a:gd name="connsiteY0" fmla="*/ 0 h 206695"/>
                <a:gd name="connsiteX1" fmla="*/ 192938 w 193040"/>
                <a:gd name="connsiteY1" fmla="*/ 0 h 206695"/>
                <a:gd name="connsiteX2" fmla="*/ 193040 w 193040"/>
                <a:gd name="connsiteY2" fmla="*/ 161 h 206695"/>
                <a:gd name="connsiteX3" fmla="*/ 61595 w 193040"/>
                <a:gd name="connsiteY3" fmla="*/ 206695 h 206695"/>
                <a:gd name="connsiteX4" fmla="*/ 0 w 193040"/>
                <a:gd name="connsiteY4" fmla="*/ 206695 h 206695"/>
                <a:gd name="connsiteX5" fmla="*/ 131445 w 193040"/>
                <a:gd name="connsiteY5" fmla="*/ 161 h 206695"/>
                <a:gd name="connsiteX6" fmla="*/ 131343 w 193040"/>
                <a:gd name="connsiteY6" fmla="*/ 0 h 20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6695">
                  <a:moveTo>
                    <a:pt x="131343" y="0"/>
                  </a:moveTo>
                  <a:lnTo>
                    <a:pt x="192938" y="0"/>
                  </a:lnTo>
                  <a:lnTo>
                    <a:pt x="193040" y="161"/>
                  </a:lnTo>
                  <a:lnTo>
                    <a:pt x="61595" y="206695"/>
                  </a:lnTo>
                  <a:lnTo>
                    <a:pt x="0" y="206695"/>
                  </a:lnTo>
                  <a:lnTo>
                    <a:pt x="131445" y="161"/>
                  </a:lnTo>
                  <a:lnTo>
                    <a:pt x="131343" y="0"/>
                  </a:lnTo>
                  <a:close/>
                </a:path>
              </a:pathLst>
            </a:custGeom>
            <a:solidFill>
              <a:srgbClr val="04638E"/>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66" name="Freeform: Shape 65">
              <a:extLst>
                <a:ext uri="{FF2B5EF4-FFF2-40B4-BE49-F238E27FC236}">
                  <a16:creationId xmlns:a16="http://schemas.microsoft.com/office/drawing/2014/main" id="{EBCBB78D-F46F-EDDD-B803-29F09D03890C}"/>
                </a:ext>
              </a:extLst>
            </p:cNvPr>
            <p:cNvSpPr/>
            <p:nvPr/>
          </p:nvSpPr>
          <p:spPr>
            <a:xfrm>
              <a:off x="10292625" y="4872481"/>
              <a:ext cx="192938" cy="206374"/>
            </a:xfrm>
            <a:custGeom>
              <a:avLst/>
              <a:gdLst>
                <a:gd name="connsiteX0" fmla="*/ 0 w 192938"/>
                <a:gd name="connsiteY0" fmla="*/ 0 h 206374"/>
                <a:gd name="connsiteX1" fmla="*/ 61595 w 192938"/>
                <a:gd name="connsiteY1" fmla="*/ 0 h 206374"/>
                <a:gd name="connsiteX2" fmla="*/ 192938 w 192938"/>
                <a:gd name="connsiteY2" fmla="*/ 206374 h 206374"/>
                <a:gd name="connsiteX3" fmla="*/ 131343 w 192938"/>
                <a:gd name="connsiteY3" fmla="*/ 206374 h 206374"/>
                <a:gd name="connsiteX4" fmla="*/ 0 w 192938"/>
                <a:gd name="connsiteY4" fmla="*/ 0 h 206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38" h="206374">
                  <a:moveTo>
                    <a:pt x="0" y="0"/>
                  </a:moveTo>
                  <a:lnTo>
                    <a:pt x="61595" y="0"/>
                  </a:lnTo>
                  <a:lnTo>
                    <a:pt x="192938" y="206374"/>
                  </a:lnTo>
                  <a:lnTo>
                    <a:pt x="131343" y="206374"/>
                  </a:lnTo>
                  <a:lnTo>
                    <a:pt x="0" y="0"/>
                  </a:lnTo>
                  <a:close/>
                </a:path>
              </a:pathLst>
            </a:custGeom>
            <a:solidFill>
              <a:srgbClr val="059DE1"/>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67" name="Freeform: Shape 66">
              <a:extLst>
                <a:ext uri="{FF2B5EF4-FFF2-40B4-BE49-F238E27FC236}">
                  <a16:creationId xmlns:a16="http://schemas.microsoft.com/office/drawing/2014/main" id="{7570BEBA-9D3D-45C8-4216-46790DFBC2AE}"/>
                </a:ext>
              </a:extLst>
            </p:cNvPr>
            <p:cNvSpPr/>
            <p:nvPr/>
          </p:nvSpPr>
          <p:spPr>
            <a:xfrm>
              <a:off x="10124985" y="4873065"/>
              <a:ext cx="192566" cy="205790"/>
            </a:xfrm>
            <a:custGeom>
              <a:avLst/>
              <a:gdLst>
                <a:gd name="connsiteX0" fmla="*/ 0 w 192566"/>
                <a:gd name="connsiteY0" fmla="*/ 0 h 205790"/>
                <a:gd name="connsiteX1" fmla="*/ 61595 w 192566"/>
                <a:gd name="connsiteY1" fmla="*/ 0 h 205790"/>
                <a:gd name="connsiteX2" fmla="*/ 192566 w 192566"/>
                <a:gd name="connsiteY2" fmla="*/ 205790 h 205790"/>
                <a:gd name="connsiteX3" fmla="*/ 130971 w 192566"/>
                <a:gd name="connsiteY3" fmla="*/ 205790 h 205790"/>
                <a:gd name="connsiteX4" fmla="*/ 0 w 192566"/>
                <a:gd name="connsiteY4" fmla="*/ 0 h 2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66" h="205790">
                  <a:moveTo>
                    <a:pt x="0" y="0"/>
                  </a:moveTo>
                  <a:lnTo>
                    <a:pt x="61595" y="0"/>
                  </a:lnTo>
                  <a:lnTo>
                    <a:pt x="192566" y="205790"/>
                  </a:lnTo>
                  <a:lnTo>
                    <a:pt x="130971" y="205790"/>
                  </a:lnTo>
                  <a:lnTo>
                    <a:pt x="0" y="0"/>
                  </a:lnTo>
                  <a:close/>
                </a:path>
              </a:pathLst>
            </a:custGeom>
            <a:solidFill>
              <a:srgbClr val="FAA844"/>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68" name="Freeform: Shape 67">
              <a:extLst>
                <a:ext uri="{FF2B5EF4-FFF2-40B4-BE49-F238E27FC236}">
                  <a16:creationId xmlns:a16="http://schemas.microsoft.com/office/drawing/2014/main" id="{70E0FFC5-0738-304D-ED46-52A49D836483}"/>
                </a:ext>
              </a:extLst>
            </p:cNvPr>
            <p:cNvSpPr/>
            <p:nvPr/>
          </p:nvSpPr>
          <p:spPr>
            <a:xfrm>
              <a:off x="10208805" y="4873065"/>
              <a:ext cx="192566" cy="205790"/>
            </a:xfrm>
            <a:custGeom>
              <a:avLst/>
              <a:gdLst>
                <a:gd name="connsiteX0" fmla="*/ 0 w 192566"/>
                <a:gd name="connsiteY0" fmla="*/ 0 h 205790"/>
                <a:gd name="connsiteX1" fmla="*/ 61595 w 192566"/>
                <a:gd name="connsiteY1" fmla="*/ 0 h 205790"/>
                <a:gd name="connsiteX2" fmla="*/ 192566 w 192566"/>
                <a:gd name="connsiteY2" fmla="*/ 205790 h 205790"/>
                <a:gd name="connsiteX3" fmla="*/ 130971 w 192566"/>
                <a:gd name="connsiteY3" fmla="*/ 205790 h 205790"/>
                <a:gd name="connsiteX4" fmla="*/ 0 w 192566"/>
                <a:gd name="connsiteY4" fmla="*/ 0 h 2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66" h="205790">
                  <a:moveTo>
                    <a:pt x="0" y="0"/>
                  </a:moveTo>
                  <a:lnTo>
                    <a:pt x="61595" y="0"/>
                  </a:lnTo>
                  <a:lnTo>
                    <a:pt x="192566" y="205790"/>
                  </a:lnTo>
                  <a:lnTo>
                    <a:pt x="130971" y="205790"/>
                  </a:lnTo>
                  <a:lnTo>
                    <a:pt x="0" y="0"/>
                  </a:lnTo>
                  <a:close/>
                </a:path>
              </a:pathLst>
            </a:custGeom>
            <a:solidFill>
              <a:srgbClr val="C6687C"/>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grpSp>
      <p:sp>
        <p:nvSpPr>
          <p:cNvPr id="75" name="Rectangle 74">
            <a:extLst>
              <a:ext uri="{FF2B5EF4-FFF2-40B4-BE49-F238E27FC236}">
                <a16:creationId xmlns:a16="http://schemas.microsoft.com/office/drawing/2014/main" id="{7969AFCF-AD51-D823-A03E-750D7DF8C824}"/>
              </a:ext>
            </a:extLst>
          </p:cNvPr>
          <p:cNvSpPr/>
          <p:nvPr/>
        </p:nvSpPr>
        <p:spPr>
          <a:xfrm>
            <a:off x="5373918" y="9453257"/>
            <a:ext cx="896308" cy="195795"/>
          </a:xfrm>
          <a:prstGeom prst="rect">
            <a:avLst/>
          </a:prstGeom>
          <a:gradFill>
            <a:gsLst>
              <a:gs pos="0">
                <a:srgbClr val="9EDEF9">
                  <a:alpha val="50000"/>
                </a:srgbClr>
              </a:gs>
              <a:gs pos="55700">
                <a:srgbClr val="B5E6FB">
                  <a:alpha val="50000"/>
                </a:srgbClr>
              </a:gs>
              <a:gs pos="100000">
                <a:srgbClr val="C8EDFC">
                  <a:alpha val="0"/>
                </a:srgbClr>
              </a:gs>
            </a:gsLst>
            <a:lin ang="0" scaled="0"/>
          </a:gradFill>
          <a:ln w="25400" cap="flat" cmpd="sng" algn="ctr">
            <a:noFill/>
            <a:prstDash val="solid"/>
          </a:ln>
          <a:effectLst/>
        </p:spPr>
        <p:txBody>
          <a:bodyPr rtlCol="0" anchor="ctr"/>
          <a:lstStyle/>
          <a:p>
            <a:pPr algn="ctr" defTabSz="914400">
              <a:defRPr/>
            </a:pPr>
            <a:endParaRPr lang="nl-NL" kern="0">
              <a:solidFill>
                <a:srgbClr val="FFFFFF"/>
              </a:solidFill>
              <a:latin typeface="SVN-Gilroy Medium" panose="00000600000000000000" pitchFamily="50" charset="0"/>
              <a:cs typeface="Arial" panose="020B0604020202020204" pitchFamily="34" charset="0"/>
            </a:endParaRPr>
          </a:p>
        </p:txBody>
      </p:sp>
      <p:sp>
        <p:nvSpPr>
          <p:cNvPr id="76" name="TextBox 75">
            <a:extLst>
              <a:ext uri="{FF2B5EF4-FFF2-40B4-BE49-F238E27FC236}">
                <a16:creationId xmlns:a16="http://schemas.microsoft.com/office/drawing/2014/main" id="{A690EB99-5049-CE2D-253E-9734A75D41CE}"/>
              </a:ext>
            </a:extLst>
          </p:cNvPr>
          <p:cNvSpPr txBox="1"/>
          <p:nvPr/>
        </p:nvSpPr>
        <p:spPr>
          <a:xfrm>
            <a:off x="5384004" y="9443432"/>
            <a:ext cx="488472" cy="215444"/>
          </a:xfrm>
          <a:prstGeom prst="rect">
            <a:avLst/>
          </a:prstGeom>
          <a:noFill/>
        </p:spPr>
        <p:txBody>
          <a:bodyPr wrap="square" rtlCol="0">
            <a:spAutoFit/>
          </a:bodyPr>
          <a:lstStyle/>
          <a:p>
            <a:pPr algn="just"/>
            <a:r>
              <a:rPr lang="de-DE" sz="800" dirty="0">
                <a:solidFill>
                  <a:srgbClr val="000000"/>
                </a:solidFill>
                <a:latin typeface="SVN-Gilroy Medium" panose="00000600000000000000" pitchFamily="50" charset="0"/>
                <a:cs typeface="Arial" panose="020B0604020202020204" pitchFamily="34" charset="0"/>
              </a:rPr>
              <a:t>Page</a:t>
            </a:r>
          </a:p>
        </p:txBody>
      </p:sp>
      <p:sp>
        <p:nvSpPr>
          <p:cNvPr id="77" name="TextBox 76">
            <a:extLst>
              <a:ext uri="{FF2B5EF4-FFF2-40B4-BE49-F238E27FC236}">
                <a16:creationId xmlns:a16="http://schemas.microsoft.com/office/drawing/2014/main" id="{95791B2A-8FD7-CE66-F0EC-67FB0462A404}"/>
              </a:ext>
            </a:extLst>
          </p:cNvPr>
          <p:cNvSpPr txBox="1"/>
          <p:nvPr/>
        </p:nvSpPr>
        <p:spPr>
          <a:xfrm>
            <a:off x="5852564" y="9435738"/>
            <a:ext cx="380121" cy="230832"/>
          </a:xfrm>
          <a:prstGeom prst="rect">
            <a:avLst/>
          </a:prstGeom>
          <a:noFill/>
        </p:spPr>
        <p:txBody>
          <a:bodyPr wrap="square" rtlCol="0">
            <a:spAutoFit/>
          </a:bodyPr>
          <a:lstStyle/>
          <a:p>
            <a:pPr algn="ctr"/>
            <a:r>
              <a:rPr lang="de-DE" sz="900">
                <a:solidFill>
                  <a:srgbClr val="000000"/>
                </a:solidFill>
                <a:latin typeface="SVN-Gilroy Medium" panose="00000600000000000000" pitchFamily="50" charset="0"/>
                <a:cs typeface="Arial" panose="020B0604020202020204" pitchFamily="34" charset="0"/>
              </a:rPr>
              <a:t>02</a:t>
            </a:r>
          </a:p>
        </p:txBody>
      </p:sp>
      <p:cxnSp>
        <p:nvCxnSpPr>
          <p:cNvPr id="78" name="Straight Connector 77">
            <a:extLst>
              <a:ext uri="{FF2B5EF4-FFF2-40B4-BE49-F238E27FC236}">
                <a16:creationId xmlns:a16="http://schemas.microsoft.com/office/drawing/2014/main" id="{6E25498B-9BE3-944D-D2EF-EE363BFB4EC1}"/>
              </a:ext>
            </a:extLst>
          </p:cNvPr>
          <p:cNvCxnSpPr>
            <a:cxnSpLocks/>
          </p:cNvCxnSpPr>
          <p:nvPr/>
        </p:nvCxnSpPr>
        <p:spPr>
          <a:xfrm flipV="1">
            <a:off x="5872476" y="9490002"/>
            <a:ext cx="0" cy="122305"/>
          </a:xfrm>
          <a:prstGeom prst="line">
            <a:avLst/>
          </a:prstGeom>
          <a:noFill/>
          <a:ln w="3175" cap="flat" cmpd="sng" algn="ctr">
            <a:solidFill>
              <a:srgbClr val="FFFFFF">
                <a:lumMod val="65000"/>
              </a:srgbClr>
            </a:solidFill>
            <a:prstDash val="solid"/>
          </a:ln>
          <a:effectLst/>
        </p:spPr>
      </p:cxnSp>
      <p:sp>
        <p:nvSpPr>
          <p:cNvPr id="82" name="Rectangle: Rounded Corners 210">
            <a:extLst>
              <a:ext uri="{FF2B5EF4-FFF2-40B4-BE49-F238E27FC236}">
                <a16:creationId xmlns:a16="http://schemas.microsoft.com/office/drawing/2014/main" id="{E8F3741C-1C6B-26BD-CF6E-32D06FCE1927}"/>
              </a:ext>
            </a:extLst>
          </p:cNvPr>
          <p:cNvSpPr/>
          <p:nvPr/>
        </p:nvSpPr>
        <p:spPr>
          <a:xfrm>
            <a:off x="732367" y="2614576"/>
            <a:ext cx="5414434" cy="1953248"/>
          </a:xfrm>
          <a:prstGeom prst="roundRect">
            <a:avLst>
              <a:gd name="adj" fmla="val 3519"/>
            </a:avLst>
          </a:prstGeom>
          <a:solidFill>
            <a:sysClr val="window" lastClr="FFFFFF"/>
          </a:solidFill>
          <a:ln w="12700" cap="flat" cmpd="sng" algn="ctr">
            <a:noFill/>
            <a:prstDash val="solid"/>
            <a:miter lim="800000"/>
          </a:ln>
          <a:effectLst>
            <a:outerShdw blurRad="38100" dist="38100" dir="2700000" algn="tl" rotWithShape="0">
              <a:sysClr val="window" lastClr="FFFFFF">
                <a:lumMod val="65000"/>
                <a:alpha val="36000"/>
              </a:sysClr>
            </a:outerShdw>
          </a:effectLst>
        </p:spPr>
        <p:txBody>
          <a:bodyPr rtlCol="0" anchor="ctr"/>
          <a:lstStyle/>
          <a:p>
            <a:pPr algn="ctr" defTabSz="914400"/>
            <a:endParaRPr lang="nl-NL" kern="0">
              <a:solidFill>
                <a:prstClr val="white"/>
              </a:solidFill>
              <a:latin typeface="Calibri" panose="020F0502020204030204"/>
            </a:endParaRPr>
          </a:p>
        </p:txBody>
      </p:sp>
      <p:sp>
        <p:nvSpPr>
          <p:cNvPr id="83" name="Rectangle 82">
            <a:extLst>
              <a:ext uri="{FF2B5EF4-FFF2-40B4-BE49-F238E27FC236}">
                <a16:creationId xmlns:a16="http://schemas.microsoft.com/office/drawing/2014/main" id="{BCE95BBB-826F-05AA-D338-5786AD9B9BB1}"/>
              </a:ext>
            </a:extLst>
          </p:cNvPr>
          <p:cNvSpPr/>
          <p:nvPr/>
        </p:nvSpPr>
        <p:spPr>
          <a:xfrm>
            <a:off x="872597" y="2656805"/>
            <a:ext cx="5147204" cy="1853243"/>
          </a:xfrm>
          <a:prstGeom prst="rect">
            <a:avLst/>
          </a:prstGeom>
          <a:noFill/>
          <a:ln w="6350">
            <a:noFill/>
          </a:ln>
        </p:spPr>
        <p:txBody>
          <a:bodyPr wrap="square" lIns="62400" tIns="31200" rIns="62400" bIns="31200">
            <a:spAutoFit/>
          </a:bodyPr>
          <a:lstStyle/>
          <a:p>
            <a:pPr algn="just">
              <a:spcBef>
                <a:spcPts val="100"/>
              </a:spcBef>
              <a:spcAft>
                <a:spcPts val="100"/>
              </a:spcAft>
            </a:pPr>
            <a:r>
              <a:rPr lang="en-US" sz="850" dirty="0">
                <a:solidFill>
                  <a:prstClr val="black">
                    <a:lumMod val="75000"/>
                    <a:lumOff val="25000"/>
                  </a:prstClr>
                </a:solidFill>
                <a:latin typeface="SVN-Gilroy Medium" panose="00000600000000000000" pitchFamily="50" charset="0"/>
                <a:ea typeface="Tahoma" panose="020B0604030504040204" pitchFamily="34" charset="0"/>
                <a:cs typeface="Arial" panose="020B0604020202020204" pitchFamily="34" charset="0"/>
              </a:rPr>
              <a:t>TOI in 2025 reached </a:t>
            </a:r>
            <a:r>
              <a:rPr lang="en-US" sz="850" b="1" dirty="0">
                <a:solidFill>
                  <a:srgbClr val="005993"/>
                </a:solidFill>
                <a:latin typeface="SVN-Gilroy XBold" panose="00000900000000000000" pitchFamily="50" charset="0"/>
                <a:cs typeface="Arial" panose="020B0604020202020204" pitchFamily="34" charset="0"/>
              </a:rPr>
              <a:t>87.3 </a:t>
            </a:r>
            <a:r>
              <a:rPr lang="en-US" sz="850" b="1" dirty="0">
                <a:solidFill>
                  <a:srgbClr val="005993"/>
                </a:solidFill>
                <a:latin typeface="SVN-Gilroy XBold" panose="00000900000000000000" pitchFamily="50" charset="0"/>
                <a:ea typeface="Tahoma" panose="020B0604030504040204" pitchFamily="34" charset="0"/>
                <a:cs typeface="Arial" panose="020B0604020202020204" pitchFamily="34" charset="0"/>
              </a:rPr>
              <a:t>VND, </a:t>
            </a:r>
            <a:r>
              <a:rPr lang="en-US" sz="850" b="1" dirty="0" err="1">
                <a:solidFill>
                  <a:srgbClr val="005993"/>
                </a:solidFill>
                <a:latin typeface="SVN-Gilroy XBold" panose="00000900000000000000" pitchFamily="50" charset="0"/>
                <a:ea typeface="Tahoma" panose="020B0604030504040204" pitchFamily="34" charset="0"/>
                <a:cs typeface="Arial" panose="020B0604020202020204" pitchFamily="34" charset="0"/>
              </a:rPr>
              <a:t>Tn</a:t>
            </a:r>
            <a:r>
              <a:rPr lang="en-US" sz="850" b="1" dirty="0">
                <a:solidFill>
                  <a:srgbClr val="005993"/>
                </a:solidFill>
                <a:latin typeface="SVN-Gilroy XBold" panose="00000900000000000000" pitchFamily="50" charset="0"/>
                <a:ea typeface="Tahoma" panose="020B0604030504040204" pitchFamily="34" charset="0"/>
                <a:cs typeface="Arial" panose="020B0604020202020204" pitchFamily="34" charset="0"/>
              </a:rPr>
              <a:t> </a:t>
            </a:r>
            <a:r>
              <a:rPr lang="en-US" sz="850" b="1" dirty="0">
                <a:solidFill>
                  <a:srgbClr val="005993"/>
                </a:solidFill>
                <a:latin typeface="SVN-Gilroy XBold" panose="00000900000000000000" pitchFamily="50" charset="0"/>
                <a:cs typeface="Arial" panose="020B0604020202020204" pitchFamily="34" charset="0"/>
              </a:rPr>
              <a:t>(+6.6% </a:t>
            </a:r>
            <a:r>
              <a:rPr lang="en-US" sz="850" b="1" dirty="0" err="1">
                <a:solidFill>
                  <a:srgbClr val="005993"/>
                </a:solidFill>
                <a:latin typeface="SVN-Gilroy XBold" panose="00000900000000000000" pitchFamily="50" charset="0"/>
                <a:cs typeface="Arial" panose="020B0604020202020204" pitchFamily="34" charset="0"/>
              </a:rPr>
              <a:t>yoy</a:t>
            </a:r>
            <a:r>
              <a:rPr lang="en-US" sz="850" b="1" dirty="0">
                <a:solidFill>
                  <a:srgbClr val="005993"/>
                </a:solidFill>
                <a:latin typeface="SVN-Gilroy XBold" panose="00000900000000000000" pitchFamily="50" charset="0"/>
                <a:cs typeface="Arial" panose="020B0604020202020204" pitchFamily="34" charset="0"/>
              </a:rPr>
              <a:t>). </a:t>
            </a:r>
            <a:r>
              <a:rPr lang="en-US" sz="850" dirty="0">
                <a:solidFill>
                  <a:prstClr val="black">
                    <a:lumMod val="75000"/>
                    <a:lumOff val="25000"/>
                  </a:prstClr>
                </a:solidFill>
                <a:latin typeface="SVN-Gilroy Medium" panose="00000600000000000000" pitchFamily="50" charset="0"/>
                <a:ea typeface="Tahoma" panose="020B0604030504040204" pitchFamily="34" charset="0"/>
                <a:cs typeface="Arial" panose="020B0604020202020204" pitchFamily="34" charset="0"/>
              </a:rPr>
              <a:t>In which: </a:t>
            </a:r>
          </a:p>
          <a:p>
            <a:pPr marL="177800" algn="just">
              <a:spcBef>
                <a:spcPts val="100"/>
              </a:spcBef>
              <a:spcAft>
                <a:spcPts val="100"/>
              </a:spcAft>
            </a:pPr>
            <a:r>
              <a:rPr lang="en-US" sz="850" dirty="0">
                <a:solidFill>
                  <a:prstClr val="black">
                    <a:lumMod val="75000"/>
                    <a:lumOff val="25000"/>
                  </a:prstClr>
                </a:solidFill>
                <a:latin typeface="SVN-Gilroy Medium" panose="00000600000000000000" pitchFamily="50" charset="0"/>
                <a:ea typeface="Tahoma" panose="020B0604030504040204" pitchFamily="34" charset="0"/>
                <a:cs typeface="Arial" panose="020B0604020202020204" pitchFamily="34" charset="0"/>
              </a:rPr>
              <a:t>NII (excl. guarantee fee) in 2025 reached </a:t>
            </a:r>
            <a:r>
              <a:rPr lang="en-US" sz="850" b="1" dirty="0">
                <a:solidFill>
                  <a:srgbClr val="005993"/>
                </a:solidFill>
                <a:latin typeface="SVN-Gilroy XBold" panose="00000900000000000000" pitchFamily="50" charset="0"/>
                <a:cs typeface="Arial" panose="020B0604020202020204" pitchFamily="34" charset="0"/>
              </a:rPr>
              <a:t>64.6 </a:t>
            </a:r>
            <a:r>
              <a:rPr lang="en-US" sz="850" b="1" dirty="0">
                <a:solidFill>
                  <a:srgbClr val="005993"/>
                </a:solidFill>
                <a:latin typeface="SVN-Gilroy XBold" panose="00000900000000000000" pitchFamily="50" charset="0"/>
                <a:ea typeface="Tahoma" panose="020B0604030504040204" pitchFamily="34" charset="0"/>
                <a:cs typeface="Arial" panose="020B0604020202020204" pitchFamily="34" charset="0"/>
              </a:rPr>
              <a:t>VND, </a:t>
            </a:r>
            <a:r>
              <a:rPr lang="en-US" sz="850" b="1" dirty="0" err="1">
                <a:solidFill>
                  <a:srgbClr val="005993"/>
                </a:solidFill>
                <a:latin typeface="SVN-Gilroy XBold" panose="00000900000000000000" pitchFamily="50" charset="0"/>
                <a:ea typeface="Tahoma" panose="020B0604030504040204" pitchFamily="34" charset="0"/>
                <a:cs typeface="Arial" panose="020B0604020202020204" pitchFamily="34" charset="0"/>
              </a:rPr>
              <a:t>Tn</a:t>
            </a:r>
            <a:r>
              <a:rPr lang="en-US" sz="850" b="1" dirty="0">
                <a:solidFill>
                  <a:srgbClr val="005993"/>
                </a:solidFill>
                <a:latin typeface="SVN-Gilroy XBold" panose="00000900000000000000" pitchFamily="50" charset="0"/>
                <a:ea typeface="Tahoma" panose="020B0604030504040204" pitchFamily="34" charset="0"/>
                <a:cs typeface="Arial" panose="020B0604020202020204" pitchFamily="34" charset="0"/>
              </a:rPr>
              <a:t> </a:t>
            </a:r>
            <a:r>
              <a:rPr lang="en-US" sz="850" b="1" dirty="0">
                <a:solidFill>
                  <a:srgbClr val="005993"/>
                </a:solidFill>
                <a:latin typeface="SVN-Gilroy XBold" panose="00000900000000000000" pitchFamily="50" charset="0"/>
                <a:cs typeface="Arial" panose="020B0604020202020204" pitchFamily="34" charset="0"/>
              </a:rPr>
              <a:t>(+6.7% </a:t>
            </a:r>
            <a:r>
              <a:rPr lang="en-US" sz="850" b="1" dirty="0" err="1">
                <a:solidFill>
                  <a:srgbClr val="005993"/>
                </a:solidFill>
                <a:latin typeface="SVN-Gilroy XBold" panose="00000900000000000000" pitchFamily="50" charset="0"/>
                <a:cs typeface="Arial" panose="020B0604020202020204" pitchFamily="34" charset="0"/>
              </a:rPr>
              <a:t>yoy</a:t>
            </a:r>
            <a:r>
              <a:rPr lang="en-US" sz="850" b="1" dirty="0">
                <a:solidFill>
                  <a:srgbClr val="005993"/>
                </a:solidFill>
                <a:latin typeface="SVN-Gilroy XBold" panose="00000900000000000000" pitchFamily="50" charset="0"/>
                <a:cs typeface="Arial" panose="020B0604020202020204" pitchFamily="34" charset="0"/>
              </a:rPr>
              <a:t>) </a:t>
            </a:r>
            <a:r>
              <a:rPr lang="en-US" sz="850" dirty="0">
                <a:solidFill>
                  <a:prstClr val="black">
                    <a:lumMod val="75000"/>
                    <a:lumOff val="25000"/>
                  </a:prstClr>
                </a:solidFill>
                <a:latin typeface="SVN-Gilroy Medium" panose="00000600000000000000" pitchFamily="50" charset="0"/>
                <a:cs typeface="Arial" panose="020B0604020202020204" pitchFamily="34" charset="0"/>
              </a:rPr>
              <a:t>as VietinBank continued implementation of credit packages and preferential interest rate programs to support people and businesses; while striving to effectively balance ALM, promote CASA growth and short-term funding sources to optimize the Bank's capital mobilization costs while ensuring liquidity safety indicators.</a:t>
            </a:r>
          </a:p>
          <a:p>
            <a:pPr marL="177800" algn="just">
              <a:spcBef>
                <a:spcPts val="100"/>
              </a:spcBef>
              <a:spcAft>
                <a:spcPts val="100"/>
              </a:spcAft>
            </a:pPr>
            <a:r>
              <a:rPr lang="en-US" sz="850" dirty="0">
                <a:solidFill>
                  <a:prstClr val="black">
                    <a:lumMod val="75000"/>
                    <a:lumOff val="25000"/>
                  </a:prstClr>
                </a:solidFill>
                <a:latin typeface="SVN-Gilroy Medium" panose="00000600000000000000" pitchFamily="50" charset="0"/>
                <a:ea typeface="Tahoma" panose="020B0604030504040204" pitchFamily="34" charset="0"/>
                <a:cs typeface="Arial" panose="020B0604020202020204" pitchFamily="34" charset="0"/>
              </a:rPr>
              <a:t>NFI (incl. guarantee fee) in 2025 was </a:t>
            </a:r>
            <a:r>
              <a:rPr lang="en-US" sz="850" b="1" dirty="0">
                <a:solidFill>
                  <a:srgbClr val="005993"/>
                </a:solidFill>
                <a:latin typeface="SVN-Gilroy XBold" panose="00000900000000000000" pitchFamily="50" charset="0"/>
                <a:cs typeface="Arial" panose="020B0604020202020204" pitchFamily="34" charset="0"/>
              </a:rPr>
              <a:t>8.1 </a:t>
            </a:r>
            <a:r>
              <a:rPr lang="en-US" sz="850" b="1" dirty="0">
                <a:solidFill>
                  <a:srgbClr val="005993"/>
                </a:solidFill>
                <a:latin typeface="SVN-Gilroy XBold" panose="00000900000000000000" pitchFamily="50" charset="0"/>
                <a:ea typeface="Tahoma" panose="020B0604030504040204" pitchFamily="34" charset="0"/>
                <a:cs typeface="Arial" panose="020B0604020202020204" pitchFamily="34" charset="0"/>
              </a:rPr>
              <a:t>VND, </a:t>
            </a:r>
            <a:r>
              <a:rPr lang="en-US" sz="850" b="1" dirty="0" err="1">
                <a:solidFill>
                  <a:srgbClr val="005993"/>
                </a:solidFill>
                <a:latin typeface="SVN-Gilroy XBold" panose="00000900000000000000" pitchFamily="50" charset="0"/>
                <a:ea typeface="Tahoma" panose="020B0604030504040204" pitchFamily="34" charset="0"/>
                <a:cs typeface="Arial" panose="020B0604020202020204" pitchFamily="34" charset="0"/>
              </a:rPr>
              <a:t>Tn</a:t>
            </a:r>
            <a:r>
              <a:rPr lang="en-US" sz="850" b="1" dirty="0">
                <a:solidFill>
                  <a:srgbClr val="005993"/>
                </a:solidFill>
                <a:latin typeface="SVN-Gilroy XBold" panose="00000900000000000000" pitchFamily="50" charset="0"/>
                <a:ea typeface="Tahoma" panose="020B0604030504040204" pitchFamily="34" charset="0"/>
                <a:cs typeface="Arial" panose="020B0604020202020204" pitchFamily="34" charset="0"/>
              </a:rPr>
              <a:t> </a:t>
            </a:r>
            <a:r>
              <a:rPr lang="en-US" sz="850" b="1" dirty="0">
                <a:solidFill>
                  <a:srgbClr val="005993"/>
                </a:solidFill>
                <a:latin typeface="SVN-Gilroy XBold" panose="00000900000000000000" pitchFamily="50" charset="0"/>
                <a:cs typeface="Arial" panose="020B0604020202020204" pitchFamily="34" charset="0"/>
              </a:rPr>
              <a:t>(-4.5% </a:t>
            </a:r>
            <a:r>
              <a:rPr lang="en-US" sz="850" b="1" dirty="0" err="1">
                <a:solidFill>
                  <a:srgbClr val="005993"/>
                </a:solidFill>
                <a:latin typeface="SVN-Gilroy XBold" panose="00000900000000000000" pitchFamily="50" charset="0"/>
                <a:cs typeface="Arial" panose="020B0604020202020204" pitchFamily="34" charset="0"/>
              </a:rPr>
              <a:t>yoy</a:t>
            </a:r>
            <a:r>
              <a:rPr lang="en-US" sz="850" b="1" dirty="0">
                <a:solidFill>
                  <a:srgbClr val="005993"/>
                </a:solidFill>
                <a:latin typeface="SVN-Gilroy XBold" panose="00000900000000000000" pitchFamily="50" charset="0"/>
                <a:cs typeface="Arial" panose="020B0604020202020204" pitchFamily="34" charset="0"/>
              </a:rPr>
              <a:t>).</a:t>
            </a:r>
            <a:r>
              <a:rPr lang="en-US" sz="850" b="1" dirty="0">
                <a:solidFill>
                  <a:srgbClr val="005993"/>
                </a:solidFill>
                <a:latin typeface="SVN-Gilroy Medium" panose="00000600000000000000" pitchFamily="50" charset="0"/>
                <a:ea typeface="Tahoma" panose="020B0604030504040204" pitchFamily="34" charset="0"/>
                <a:cs typeface="Arial" panose="020B0604020202020204" pitchFamily="34" charset="0"/>
              </a:rPr>
              <a:t> </a:t>
            </a:r>
            <a:r>
              <a:rPr lang="en-US" sz="850" dirty="0">
                <a:solidFill>
                  <a:prstClr val="black">
                    <a:lumMod val="75000"/>
                    <a:lumOff val="25000"/>
                  </a:prstClr>
                </a:solidFill>
                <a:latin typeface="SVN-Gilroy Medium" panose="00000600000000000000" pitchFamily="50" charset="0"/>
                <a:cs typeface="Arial" panose="020B0604020202020204" pitchFamily="34" charset="0"/>
              </a:rPr>
              <a:t>The reason is partly the impact of Circular 21/2024/TT-NHNN adjusting the accounting method for UPAS </a:t>
            </a:r>
            <a:r>
              <a:rPr lang="en-US" sz="850">
                <a:solidFill>
                  <a:prstClr val="black">
                    <a:lumMod val="75000"/>
                    <a:lumOff val="25000"/>
                  </a:prstClr>
                </a:solidFill>
                <a:latin typeface="SVN-Gilroy Medium" panose="00000600000000000000" pitchFamily="50" charset="0"/>
                <a:cs typeface="Arial" panose="020B0604020202020204" pitchFamily="34" charset="0"/>
              </a:rPr>
              <a:t>LC products. </a:t>
            </a:r>
            <a:r>
              <a:rPr lang="en-US" sz="850" dirty="0">
                <a:solidFill>
                  <a:prstClr val="black">
                    <a:lumMod val="75000"/>
                    <a:lumOff val="25000"/>
                  </a:prstClr>
                </a:solidFill>
                <a:latin typeface="SVN-Gilroy Medium" panose="00000600000000000000" pitchFamily="50" charset="0"/>
                <a:cs typeface="Arial" panose="020B0604020202020204" pitchFamily="34" charset="0"/>
              </a:rPr>
              <a:t>in addition, VietinBank continues to waive and reduce many types of service fees to attract new customers and support people and businesses to access financial services at reasonable costs, improve experience and increase customer engagement.</a:t>
            </a:r>
          </a:p>
          <a:p>
            <a:pPr marL="177800" algn="just">
              <a:spcBef>
                <a:spcPts val="200"/>
              </a:spcBef>
              <a:spcAft>
                <a:spcPts val="200"/>
              </a:spcAft>
              <a:buClr>
                <a:prstClr val="black">
                  <a:lumMod val="75000"/>
                  <a:lumOff val="25000"/>
                </a:prstClr>
              </a:buClr>
            </a:pPr>
            <a:r>
              <a:rPr lang="en-US" sz="850" dirty="0">
                <a:solidFill>
                  <a:prstClr val="black">
                    <a:lumMod val="75000"/>
                    <a:lumOff val="25000"/>
                  </a:prstClr>
                </a:solidFill>
                <a:latin typeface="SVN-Gilroy Medium" panose="00000600000000000000" pitchFamily="50" charset="0"/>
                <a:ea typeface="Tahoma" panose="020B0604030504040204" pitchFamily="34" charset="0"/>
                <a:cs typeface="Arial" panose="020B0604020202020204" pitchFamily="34" charset="0"/>
              </a:rPr>
              <a:t>Income from recovery of written-off debts in 2025 reached about 10 VND, </a:t>
            </a:r>
            <a:r>
              <a:rPr lang="en-US" sz="850" dirty="0" err="1">
                <a:solidFill>
                  <a:prstClr val="black">
                    <a:lumMod val="75000"/>
                    <a:lumOff val="25000"/>
                  </a:prstClr>
                </a:solidFill>
                <a:latin typeface="SVN-Gilroy Medium" panose="00000600000000000000" pitchFamily="50" charset="0"/>
                <a:ea typeface="Tahoma" panose="020B0604030504040204" pitchFamily="34" charset="0"/>
                <a:cs typeface="Arial" panose="020B0604020202020204" pitchFamily="34" charset="0"/>
              </a:rPr>
              <a:t>Tn</a:t>
            </a:r>
            <a:r>
              <a:rPr lang="en-US" sz="850" dirty="0">
                <a:solidFill>
                  <a:prstClr val="black">
                    <a:lumMod val="75000"/>
                    <a:lumOff val="25000"/>
                  </a:prstClr>
                </a:solidFill>
                <a:latin typeface="SVN-Gilroy Medium" panose="00000600000000000000" pitchFamily="50" charset="0"/>
                <a:ea typeface="Tahoma" panose="020B0604030504040204" pitchFamily="34" charset="0"/>
                <a:cs typeface="Arial" panose="020B0604020202020204" pitchFamily="34" charset="0"/>
              </a:rPr>
              <a:t>, </a:t>
            </a:r>
            <a:r>
              <a:rPr lang="en-US" sz="850" b="1">
                <a:solidFill>
                  <a:srgbClr val="005993"/>
                </a:solidFill>
                <a:latin typeface="SVN-Gilroy XBold" panose="00000900000000000000" pitchFamily="50" charset="0"/>
                <a:cs typeface="Arial" panose="020B0604020202020204" pitchFamily="34" charset="0"/>
              </a:rPr>
              <a:t>up 17.9% </a:t>
            </a:r>
            <a:r>
              <a:rPr lang="en-US" sz="850" b="1" dirty="0" err="1">
                <a:solidFill>
                  <a:srgbClr val="005993"/>
                </a:solidFill>
                <a:latin typeface="SVN-Gilroy XBold" panose="00000900000000000000" pitchFamily="50" charset="0"/>
                <a:cs typeface="Arial" panose="020B0604020202020204" pitchFamily="34" charset="0"/>
              </a:rPr>
              <a:t>yoy</a:t>
            </a:r>
            <a:r>
              <a:rPr lang="en-US" sz="850" b="1" dirty="0">
                <a:solidFill>
                  <a:srgbClr val="005993"/>
                </a:solidFill>
                <a:latin typeface="SVN-Gilroy XBold" panose="00000900000000000000" pitchFamily="50" charset="0"/>
                <a:cs typeface="Arial" panose="020B0604020202020204" pitchFamily="34" charset="0"/>
              </a:rPr>
              <a:t>, </a:t>
            </a:r>
            <a:r>
              <a:rPr lang="en-US" sz="850" dirty="0">
                <a:solidFill>
                  <a:prstClr val="black">
                    <a:lumMod val="75000"/>
                    <a:lumOff val="25000"/>
                  </a:prstClr>
                </a:solidFill>
                <a:latin typeface="SVN-Gilroy Medium" panose="00000600000000000000" pitchFamily="50" charset="0"/>
                <a:cs typeface="Arial" panose="020B0604020202020204" pitchFamily="34" charset="0"/>
              </a:rPr>
              <a:t>hit an all-time high. </a:t>
            </a:r>
          </a:p>
        </p:txBody>
      </p:sp>
      <p:pic>
        <p:nvPicPr>
          <p:cNvPr id="84" name="Picture 83">
            <a:extLst>
              <a:ext uri="{FF2B5EF4-FFF2-40B4-BE49-F238E27FC236}">
                <a16:creationId xmlns:a16="http://schemas.microsoft.com/office/drawing/2014/main" id="{018BFFB2-64D2-FFA2-2939-6DD1389E476D}"/>
              </a:ext>
            </a:extLst>
          </p:cNvPr>
          <p:cNvPicPr>
            <a:picLocks noChangeAspect="1"/>
          </p:cNvPicPr>
          <p:nvPr/>
        </p:nvPicPr>
        <p:blipFill>
          <a:blip r:embed="rId9"/>
          <a:stretch>
            <a:fillRect/>
          </a:stretch>
        </p:blipFill>
        <p:spPr>
          <a:xfrm>
            <a:off x="931918" y="2857967"/>
            <a:ext cx="104638" cy="100935"/>
          </a:xfrm>
          <a:prstGeom prst="rect">
            <a:avLst/>
          </a:prstGeom>
        </p:spPr>
      </p:pic>
      <p:sp>
        <p:nvSpPr>
          <p:cNvPr id="86" name="Rectangle: Rounded Corners 210">
            <a:extLst>
              <a:ext uri="{FF2B5EF4-FFF2-40B4-BE49-F238E27FC236}">
                <a16:creationId xmlns:a16="http://schemas.microsoft.com/office/drawing/2014/main" id="{4309ED79-96C9-13CC-D8F4-89A7853BDD57}"/>
              </a:ext>
            </a:extLst>
          </p:cNvPr>
          <p:cNvSpPr/>
          <p:nvPr/>
        </p:nvSpPr>
        <p:spPr>
          <a:xfrm>
            <a:off x="4036133" y="5216492"/>
            <a:ext cx="2159001" cy="1516306"/>
          </a:xfrm>
          <a:prstGeom prst="roundRect">
            <a:avLst>
              <a:gd name="adj" fmla="val 3519"/>
            </a:avLst>
          </a:prstGeom>
          <a:solidFill>
            <a:sysClr val="window" lastClr="FFFFFF"/>
          </a:solidFill>
          <a:ln w="12700" cap="flat" cmpd="sng" algn="ctr">
            <a:noFill/>
            <a:prstDash val="solid"/>
            <a:miter lim="800000"/>
          </a:ln>
          <a:effectLst>
            <a:outerShdw blurRad="38100" dist="38100" dir="2700000" algn="tl" rotWithShape="0">
              <a:sysClr val="window" lastClr="FFFFFF">
                <a:lumMod val="65000"/>
                <a:alpha val="36000"/>
              </a:sysClr>
            </a:outerShdw>
          </a:effectLst>
        </p:spPr>
        <p:txBody>
          <a:bodyPr rtlCol="0" anchor="ctr"/>
          <a:lstStyle/>
          <a:p>
            <a:pPr algn="ctr" defTabSz="914400"/>
            <a:endParaRPr lang="nl-NL" kern="0">
              <a:solidFill>
                <a:prstClr val="white"/>
              </a:solidFill>
              <a:latin typeface="Calibri" panose="020F0502020204030204"/>
            </a:endParaRPr>
          </a:p>
        </p:txBody>
      </p:sp>
      <p:sp>
        <p:nvSpPr>
          <p:cNvPr id="87" name="Rectangle 86">
            <a:extLst>
              <a:ext uri="{FF2B5EF4-FFF2-40B4-BE49-F238E27FC236}">
                <a16:creationId xmlns:a16="http://schemas.microsoft.com/office/drawing/2014/main" id="{67088970-FC97-19FE-73A3-8F7DD2893A9F}"/>
              </a:ext>
            </a:extLst>
          </p:cNvPr>
          <p:cNvSpPr/>
          <p:nvPr/>
        </p:nvSpPr>
        <p:spPr>
          <a:xfrm>
            <a:off x="4035052" y="5295285"/>
            <a:ext cx="2072367" cy="1371060"/>
          </a:xfrm>
          <a:prstGeom prst="rect">
            <a:avLst/>
          </a:prstGeom>
          <a:noFill/>
          <a:ln w="6350">
            <a:noFill/>
          </a:ln>
        </p:spPr>
        <p:txBody>
          <a:bodyPr wrap="square" lIns="62400" tIns="31200" rIns="62400" bIns="31200">
            <a:spAutoFit/>
          </a:bodyPr>
          <a:lstStyle/>
          <a:p>
            <a:pPr algn="just">
              <a:spcBef>
                <a:spcPts val="300"/>
              </a:spcBef>
              <a:spcAft>
                <a:spcPts val="300"/>
              </a:spcAft>
            </a:pPr>
            <a:r>
              <a:rPr lang="en-US" sz="850" b="1">
                <a:solidFill>
                  <a:srgbClr val="005993"/>
                </a:solidFill>
                <a:latin typeface="SVN-Gilroy XBold" panose="00000900000000000000" pitchFamily="50" charset="0"/>
                <a:cs typeface="Arial" panose="020B0604020202020204" pitchFamily="34" charset="0"/>
              </a:rPr>
              <a:t>VietinBank CIR in 2025 stood at 30.4%.</a:t>
            </a:r>
            <a:r>
              <a:rPr lang="en-US" sz="850">
                <a:solidFill>
                  <a:prstClr val="black">
                    <a:lumMod val="75000"/>
                    <a:lumOff val="25000"/>
                  </a:prstClr>
                </a:solidFill>
                <a:latin typeface="SVN-Gilroy Medium" panose="00000600000000000000" pitchFamily="50" charset="0"/>
                <a:ea typeface="Tahoma" panose="020B0604030504040204" pitchFamily="34" charset="0"/>
                <a:cs typeface="Arial" pitchFamily="34" charset="0"/>
              </a:rPr>
              <a:t> VietinBank </a:t>
            </a:r>
            <a:r>
              <a:rPr lang="en-US" sz="850" dirty="0">
                <a:solidFill>
                  <a:prstClr val="black">
                    <a:lumMod val="75000"/>
                    <a:lumOff val="25000"/>
                  </a:prstClr>
                </a:solidFill>
                <a:latin typeface="SVN-Gilroy Medium" panose="00000600000000000000" pitchFamily="50" charset="0"/>
                <a:ea typeface="Tahoma" panose="020B0604030504040204" pitchFamily="34" charset="0"/>
                <a:cs typeface="Arial" pitchFamily="34" charset="0"/>
              </a:rPr>
              <a:t>continues to optimize cost efficiency, prioritizing expenses for business operations, digital transformation, service quality improvement, promotional events, customer development and expansion, and enhancing customer experience to lay the foundation for the Bank's sustainable development</a:t>
            </a:r>
            <a:r>
              <a:rPr lang="de-DE" sz="850">
                <a:solidFill>
                  <a:prstClr val="black">
                    <a:lumMod val="75000"/>
                    <a:lumOff val="25000"/>
                  </a:prstClr>
                </a:solidFill>
                <a:latin typeface="SVN-Gilroy Medium" panose="00000600000000000000" pitchFamily="50" charset="0"/>
                <a:ea typeface="Tahoma" panose="020B0604030504040204" pitchFamily="34" charset="0"/>
                <a:cs typeface="Arial" pitchFamily="34" charset="0"/>
              </a:rPr>
              <a:t>. </a:t>
            </a:r>
            <a:endParaRPr lang="en-US" sz="850" dirty="0">
              <a:solidFill>
                <a:srgbClr val="005993"/>
              </a:solidFill>
              <a:latin typeface="SVN-Gilroy Medium" panose="00000600000000000000" pitchFamily="50" charset="0"/>
              <a:cs typeface="Arial" panose="020B0604020202020204" pitchFamily="34" charset="0"/>
            </a:endParaRPr>
          </a:p>
        </p:txBody>
      </p:sp>
      <p:sp>
        <p:nvSpPr>
          <p:cNvPr id="88" name="Rectangle: Rounded Corners 210">
            <a:extLst>
              <a:ext uri="{FF2B5EF4-FFF2-40B4-BE49-F238E27FC236}">
                <a16:creationId xmlns:a16="http://schemas.microsoft.com/office/drawing/2014/main" id="{1E0E2F37-D003-27D4-EA6B-F2789C1E5BF3}"/>
              </a:ext>
            </a:extLst>
          </p:cNvPr>
          <p:cNvSpPr/>
          <p:nvPr/>
        </p:nvSpPr>
        <p:spPr>
          <a:xfrm>
            <a:off x="626637" y="7409605"/>
            <a:ext cx="2393193" cy="1261227"/>
          </a:xfrm>
          <a:prstGeom prst="roundRect">
            <a:avLst>
              <a:gd name="adj" fmla="val 3519"/>
            </a:avLst>
          </a:prstGeom>
          <a:solidFill>
            <a:sysClr val="window" lastClr="FFFFFF"/>
          </a:solidFill>
          <a:ln w="12700" cap="flat" cmpd="sng" algn="ctr">
            <a:noFill/>
            <a:prstDash val="solid"/>
            <a:miter lim="800000"/>
          </a:ln>
          <a:effectLst>
            <a:outerShdw blurRad="38100" dist="38100" dir="2700000" algn="tl" rotWithShape="0">
              <a:sysClr val="window" lastClr="FFFFFF">
                <a:lumMod val="65000"/>
                <a:alpha val="36000"/>
              </a:sysClr>
            </a:outerShdw>
          </a:effectLst>
        </p:spPr>
        <p:txBody>
          <a:bodyPr rtlCol="0" anchor="ctr"/>
          <a:lstStyle/>
          <a:p>
            <a:pPr algn="ctr" defTabSz="914400"/>
            <a:endParaRPr lang="nl-NL" kern="0">
              <a:solidFill>
                <a:prstClr val="white"/>
              </a:solidFill>
              <a:latin typeface="Calibri" panose="020F0502020204030204"/>
            </a:endParaRPr>
          </a:p>
        </p:txBody>
      </p:sp>
      <p:sp>
        <p:nvSpPr>
          <p:cNvPr id="89" name="Rectangle 88">
            <a:extLst>
              <a:ext uri="{FF2B5EF4-FFF2-40B4-BE49-F238E27FC236}">
                <a16:creationId xmlns:a16="http://schemas.microsoft.com/office/drawing/2014/main" id="{0797FE94-DE47-1555-6BC5-B987590DABC5}"/>
              </a:ext>
            </a:extLst>
          </p:cNvPr>
          <p:cNvSpPr/>
          <p:nvPr/>
        </p:nvSpPr>
        <p:spPr>
          <a:xfrm>
            <a:off x="752521" y="7627988"/>
            <a:ext cx="2155992" cy="847840"/>
          </a:xfrm>
          <a:prstGeom prst="rect">
            <a:avLst/>
          </a:prstGeom>
          <a:noFill/>
          <a:ln w="6350">
            <a:noFill/>
          </a:ln>
        </p:spPr>
        <p:txBody>
          <a:bodyPr wrap="square" lIns="62400" tIns="31200" rIns="62400" bIns="31200">
            <a:spAutoFit/>
          </a:bodyPr>
          <a:lstStyle/>
          <a:p>
            <a:pPr algn="just" defTabSz="792510">
              <a:spcBef>
                <a:spcPts val="300"/>
              </a:spcBef>
              <a:spcAft>
                <a:spcPts val="300"/>
              </a:spcAft>
              <a:buClr>
                <a:srgbClr val="D71249"/>
              </a:buClr>
            </a:pPr>
            <a:r>
              <a:rPr lang="en-US" sz="850" dirty="0">
                <a:solidFill>
                  <a:prstClr val="black">
                    <a:lumMod val="75000"/>
                    <a:lumOff val="25000"/>
                  </a:prstClr>
                </a:solidFill>
                <a:latin typeface="SVN-Gilroy Medium" panose="00000600000000000000" pitchFamily="50" charset="0"/>
                <a:ea typeface="Tahoma" panose="020B0604030504040204" pitchFamily="34" charset="0"/>
                <a:cs typeface="Arial" panose="020B0604020202020204" pitchFamily="34" charset="0"/>
              </a:rPr>
              <a:t>Net income before provision expenses in in 2025 reached </a:t>
            </a:r>
            <a:r>
              <a:rPr lang="en-US" sz="850" b="1" dirty="0">
                <a:solidFill>
                  <a:srgbClr val="005993"/>
                </a:solidFill>
                <a:latin typeface="SVN-Gilroy XBold" panose="00000900000000000000" pitchFamily="50" charset="0"/>
                <a:ea typeface="Tahoma" panose="020B0604030504040204" pitchFamily="34" charset="0"/>
                <a:cs typeface="Arial" panose="020B0604020202020204" pitchFamily="34" charset="0"/>
              </a:rPr>
              <a:t>60.7 VND, </a:t>
            </a:r>
            <a:r>
              <a:rPr lang="en-US" sz="850" b="1" dirty="0" err="1">
                <a:solidFill>
                  <a:srgbClr val="005993"/>
                </a:solidFill>
                <a:latin typeface="SVN-Gilroy XBold" panose="00000900000000000000" pitchFamily="50" charset="0"/>
                <a:ea typeface="Tahoma" panose="020B0604030504040204" pitchFamily="34" charset="0"/>
                <a:cs typeface="Arial" panose="020B0604020202020204" pitchFamily="34" charset="0"/>
              </a:rPr>
              <a:t>Tn</a:t>
            </a:r>
            <a:r>
              <a:rPr lang="en-US" sz="850" b="1" dirty="0">
                <a:solidFill>
                  <a:srgbClr val="005993"/>
                </a:solidFill>
                <a:latin typeface="SVN-Gilroy XBold" panose="00000900000000000000" pitchFamily="50" charset="0"/>
                <a:ea typeface="Tahoma" panose="020B0604030504040204" pitchFamily="34" charset="0"/>
                <a:cs typeface="Arial" panose="020B0604020202020204" pitchFamily="34" charset="0"/>
              </a:rPr>
              <a:t> (+2.3% </a:t>
            </a:r>
            <a:r>
              <a:rPr lang="en-US" sz="850" b="1" dirty="0" err="1">
                <a:solidFill>
                  <a:srgbClr val="005993"/>
                </a:solidFill>
                <a:latin typeface="SVN-Gilroy XBold" panose="00000900000000000000" pitchFamily="50" charset="0"/>
                <a:ea typeface="Tahoma" panose="020B0604030504040204" pitchFamily="34" charset="0"/>
                <a:cs typeface="Arial" panose="020B0604020202020204" pitchFamily="34" charset="0"/>
              </a:rPr>
              <a:t>yoy</a:t>
            </a:r>
            <a:r>
              <a:rPr lang="en-US" sz="850" dirty="0">
                <a:solidFill>
                  <a:srgbClr val="005993"/>
                </a:solidFill>
                <a:latin typeface="SVN-Gilroy XBold" panose="00000900000000000000" pitchFamily="50" charset="0"/>
                <a:ea typeface="Tahoma" panose="020B0604030504040204" pitchFamily="34" charset="0"/>
                <a:cs typeface="Arial" panose="020B0604020202020204" pitchFamily="34" charset="0"/>
              </a:rPr>
              <a:t>)</a:t>
            </a:r>
            <a:r>
              <a:rPr lang="en-US" sz="850" dirty="0">
                <a:solidFill>
                  <a:prstClr val="black"/>
                </a:solidFill>
                <a:latin typeface="SVN-Gilroy Medium" panose="00000600000000000000" pitchFamily="50" charset="0"/>
                <a:ea typeface="Tahoma" panose="020B0604030504040204" pitchFamily="34" charset="0"/>
                <a:cs typeface="Arial" panose="020B0604020202020204" pitchFamily="34" charset="0"/>
              </a:rPr>
              <a:t>.</a:t>
            </a:r>
            <a:r>
              <a:rPr lang="en-US" sz="850" b="1" dirty="0">
                <a:solidFill>
                  <a:prstClr val="black"/>
                </a:solidFill>
                <a:latin typeface="SVN-Gilroy Medium" panose="00000600000000000000" pitchFamily="50" charset="0"/>
                <a:ea typeface="Tahoma" panose="020B0604030504040204" pitchFamily="34" charset="0"/>
                <a:cs typeface="Arial" panose="020B0604020202020204" pitchFamily="34" charset="0"/>
              </a:rPr>
              <a:t> </a:t>
            </a:r>
            <a:r>
              <a:rPr lang="en-US" sz="850" dirty="0">
                <a:solidFill>
                  <a:prstClr val="black">
                    <a:lumMod val="75000"/>
                    <a:lumOff val="25000"/>
                  </a:prstClr>
                </a:solidFill>
                <a:latin typeface="SVN-Gilroy Medium" panose="00000600000000000000" pitchFamily="50" charset="0"/>
                <a:ea typeface="Tahoma" panose="020B0604030504040204" pitchFamily="34" charset="0"/>
                <a:cs typeface="Arial" panose="020B0604020202020204" pitchFamily="34" charset="0"/>
              </a:rPr>
              <a:t>Provision expenses in 2025 was </a:t>
            </a:r>
            <a:r>
              <a:rPr lang="en-US" sz="850" b="1" dirty="0">
                <a:solidFill>
                  <a:srgbClr val="005993"/>
                </a:solidFill>
                <a:latin typeface="SVN-Gilroy XBold" panose="00000900000000000000" pitchFamily="50" charset="0"/>
                <a:ea typeface="Tahoma" panose="020B0604030504040204" pitchFamily="34" charset="0"/>
                <a:cs typeface="Arial" panose="020B0604020202020204" pitchFamily="34" charset="0"/>
              </a:rPr>
              <a:t>17.3 VND, </a:t>
            </a:r>
            <a:r>
              <a:rPr lang="en-US" sz="850" b="1" dirty="0" err="1">
                <a:solidFill>
                  <a:srgbClr val="005993"/>
                </a:solidFill>
                <a:latin typeface="SVN-Gilroy XBold" panose="00000900000000000000" pitchFamily="50" charset="0"/>
                <a:ea typeface="Tahoma" panose="020B0604030504040204" pitchFamily="34" charset="0"/>
                <a:cs typeface="Arial" panose="020B0604020202020204" pitchFamily="34" charset="0"/>
              </a:rPr>
              <a:t>Tn</a:t>
            </a:r>
            <a:r>
              <a:rPr lang="en-US" sz="850" b="1" dirty="0">
                <a:solidFill>
                  <a:srgbClr val="005993"/>
                </a:solidFill>
                <a:latin typeface="SVN-Gilroy XBold" panose="00000900000000000000" pitchFamily="50" charset="0"/>
                <a:ea typeface="Tahoma" panose="020B0604030504040204" pitchFamily="34" charset="0"/>
                <a:cs typeface="Arial" panose="020B0604020202020204" pitchFamily="34" charset="0"/>
              </a:rPr>
              <a:t> </a:t>
            </a:r>
            <a:r>
              <a:rPr lang="en-US" sz="850" b="1">
                <a:solidFill>
                  <a:srgbClr val="005993"/>
                </a:solidFill>
                <a:latin typeface="SVN-Gilroy XBold" panose="00000900000000000000" pitchFamily="50" charset="0"/>
                <a:ea typeface="Tahoma" panose="020B0604030504040204" pitchFamily="34" charset="0"/>
                <a:cs typeface="Arial" panose="020B0604020202020204" pitchFamily="34" charset="0"/>
              </a:rPr>
              <a:t>(-37.3% </a:t>
            </a:r>
            <a:r>
              <a:rPr lang="en-US" sz="850" b="1" dirty="0" err="1">
                <a:solidFill>
                  <a:srgbClr val="005993"/>
                </a:solidFill>
                <a:latin typeface="SVN-Gilroy XBold" panose="00000900000000000000" pitchFamily="50" charset="0"/>
                <a:ea typeface="Tahoma" panose="020B0604030504040204" pitchFamily="34" charset="0"/>
                <a:cs typeface="Arial" panose="020B0604020202020204" pitchFamily="34" charset="0"/>
              </a:rPr>
              <a:t>yoy</a:t>
            </a:r>
            <a:r>
              <a:rPr lang="en-US" sz="850" b="1" dirty="0">
                <a:solidFill>
                  <a:srgbClr val="005993"/>
                </a:solidFill>
                <a:latin typeface="SVN-Gilroy XBold" panose="00000900000000000000" pitchFamily="50" charset="0"/>
                <a:ea typeface="Tahoma" panose="020B0604030504040204" pitchFamily="34" charset="0"/>
                <a:cs typeface="Arial" panose="020B0604020202020204" pitchFamily="34" charset="0"/>
              </a:rPr>
              <a:t>) </a:t>
            </a:r>
            <a:r>
              <a:rPr lang="en-US" sz="850" dirty="0">
                <a:solidFill>
                  <a:prstClr val="black">
                    <a:lumMod val="75000"/>
                    <a:lumOff val="25000"/>
                  </a:prstClr>
                </a:solidFill>
                <a:latin typeface="SVN-Gilroy Medium" panose="00000600000000000000" pitchFamily="50" charset="0"/>
                <a:ea typeface="Tahoma" panose="020B0604030504040204" pitchFamily="34" charset="0"/>
                <a:cs typeface="Arial" panose="020B0604020202020204" pitchFamily="34" charset="0"/>
              </a:rPr>
              <a:t>driven by tightly controlled credit quality and NPL. </a:t>
            </a:r>
            <a:r>
              <a:rPr lang="en-US" sz="850" b="1" dirty="0">
                <a:solidFill>
                  <a:srgbClr val="005993"/>
                </a:solidFill>
                <a:latin typeface="SVN-Gilroy XBold" panose="00000900000000000000" pitchFamily="50" charset="0"/>
                <a:ea typeface="Tahoma" panose="020B0604030504040204" pitchFamily="34" charset="0"/>
                <a:cs typeface="Arial" panose="020B0604020202020204" pitchFamily="34" charset="0"/>
              </a:rPr>
              <a:t>PBT in 2025 was 43.4 VND, </a:t>
            </a:r>
            <a:r>
              <a:rPr lang="en-US" sz="850" b="1" dirty="0" err="1">
                <a:solidFill>
                  <a:srgbClr val="005993"/>
                </a:solidFill>
                <a:latin typeface="SVN-Gilroy XBold" panose="00000900000000000000" pitchFamily="50" charset="0"/>
                <a:ea typeface="Tahoma" panose="020B0604030504040204" pitchFamily="34" charset="0"/>
                <a:cs typeface="Arial" panose="020B0604020202020204" pitchFamily="34" charset="0"/>
              </a:rPr>
              <a:t>Tn</a:t>
            </a:r>
            <a:r>
              <a:rPr lang="en-US" sz="850" b="1" dirty="0">
                <a:solidFill>
                  <a:srgbClr val="005993"/>
                </a:solidFill>
                <a:latin typeface="SVN-Gilroy XBold" panose="00000900000000000000" pitchFamily="50" charset="0"/>
                <a:ea typeface="Tahoma" panose="020B0604030504040204" pitchFamily="34" charset="0"/>
                <a:cs typeface="Arial" panose="020B0604020202020204" pitchFamily="34" charset="0"/>
              </a:rPr>
              <a:t> (+36.8% </a:t>
            </a:r>
            <a:r>
              <a:rPr lang="en-US" sz="850" b="1" dirty="0" err="1">
                <a:solidFill>
                  <a:srgbClr val="005993"/>
                </a:solidFill>
                <a:latin typeface="SVN-Gilroy XBold" panose="00000900000000000000" pitchFamily="50" charset="0"/>
                <a:ea typeface="Tahoma" panose="020B0604030504040204" pitchFamily="34" charset="0"/>
                <a:cs typeface="Arial" panose="020B0604020202020204" pitchFamily="34" charset="0"/>
              </a:rPr>
              <a:t>yoy</a:t>
            </a:r>
            <a:r>
              <a:rPr lang="en-US" sz="850" b="1" dirty="0">
                <a:solidFill>
                  <a:srgbClr val="005993"/>
                </a:solidFill>
                <a:latin typeface="SVN-Gilroy XBold" panose="00000900000000000000" pitchFamily="50" charset="0"/>
                <a:ea typeface="Tahoma" panose="020B0604030504040204" pitchFamily="34" charset="0"/>
                <a:cs typeface="Arial" panose="020B0604020202020204" pitchFamily="34" charset="0"/>
              </a:rPr>
              <a:t>).</a:t>
            </a:r>
            <a:endParaRPr lang="x-none" sz="850" b="1" dirty="0">
              <a:solidFill>
                <a:srgbClr val="005993"/>
              </a:solidFill>
              <a:latin typeface="SVN-Gilroy Medium" panose="00000600000000000000" pitchFamily="50" charset="0"/>
              <a:ea typeface="Tahoma" panose="020B0604030504040204" pitchFamily="34" charset="0"/>
              <a:cs typeface="Arial" panose="020B0604020202020204" pitchFamily="34" charset="0"/>
            </a:endParaRPr>
          </a:p>
        </p:txBody>
      </p:sp>
      <p:pic>
        <p:nvPicPr>
          <p:cNvPr id="192" name="Picture 191">
            <a:extLst>
              <a:ext uri="{FF2B5EF4-FFF2-40B4-BE49-F238E27FC236}">
                <a16:creationId xmlns:a16="http://schemas.microsoft.com/office/drawing/2014/main" id="{95723DE2-721C-2CE5-8CB6-96C087B5F2C2}"/>
              </a:ext>
            </a:extLst>
          </p:cNvPr>
          <p:cNvPicPr>
            <a:picLocks noChangeAspect="1"/>
          </p:cNvPicPr>
          <p:nvPr/>
        </p:nvPicPr>
        <p:blipFill>
          <a:blip r:embed="rId9"/>
          <a:stretch>
            <a:fillRect/>
          </a:stretch>
        </p:blipFill>
        <p:spPr>
          <a:xfrm>
            <a:off x="931918" y="3549855"/>
            <a:ext cx="104638" cy="100935"/>
          </a:xfrm>
          <a:prstGeom prst="rect">
            <a:avLst/>
          </a:prstGeom>
        </p:spPr>
      </p:pic>
      <p:pic>
        <p:nvPicPr>
          <p:cNvPr id="193" name="Picture 192">
            <a:extLst>
              <a:ext uri="{FF2B5EF4-FFF2-40B4-BE49-F238E27FC236}">
                <a16:creationId xmlns:a16="http://schemas.microsoft.com/office/drawing/2014/main" id="{7A396C97-3879-4BCF-3EAA-21107FEADF01}"/>
              </a:ext>
            </a:extLst>
          </p:cNvPr>
          <p:cNvPicPr>
            <a:picLocks noChangeAspect="1"/>
          </p:cNvPicPr>
          <p:nvPr/>
        </p:nvPicPr>
        <p:blipFill>
          <a:blip r:embed="rId9"/>
          <a:stretch>
            <a:fillRect/>
          </a:stretch>
        </p:blipFill>
        <p:spPr>
          <a:xfrm>
            <a:off x="958271" y="4238216"/>
            <a:ext cx="104638" cy="100935"/>
          </a:xfrm>
          <a:prstGeom prst="rect">
            <a:avLst/>
          </a:prstGeom>
        </p:spPr>
      </p:pic>
      <p:sp>
        <p:nvSpPr>
          <p:cNvPr id="214" name="TextBox 213">
            <a:extLst>
              <a:ext uri="{FF2B5EF4-FFF2-40B4-BE49-F238E27FC236}">
                <a16:creationId xmlns:a16="http://schemas.microsoft.com/office/drawing/2014/main" id="{83276C7D-24C3-5A1F-6A20-38F72BEC676C}"/>
              </a:ext>
            </a:extLst>
          </p:cNvPr>
          <p:cNvSpPr txBox="1"/>
          <p:nvPr/>
        </p:nvSpPr>
        <p:spPr>
          <a:xfrm>
            <a:off x="3204117" y="7477718"/>
            <a:ext cx="411013" cy="200055"/>
          </a:xfrm>
          <a:prstGeom prst="rect">
            <a:avLst/>
          </a:prstGeom>
          <a:noFill/>
        </p:spPr>
        <p:txBody>
          <a:bodyPr wrap="square">
            <a:spAutoFit/>
          </a:bodyPr>
          <a:lstStyle/>
          <a:p>
            <a:pPr defTabSz="792510">
              <a:defRPr/>
            </a:pPr>
            <a:r>
              <a:rPr lang="en-US" sz="700">
                <a:solidFill>
                  <a:prstClr val="black">
                    <a:lumMod val="75000"/>
                    <a:lumOff val="25000"/>
                  </a:prstClr>
                </a:solidFill>
                <a:latin typeface="SVN-Gilroy Medium" panose="00000600000000000000" pitchFamily="50" charset="0"/>
                <a:cs typeface="Arial" panose="020B0604020202020204" pitchFamily="34" charset="0"/>
              </a:rPr>
              <a:t>6.7%</a:t>
            </a:r>
            <a:endParaRPr lang="vi-VN" sz="700" dirty="0">
              <a:solidFill>
                <a:prstClr val="black">
                  <a:lumMod val="75000"/>
                  <a:lumOff val="25000"/>
                </a:prstClr>
              </a:solidFill>
              <a:cs typeface="Arial" panose="020B0604020202020204" pitchFamily="34" charset="0"/>
            </a:endParaRPr>
          </a:p>
        </p:txBody>
      </p:sp>
      <p:sp>
        <p:nvSpPr>
          <p:cNvPr id="215" name="Freeform 443">
            <a:extLst>
              <a:ext uri="{FF2B5EF4-FFF2-40B4-BE49-F238E27FC236}">
                <a16:creationId xmlns:a16="http://schemas.microsoft.com/office/drawing/2014/main" id="{C4EAB248-E530-1A78-BC41-3D7771F13292}"/>
              </a:ext>
            </a:extLst>
          </p:cNvPr>
          <p:cNvSpPr/>
          <p:nvPr/>
        </p:nvSpPr>
        <p:spPr>
          <a:xfrm>
            <a:off x="3185081" y="7527979"/>
            <a:ext cx="89475" cy="84494"/>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00599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6" name="TextBox 215">
            <a:extLst>
              <a:ext uri="{FF2B5EF4-FFF2-40B4-BE49-F238E27FC236}">
                <a16:creationId xmlns:a16="http://schemas.microsoft.com/office/drawing/2014/main" id="{5458AB95-9B2E-E0FE-E0BC-8D32EDC716AC}"/>
              </a:ext>
            </a:extLst>
          </p:cNvPr>
          <p:cNvSpPr txBox="1"/>
          <p:nvPr/>
        </p:nvSpPr>
        <p:spPr>
          <a:xfrm>
            <a:off x="3575752" y="7389747"/>
            <a:ext cx="494297" cy="200055"/>
          </a:xfrm>
          <a:prstGeom prst="rect">
            <a:avLst/>
          </a:prstGeom>
          <a:noFill/>
        </p:spPr>
        <p:txBody>
          <a:bodyPr wrap="square">
            <a:spAutoFit/>
          </a:bodyPr>
          <a:lstStyle/>
          <a:p>
            <a:pPr defTabSz="792510">
              <a:defRPr/>
            </a:pPr>
            <a:r>
              <a:rPr lang="en-US" sz="700">
                <a:solidFill>
                  <a:prstClr val="black">
                    <a:lumMod val="75000"/>
                    <a:lumOff val="25000"/>
                  </a:prstClr>
                </a:solidFill>
                <a:latin typeface="SVN-Gilroy Medium" panose="00000600000000000000" pitchFamily="50" charset="0"/>
                <a:cs typeface="Arial" panose="020B0604020202020204" pitchFamily="34" charset="0"/>
              </a:rPr>
              <a:t>-4.5%</a:t>
            </a:r>
            <a:endParaRPr lang="vi-VN" sz="700" dirty="0">
              <a:solidFill>
                <a:prstClr val="black">
                  <a:lumMod val="75000"/>
                  <a:lumOff val="25000"/>
                </a:prstClr>
              </a:solidFill>
              <a:cs typeface="Arial" panose="020B0604020202020204" pitchFamily="34" charset="0"/>
            </a:endParaRPr>
          </a:p>
        </p:txBody>
      </p:sp>
      <p:sp>
        <p:nvSpPr>
          <p:cNvPr id="217" name="Freeform 443">
            <a:extLst>
              <a:ext uri="{FF2B5EF4-FFF2-40B4-BE49-F238E27FC236}">
                <a16:creationId xmlns:a16="http://schemas.microsoft.com/office/drawing/2014/main" id="{7CAA7DBF-1A1E-7072-33B0-68372242FA2A}"/>
              </a:ext>
            </a:extLst>
          </p:cNvPr>
          <p:cNvSpPr/>
          <p:nvPr/>
        </p:nvSpPr>
        <p:spPr>
          <a:xfrm rot="10800000">
            <a:off x="3556716" y="7440008"/>
            <a:ext cx="89475" cy="84494"/>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CC121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3" name="TextBox 222">
            <a:extLst>
              <a:ext uri="{FF2B5EF4-FFF2-40B4-BE49-F238E27FC236}">
                <a16:creationId xmlns:a16="http://schemas.microsoft.com/office/drawing/2014/main" id="{A3F41ACB-E731-7C05-3966-6D849D79809A}"/>
              </a:ext>
            </a:extLst>
          </p:cNvPr>
          <p:cNvSpPr txBox="1"/>
          <p:nvPr/>
        </p:nvSpPr>
        <p:spPr>
          <a:xfrm>
            <a:off x="4360055" y="7249524"/>
            <a:ext cx="411013" cy="200055"/>
          </a:xfrm>
          <a:prstGeom prst="rect">
            <a:avLst/>
          </a:prstGeom>
          <a:noFill/>
        </p:spPr>
        <p:txBody>
          <a:bodyPr wrap="square">
            <a:spAutoFit/>
          </a:bodyPr>
          <a:lstStyle/>
          <a:p>
            <a:pPr defTabSz="792510">
              <a:defRPr/>
            </a:pPr>
            <a:r>
              <a:rPr lang="en-US" sz="700">
                <a:solidFill>
                  <a:prstClr val="black">
                    <a:lumMod val="75000"/>
                    <a:lumOff val="25000"/>
                  </a:prstClr>
                </a:solidFill>
                <a:latin typeface="SVN-Gilroy Medium" panose="00000600000000000000" pitchFamily="50" charset="0"/>
                <a:cs typeface="Arial" panose="020B0604020202020204" pitchFamily="34" charset="0"/>
              </a:rPr>
              <a:t>6.6%</a:t>
            </a:r>
            <a:endParaRPr lang="vi-VN" sz="700" dirty="0">
              <a:solidFill>
                <a:prstClr val="black">
                  <a:lumMod val="75000"/>
                  <a:lumOff val="25000"/>
                </a:prstClr>
              </a:solidFill>
              <a:cs typeface="Arial" panose="020B0604020202020204" pitchFamily="34" charset="0"/>
            </a:endParaRPr>
          </a:p>
        </p:txBody>
      </p:sp>
      <p:sp>
        <p:nvSpPr>
          <p:cNvPr id="224" name="Freeform 443">
            <a:extLst>
              <a:ext uri="{FF2B5EF4-FFF2-40B4-BE49-F238E27FC236}">
                <a16:creationId xmlns:a16="http://schemas.microsoft.com/office/drawing/2014/main" id="{AEAB5533-68B1-F1F7-46D1-1A29F95663F3}"/>
              </a:ext>
            </a:extLst>
          </p:cNvPr>
          <p:cNvSpPr/>
          <p:nvPr/>
        </p:nvSpPr>
        <p:spPr>
          <a:xfrm>
            <a:off x="4341019" y="7299785"/>
            <a:ext cx="89475" cy="84494"/>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00599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5" name="TextBox 224">
            <a:extLst>
              <a:ext uri="{FF2B5EF4-FFF2-40B4-BE49-F238E27FC236}">
                <a16:creationId xmlns:a16="http://schemas.microsoft.com/office/drawing/2014/main" id="{5FACF50B-06D6-E376-9B18-3D990CDBDBAB}"/>
              </a:ext>
            </a:extLst>
          </p:cNvPr>
          <p:cNvSpPr txBox="1"/>
          <p:nvPr/>
        </p:nvSpPr>
        <p:spPr>
          <a:xfrm>
            <a:off x="4736939" y="7255874"/>
            <a:ext cx="411013" cy="200055"/>
          </a:xfrm>
          <a:prstGeom prst="rect">
            <a:avLst/>
          </a:prstGeom>
          <a:noFill/>
        </p:spPr>
        <p:txBody>
          <a:bodyPr wrap="square">
            <a:spAutoFit/>
          </a:bodyPr>
          <a:lstStyle/>
          <a:p>
            <a:pPr defTabSz="792510">
              <a:defRPr/>
            </a:pPr>
            <a:r>
              <a:rPr lang="en-US" sz="700">
                <a:solidFill>
                  <a:prstClr val="black">
                    <a:lumMod val="75000"/>
                    <a:lumOff val="25000"/>
                  </a:prstClr>
                </a:solidFill>
                <a:latin typeface="SVN-Gilroy Medium" panose="00000600000000000000" pitchFamily="50" charset="0"/>
                <a:cs typeface="Arial" panose="020B0604020202020204" pitchFamily="34" charset="0"/>
              </a:rPr>
              <a:t>17.8%</a:t>
            </a:r>
            <a:endParaRPr lang="vi-VN" sz="700" dirty="0">
              <a:solidFill>
                <a:prstClr val="black">
                  <a:lumMod val="75000"/>
                  <a:lumOff val="25000"/>
                </a:prstClr>
              </a:solidFill>
              <a:cs typeface="Arial" panose="020B0604020202020204" pitchFamily="34" charset="0"/>
            </a:endParaRPr>
          </a:p>
        </p:txBody>
      </p:sp>
      <p:sp>
        <p:nvSpPr>
          <p:cNvPr id="226" name="Freeform 443">
            <a:extLst>
              <a:ext uri="{FF2B5EF4-FFF2-40B4-BE49-F238E27FC236}">
                <a16:creationId xmlns:a16="http://schemas.microsoft.com/office/drawing/2014/main" id="{B938A347-1F57-BE6E-10A2-14F67B6CFF44}"/>
              </a:ext>
            </a:extLst>
          </p:cNvPr>
          <p:cNvSpPr/>
          <p:nvPr/>
        </p:nvSpPr>
        <p:spPr>
          <a:xfrm>
            <a:off x="4717903" y="7306135"/>
            <a:ext cx="89475" cy="84494"/>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00599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7" name="TextBox 226">
            <a:extLst>
              <a:ext uri="{FF2B5EF4-FFF2-40B4-BE49-F238E27FC236}">
                <a16:creationId xmlns:a16="http://schemas.microsoft.com/office/drawing/2014/main" id="{B07F2DA3-AB98-24C8-EB09-0A5974DC65FF}"/>
              </a:ext>
            </a:extLst>
          </p:cNvPr>
          <p:cNvSpPr txBox="1"/>
          <p:nvPr/>
        </p:nvSpPr>
        <p:spPr>
          <a:xfrm>
            <a:off x="5089933" y="7477241"/>
            <a:ext cx="411013" cy="200055"/>
          </a:xfrm>
          <a:prstGeom prst="rect">
            <a:avLst/>
          </a:prstGeom>
          <a:noFill/>
        </p:spPr>
        <p:txBody>
          <a:bodyPr wrap="square">
            <a:spAutoFit/>
          </a:bodyPr>
          <a:lstStyle/>
          <a:p>
            <a:pPr defTabSz="792510">
              <a:defRPr/>
            </a:pPr>
            <a:r>
              <a:rPr lang="en-US" sz="700">
                <a:solidFill>
                  <a:prstClr val="black">
                    <a:lumMod val="75000"/>
                    <a:lumOff val="25000"/>
                  </a:prstClr>
                </a:solidFill>
                <a:latin typeface="SVN-Gilroy Medium" panose="00000600000000000000" pitchFamily="50" charset="0"/>
                <a:cs typeface="Arial" panose="020B0604020202020204" pitchFamily="34" charset="0"/>
              </a:rPr>
              <a:t>2.3%</a:t>
            </a:r>
            <a:endParaRPr lang="vi-VN" sz="700" dirty="0">
              <a:solidFill>
                <a:prstClr val="black">
                  <a:lumMod val="75000"/>
                  <a:lumOff val="25000"/>
                </a:prstClr>
              </a:solidFill>
              <a:cs typeface="Arial" panose="020B0604020202020204" pitchFamily="34" charset="0"/>
            </a:endParaRPr>
          </a:p>
        </p:txBody>
      </p:sp>
      <p:sp>
        <p:nvSpPr>
          <p:cNvPr id="228" name="Freeform 443">
            <a:extLst>
              <a:ext uri="{FF2B5EF4-FFF2-40B4-BE49-F238E27FC236}">
                <a16:creationId xmlns:a16="http://schemas.microsoft.com/office/drawing/2014/main" id="{38B2ED7B-4EEF-ED08-BB6E-85A536256FB7}"/>
              </a:ext>
            </a:extLst>
          </p:cNvPr>
          <p:cNvSpPr/>
          <p:nvPr/>
        </p:nvSpPr>
        <p:spPr>
          <a:xfrm>
            <a:off x="5070897" y="7527502"/>
            <a:ext cx="89475" cy="84494"/>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00599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9" name="TextBox 228">
            <a:extLst>
              <a:ext uri="{FF2B5EF4-FFF2-40B4-BE49-F238E27FC236}">
                <a16:creationId xmlns:a16="http://schemas.microsoft.com/office/drawing/2014/main" id="{A167CD5A-DAB5-32BF-ED7E-C575150FE6AB}"/>
              </a:ext>
            </a:extLst>
          </p:cNvPr>
          <p:cNvSpPr txBox="1"/>
          <p:nvPr/>
        </p:nvSpPr>
        <p:spPr>
          <a:xfrm>
            <a:off x="5472820" y="7489941"/>
            <a:ext cx="546981" cy="200055"/>
          </a:xfrm>
          <a:prstGeom prst="rect">
            <a:avLst/>
          </a:prstGeom>
          <a:noFill/>
        </p:spPr>
        <p:txBody>
          <a:bodyPr wrap="square">
            <a:spAutoFit/>
          </a:bodyPr>
          <a:lstStyle/>
          <a:p>
            <a:pPr defTabSz="792510">
              <a:defRPr/>
            </a:pPr>
            <a:r>
              <a:rPr lang="en-US" sz="700">
                <a:solidFill>
                  <a:prstClr val="black">
                    <a:lumMod val="75000"/>
                    <a:lumOff val="25000"/>
                  </a:prstClr>
                </a:solidFill>
                <a:latin typeface="SVN-Gilroy Medium" panose="00000600000000000000" pitchFamily="50" charset="0"/>
                <a:cs typeface="Arial" panose="020B0604020202020204" pitchFamily="34" charset="0"/>
              </a:rPr>
              <a:t>-37.3%</a:t>
            </a:r>
            <a:endParaRPr lang="vi-VN" sz="700" dirty="0">
              <a:solidFill>
                <a:prstClr val="black">
                  <a:lumMod val="75000"/>
                  <a:lumOff val="25000"/>
                </a:prstClr>
              </a:solidFill>
              <a:cs typeface="Arial" panose="020B0604020202020204" pitchFamily="34" charset="0"/>
            </a:endParaRPr>
          </a:p>
        </p:txBody>
      </p:sp>
      <p:sp>
        <p:nvSpPr>
          <p:cNvPr id="230" name="Freeform 443">
            <a:extLst>
              <a:ext uri="{FF2B5EF4-FFF2-40B4-BE49-F238E27FC236}">
                <a16:creationId xmlns:a16="http://schemas.microsoft.com/office/drawing/2014/main" id="{2BB59A5F-2939-35DB-6BDC-B03CEB3658A8}"/>
              </a:ext>
            </a:extLst>
          </p:cNvPr>
          <p:cNvSpPr/>
          <p:nvPr/>
        </p:nvSpPr>
        <p:spPr>
          <a:xfrm rot="10800000">
            <a:off x="5453784" y="7540202"/>
            <a:ext cx="89475" cy="84494"/>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CC121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1" name="TextBox 230">
            <a:extLst>
              <a:ext uri="{FF2B5EF4-FFF2-40B4-BE49-F238E27FC236}">
                <a16:creationId xmlns:a16="http://schemas.microsoft.com/office/drawing/2014/main" id="{37853FE2-2668-0017-8A63-357E580C04B3}"/>
              </a:ext>
            </a:extLst>
          </p:cNvPr>
          <p:cNvSpPr txBox="1"/>
          <p:nvPr/>
        </p:nvSpPr>
        <p:spPr>
          <a:xfrm>
            <a:off x="5844568" y="7706346"/>
            <a:ext cx="428489" cy="200055"/>
          </a:xfrm>
          <a:prstGeom prst="rect">
            <a:avLst/>
          </a:prstGeom>
          <a:noFill/>
        </p:spPr>
        <p:txBody>
          <a:bodyPr wrap="square">
            <a:spAutoFit/>
          </a:bodyPr>
          <a:lstStyle/>
          <a:p>
            <a:pPr defTabSz="792510">
              <a:defRPr/>
            </a:pPr>
            <a:r>
              <a:rPr lang="en-US" sz="700">
                <a:solidFill>
                  <a:prstClr val="black">
                    <a:lumMod val="75000"/>
                    <a:lumOff val="25000"/>
                  </a:prstClr>
                </a:solidFill>
                <a:latin typeface="SVN-Gilroy Medium" panose="00000600000000000000" pitchFamily="50" charset="0"/>
                <a:cs typeface="Arial" panose="020B0604020202020204" pitchFamily="34" charset="0"/>
              </a:rPr>
              <a:t>36.8%</a:t>
            </a:r>
            <a:endParaRPr lang="vi-VN" sz="700" dirty="0">
              <a:solidFill>
                <a:prstClr val="black">
                  <a:lumMod val="75000"/>
                  <a:lumOff val="25000"/>
                </a:prstClr>
              </a:solidFill>
              <a:cs typeface="Arial" panose="020B0604020202020204" pitchFamily="34" charset="0"/>
            </a:endParaRPr>
          </a:p>
        </p:txBody>
      </p:sp>
      <p:sp>
        <p:nvSpPr>
          <p:cNvPr id="232" name="Freeform 443">
            <a:extLst>
              <a:ext uri="{FF2B5EF4-FFF2-40B4-BE49-F238E27FC236}">
                <a16:creationId xmlns:a16="http://schemas.microsoft.com/office/drawing/2014/main" id="{CAAEF807-0D0D-5360-CAC7-B07F131EAF84}"/>
              </a:ext>
            </a:extLst>
          </p:cNvPr>
          <p:cNvSpPr/>
          <p:nvPr/>
        </p:nvSpPr>
        <p:spPr>
          <a:xfrm>
            <a:off x="5825532" y="7756607"/>
            <a:ext cx="89475" cy="84494"/>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00599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3" name="Freeform 443">
            <a:extLst>
              <a:ext uri="{FF2B5EF4-FFF2-40B4-BE49-F238E27FC236}">
                <a16:creationId xmlns:a16="http://schemas.microsoft.com/office/drawing/2014/main" id="{FBB23933-1579-F0F9-BD1C-0A16ED92B55F}"/>
              </a:ext>
            </a:extLst>
          </p:cNvPr>
          <p:cNvSpPr/>
          <p:nvPr/>
        </p:nvSpPr>
        <p:spPr>
          <a:xfrm>
            <a:off x="3259426" y="8866346"/>
            <a:ext cx="116042" cy="109581"/>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00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4" name="Freeform 443">
            <a:extLst>
              <a:ext uri="{FF2B5EF4-FFF2-40B4-BE49-F238E27FC236}">
                <a16:creationId xmlns:a16="http://schemas.microsoft.com/office/drawing/2014/main" id="{5059F6FE-DD45-1487-B9BD-11BB744DD856}"/>
              </a:ext>
            </a:extLst>
          </p:cNvPr>
          <p:cNvSpPr/>
          <p:nvPr/>
        </p:nvSpPr>
        <p:spPr>
          <a:xfrm rot="10800000">
            <a:off x="3417734" y="8866345"/>
            <a:ext cx="116042" cy="109581"/>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2ACD823B-7514-F2B0-10BD-2C9C0002F9FB}"/>
              </a:ext>
            </a:extLst>
          </p:cNvPr>
          <p:cNvSpPr txBox="1"/>
          <p:nvPr/>
        </p:nvSpPr>
        <p:spPr>
          <a:xfrm>
            <a:off x="3598919" y="8816564"/>
            <a:ext cx="2868986" cy="200055"/>
          </a:xfrm>
          <a:prstGeom prst="rect">
            <a:avLst/>
          </a:prstGeom>
          <a:noFill/>
        </p:spPr>
        <p:txBody>
          <a:bodyPr wrap="square">
            <a:spAutoFit/>
          </a:bodyPr>
          <a:lstStyle/>
          <a:p>
            <a:pPr lvl="0" algn="just" defTabSz="914400">
              <a:spcBef>
                <a:spcPts val="200"/>
              </a:spcBef>
              <a:spcAft>
                <a:spcPts val="200"/>
              </a:spcAft>
              <a:defRPr/>
            </a:pPr>
            <a:r>
              <a:rPr lang="en-US" sz="700" i="1" dirty="0">
                <a:solidFill>
                  <a:schemeClr val="tx1">
                    <a:lumMod val="75000"/>
                    <a:lumOff val="25000"/>
                  </a:schemeClr>
                </a:solidFill>
                <a:latin typeface="SVN-Gilroy Medium" panose="00000600000000000000" pitchFamily="50" charset="0"/>
                <a:cs typeface="Arial" panose="020B0604020202020204" pitchFamily="34" charset="0"/>
              </a:rPr>
              <a:t>Increase/ Decrease in each item in 2025 compared to 2024 (YoY)</a:t>
            </a:r>
            <a:endParaRPr lang="vi-VN" sz="700" i="1" dirty="0">
              <a:solidFill>
                <a:schemeClr val="tx1">
                  <a:lumMod val="75000"/>
                  <a:lumOff val="25000"/>
                </a:schemeClr>
              </a:solidFill>
              <a:cs typeface="Arial" panose="020B0604020202020204" pitchFamily="34" charset="0"/>
            </a:endParaRPr>
          </a:p>
        </p:txBody>
      </p:sp>
      <p:pic>
        <p:nvPicPr>
          <p:cNvPr id="236" name="Picture 235">
            <a:extLst>
              <a:ext uri="{FF2B5EF4-FFF2-40B4-BE49-F238E27FC236}">
                <a16:creationId xmlns:a16="http://schemas.microsoft.com/office/drawing/2014/main" id="{F7B79AEB-986D-E8C0-D724-638046CD8B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10921" y="229982"/>
            <a:ext cx="1156984" cy="388746"/>
          </a:xfrm>
          <a:prstGeom prst="rect">
            <a:avLst/>
          </a:prstGeom>
        </p:spPr>
      </p:pic>
      <p:pic>
        <p:nvPicPr>
          <p:cNvPr id="115" name="Picture 114">
            <a:extLst>
              <a:ext uri="{FF2B5EF4-FFF2-40B4-BE49-F238E27FC236}">
                <a16:creationId xmlns:a16="http://schemas.microsoft.com/office/drawing/2014/main" id="{8F7FBC5B-3DDE-3D35-FC9B-E81B3D00260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2424534" y="792595"/>
            <a:ext cx="2099447" cy="371812"/>
          </a:xfrm>
          <a:prstGeom prst="rect">
            <a:avLst/>
          </a:prstGeom>
        </p:spPr>
      </p:pic>
      <p:sp>
        <p:nvSpPr>
          <p:cNvPr id="116" name="TextBox 115">
            <a:extLst>
              <a:ext uri="{FF2B5EF4-FFF2-40B4-BE49-F238E27FC236}">
                <a16:creationId xmlns:a16="http://schemas.microsoft.com/office/drawing/2014/main" id="{C721BD3F-ED14-F586-3588-64D4FB40F524}"/>
              </a:ext>
            </a:extLst>
          </p:cNvPr>
          <p:cNvSpPr txBox="1"/>
          <p:nvPr/>
        </p:nvSpPr>
        <p:spPr>
          <a:xfrm>
            <a:off x="-2387573" y="869815"/>
            <a:ext cx="2102315" cy="246221"/>
          </a:xfrm>
          <a:prstGeom prst="rect">
            <a:avLst/>
          </a:prstGeom>
          <a:noFill/>
        </p:spPr>
        <p:txBody>
          <a:bodyPr wrap="square" rtlCol="0">
            <a:spAutoFit/>
          </a:bodyPr>
          <a:lstStyle/>
          <a:p>
            <a:pPr defTabSz="914400">
              <a:defRPr/>
            </a:pPr>
            <a:r>
              <a:rPr lang="en-US" sz="1000" b="1">
                <a:latin typeface="SVN-Gilroy XBold" panose="00000900000000000000" pitchFamily="50" charset="0"/>
                <a:cs typeface="Segoe UI Semibold" panose="020B0702040204020203" pitchFamily="34" charset="0"/>
              </a:rPr>
              <a:t>PROFITS STRUCTURE IN 6M2024</a:t>
            </a:r>
            <a:endParaRPr lang="vi-VN" sz="1000" dirty="0">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117" name="Picture 116">
            <a:extLst>
              <a:ext uri="{FF2B5EF4-FFF2-40B4-BE49-F238E27FC236}">
                <a16:creationId xmlns:a16="http://schemas.microsoft.com/office/drawing/2014/main" id="{8F7FBC5B-3DDE-3D35-FC9B-E81B3D00260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3481608" y="1222576"/>
            <a:ext cx="3066758" cy="371812"/>
          </a:xfrm>
          <a:prstGeom prst="rect">
            <a:avLst/>
          </a:prstGeom>
        </p:spPr>
      </p:pic>
      <p:sp>
        <p:nvSpPr>
          <p:cNvPr id="118" name="TextBox 117">
            <a:extLst>
              <a:ext uri="{FF2B5EF4-FFF2-40B4-BE49-F238E27FC236}">
                <a16:creationId xmlns:a16="http://schemas.microsoft.com/office/drawing/2014/main" id="{C721BD3F-ED14-F586-3588-64D4FB40F524}"/>
              </a:ext>
            </a:extLst>
          </p:cNvPr>
          <p:cNvSpPr txBox="1"/>
          <p:nvPr/>
        </p:nvSpPr>
        <p:spPr>
          <a:xfrm>
            <a:off x="-3481365" y="1285371"/>
            <a:ext cx="3091947" cy="246221"/>
          </a:xfrm>
          <a:prstGeom prst="rect">
            <a:avLst/>
          </a:prstGeom>
          <a:noFill/>
        </p:spPr>
        <p:txBody>
          <a:bodyPr wrap="square" rtlCol="0">
            <a:spAutoFit/>
          </a:bodyPr>
          <a:lstStyle/>
          <a:p>
            <a:pPr defTabSz="914400">
              <a:defRPr/>
            </a:pPr>
            <a:r>
              <a:rPr lang="en-US" sz="1000" b="1">
                <a:latin typeface="SVN-Gilroy XBold" panose="00000900000000000000" pitchFamily="50" charset="0"/>
                <a:cs typeface="Segoe UI Semibold" panose="020B0702040204020203" pitchFamily="34" charset="0"/>
              </a:rPr>
              <a:t>CẤU PHẦN LỢI NHUẬN 6 THÁNG ĐẦU NĂM 2024</a:t>
            </a:r>
            <a:endParaRPr lang="vi-VN" sz="1000" b="1" dirty="0">
              <a:latin typeface="SVN-Gilroy XBold" panose="00000900000000000000" pitchFamily="50" charset="0"/>
              <a:cs typeface="Segoe UI Semibold" panose="020B0702040204020203" pitchFamily="34" charset="0"/>
            </a:endParaRPr>
          </a:p>
        </p:txBody>
      </p:sp>
      <p:grpSp>
        <p:nvGrpSpPr>
          <p:cNvPr id="163" name="Group 162"/>
          <p:cNvGrpSpPr/>
          <p:nvPr/>
        </p:nvGrpSpPr>
        <p:grpSpPr>
          <a:xfrm>
            <a:off x="-3118901" y="6088771"/>
            <a:ext cx="1141078" cy="90129"/>
            <a:chOff x="-3344314" y="6164027"/>
            <a:chExt cx="1141078" cy="90129"/>
          </a:xfrm>
        </p:grpSpPr>
        <p:pic>
          <p:nvPicPr>
            <p:cNvPr id="164" name="Picture 163">
              <a:extLst>
                <a:ext uri="{FF2B5EF4-FFF2-40B4-BE49-F238E27FC236}">
                  <a16:creationId xmlns:a16="http://schemas.microsoft.com/office/drawing/2014/main" id="{8F7FBC5B-3DDE-3D35-FC9B-E81B3D002600}"/>
                </a:ext>
              </a:extLst>
            </p:cNvPr>
            <p:cNvPicPr>
              <a:picLocks noChangeAspect="1"/>
            </p:cNvPicPr>
            <p:nvPr/>
          </p:nvPicPr>
          <p:blipFill>
            <a:blip r:embed="rId11" cstate="print">
              <a:extLst>
                <a:ext uri="{28A0092B-C50C-407E-A947-70E740481C1C}">
                  <a14:useLocalDpi xmlns:a14="http://schemas.microsoft.com/office/drawing/2010/main" val="0"/>
                </a:ext>
              </a:extLst>
            </a:blip>
            <a:srcRect l="16137" t="33168" r="77773" b="42592"/>
            <a:stretch>
              <a:fillRect/>
            </a:stretch>
          </p:blipFill>
          <p:spPr>
            <a:xfrm flipV="1">
              <a:off x="-3254877" y="6164027"/>
              <a:ext cx="82206" cy="90129"/>
            </a:xfrm>
            <a:custGeom>
              <a:avLst/>
              <a:gdLst/>
              <a:ahLst/>
              <a:cxnLst/>
              <a:rect l="l" t="t" r="r" b="b"/>
              <a:pathLst>
                <a:path w="82206" h="90129">
                  <a:moveTo>
                    <a:pt x="45058" y="90129"/>
                  </a:moveTo>
                  <a:cubicBezTo>
                    <a:pt x="52906" y="90067"/>
                    <a:pt x="60087" y="88273"/>
                    <a:pt x="66604" y="84747"/>
                  </a:cubicBezTo>
                  <a:cubicBezTo>
                    <a:pt x="73120" y="81221"/>
                    <a:pt x="78321" y="76333"/>
                    <a:pt x="82206" y="70085"/>
                  </a:cubicBezTo>
                  <a:lnTo>
                    <a:pt x="65118" y="60176"/>
                  </a:lnTo>
                  <a:cubicBezTo>
                    <a:pt x="63152" y="63600"/>
                    <a:pt x="60428" y="66227"/>
                    <a:pt x="56945" y="68057"/>
                  </a:cubicBezTo>
                  <a:cubicBezTo>
                    <a:pt x="53463" y="69886"/>
                    <a:pt x="49500" y="70810"/>
                    <a:pt x="45058" y="70828"/>
                  </a:cubicBezTo>
                  <a:cubicBezTo>
                    <a:pt x="37360" y="70828"/>
                    <a:pt x="31210" y="68475"/>
                    <a:pt x="26608" y="63768"/>
                  </a:cubicBezTo>
                  <a:cubicBezTo>
                    <a:pt x="24320" y="61417"/>
                    <a:pt x="22612" y="58687"/>
                    <a:pt x="21485" y="55577"/>
                  </a:cubicBezTo>
                  <a:cubicBezTo>
                    <a:pt x="20358" y="52468"/>
                    <a:pt x="19795" y="48964"/>
                    <a:pt x="19798" y="45065"/>
                  </a:cubicBezTo>
                  <a:cubicBezTo>
                    <a:pt x="19795" y="41166"/>
                    <a:pt x="20358" y="37661"/>
                    <a:pt x="21485" y="34552"/>
                  </a:cubicBezTo>
                  <a:cubicBezTo>
                    <a:pt x="22612" y="31442"/>
                    <a:pt x="24320" y="28712"/>
                    <a:pt x="26608" y="26361"/>
                  </a:cubicBezTo>
                  <a:cubicBezTo>
                    <a:pt x="31210" y="21655"/>
                    <a:pt x="37360" y="19301"/>
                    <a:pt x="45058" y="19301"/>
                  </a:cubicBezTo>
                  <a:cubicBezTo>
                    <a:pt x="49516" y="19335"/>
                    <a:pt x="53509" y="20289"/>
                    <a:pt x="57038" y="22165"/>
                  </a:cubicBezTo>
                  <a:cubicBezTo>
                    <a:pt x="60567" y="24041"/>
                    <a:pt x="63260" y="26637"/>
                    <a:pt x="65118" y="29953"/>
                  </a:cubicBezTo>
                  <a:lnTo>
                    <a:pt x="82206" y="20044"/>
                  </a:lnTo>
                  <a:cubicBezTo>
                    <a:pt x="78390" y="13796"/>
                    <a:pt x="73236" y="8908"/>
                    <a:pt x="66743" y="5382"/>
                  </a:cubicBezTo>
                  <a:cubicBezTo>
                    <a:pt x="60250" y="1856"/>
                    <a:pt x="53022" y="62"/>
                    <a:pt x="45058" y="0"/>
                  </a:cubicBezTo>
                  <a:cubicBezTo>
                    <a:pt x="32056" y="21"/>
                    <a:pt x="21285" y="4310"/>
                    <a:pt x="12745" y="12867"/>
                  </a:cubicBezTo>
                  <a:cubicBezTo>
                    <a:pt x="8479" y="17202"/>
                    <a:pt x="5288" y="22056"/>
                    <a:pt x="3172" y="27431"/>
                  </a:cubicBezTo>
                  <a:cubicBezTo>
                    <a:pt x="1056" y="32805"/>
                    <a:pt x="-1" y="38683"/>
                    <a:pt x="1" y="45065"/>
                  </a:cubicBezTo>
                  <a:cubicBezTo>
                    <a:pt x="-1" y="51449"/>
                    <a:pt x="1056" y="57322"/>
                    <a:pt x="3172" y="62683"/>
                  </a:cubicBezTo>
                  <a:cubicBezTo>
                    <a:pt x="5288" y="68045"/>
                    <a:pt x="8479" y="72863"/>
                    <a:pt x="12745" y="77138"/>
                  </a:cubicBezTo>
                  <a:cubicBezTo>
                    <a:pt x="21285" y="85799"/>
                    <a:pt x="32056" y="90129"/>
                    <a:pt x="45058" y="90129"/>
                  </a:cubicBezTo>
                  <a:close/>
                </a:path>
              </a:pathLst>
            </a:custGeom>
          </p:spPr>
        </p:pic>
        <p:pic>
          <p:nvPicPr>
            <p:cNvPr id="165" name="Picture 164">
              <a:extLst>
                <a:ext uri="{FF2B5EF4-FFF2-40B4-BE49-F238E27FC236}">
                  <a16:creationId xmlns:a16="http://schemas.microsoft.com/office/drawing/2014/main" id="{8F7FBC5B-3DDE-3D35-FC9B-E81B3D002600}"/>
                </a:ext>
              </a:extLst>
            </p:cNvPr>
            <p:cNvPicPr>
              <a:picLocks noChangeAspect="1"/>
            </p:cNvPicPr>
            <p:nvPr/>
          </p:nvPicPr>
          <p:blipFill>
            <a:blip r:embed="rId11" cstate="print">
              <a:extLst>
                <a:ext uri="{28A0092B-C50C-407E-A947-70E740481C1C}">
                  <a14:useLocalDpi xmlns:a14="http://schemas.microsoft.com/office/drawing/2010/main" val="0"/>
                </a:ext>
              </a:extLst>
            </a:blip>
            <a:srcRect l="22487" t="33168" r="71423" b="42592"/>
            <a:stretch>
              <a:fillRect/>
            </a:stretch>
          </p:blipFill>
          <p:spPr>
            <a:xfrm flipV="1">
              <a:off x="-3169152" y="6164027"/>
              <a:ext cx="82206" cy="90129"/>
            </a:xfrm>
            <a:custGeom>
              <a:avLst/>
              <a:gdLst/>
              <a:ahLst/>
              <a:cxnLst/>
              <a:rect l="l" t="t" r="r" b="b"/>
              <a:pathLst>
                <a:path w="82206" h="90129">
                  <a:moveTo>
                    <a:pt x="45058" y="90129"/>
                  </a:moveTo>
                  <a:cubicBezTo>
                    <a:pt x="52906" y="90067"/>
                    <a:pt x="60087" y="88273"/>
                    <a:pt x="66604" y="84747"/>
                  </a:cubicBezTo>
                  <a:cubicBezTo>
                    <a:pt x="73120" y="81221"/>
                    <a:pt x="78321" y="76333"/>
                    <a:pt x="82206" y="70085"/>
                  </a:cubicBezTo>
                  <a:lnTo>
                    <a:pt x="65118" y="60176"/>
                  </a:lnTo>
                  <a:cubicBezTo>
                    <a:pt x="63152" y="63600"/>
                    <a:pt x="60428" y="66227"/>
                    <a:pt x="56945" y="68057"/>
                  </a:cubicBezTo>
                  <a:cubicBezTo>
                    <a:pt x="53463" y="69886"/>
                    <a:pt x="49500" y="70810"/>
                    <a:pt x="45058" y="70828"/>
                  </a:cubicBezTo>
                  <a:cubicBezTo>
                    <a:pt x="37360" y="70828"/>
                    <a:pt x="31210" y="68475"/>
                    <a:pt x="26608" y="63768"/>
                  </a:cubicBezTo>
                  <a:cubicBezTo>
                    <a:pt x="24320" y="61417"/>
                    <a:pt x="22612" y="58687"/>
                    <a:pt x="21485" y="55577"/>
                  </a:cubicBezTo>
                  <a:cubicBezTo>
                    <a:pt x="20358" y="52468"/>
                    <a:pt x="19795" y="48964"/>
                    <a:pt x="19798" y="45065"/>
                  </a:cubicBezTo>
                  <a:cubicBezTo>
                    <a:pt x="19795" y="41166"/>
                    <a:pt x="20358" y="37661"/>
                    <a:pt x="21485" y="34552"/>
                  </a:cubicBezTo>
                  <a:cubicBezTo>
                    <a:pt x="22612" y="31442"/>
                    <a:pt x="24320" y="28712"/>
                    <a:pt x="26608" y="26361"/>
                  </a:cubicBezTo>
                  <a:cubicBezTo>
                    <a:pt x="31210" y="21655"/>
                    <a:pt x="37360" y="19301"/>
                    <a:pt x="45058" y="19301"/>
                  </a:cubicBezTo>
                  <a:cubicBezTo>
                    <a:pt x="49516" y="19335"/>
                    <a:pt x="53509" y="20289"/>
                    <a:pt x="57038" y="22165"/>
                  </a:cubicBezTo>
                  <a:cubicBezTo>
                    <a:pt x="60567" y="24041"/>
                    <a:pt x="63260" y="26637"/>
                    <a:pt x="65118" y="29953"/>
                  </a:cubicBezTo>
                  <a:lnTo>
                    <a:pt x="82206" y="20044"/>
                  </a:lnTo>
                  <a:cubicBezTo>
                    <a:pt x="78390" y="13796"/>
                    <a:pt x="73236" y="8908"/>
                    <a:pt x="66743" y="5382"/>
                  </a:cubicBezTo>
                  <a:cubicBezTo>
                    <a:pt x="60250" y="1856"/>
                    <a:pt x="53022" y="62"/>
                    <a:pt x="45058" y="0"/>
                  </a:cubicBezTo>
                  <a:cubicBezTo>
                    <a:pt x="32056" y="21"/>
                    <a:pt x="21285" y="4310"/>
                    <a:pt x="12745" y="12867"/>
                  </a:cubicBezTo>
                  <a:cubicBezTo>
                    <a:pt x="8479" y="17202"/>
                    <a:pt x="5288" y="22056"/>
                    <a:pt x="3172" y="27431"/>
                  </a:cubicBezTo>
                  <a:cubicBezTo>
                    <a:pt x="1056" y="32805"/>
                    <a:pt x="-1" y="38683"/>
                    <a:pt x="1" y="45065"/>
                  </a:cubicBezTo>
                  <a:cubicBezTo>
                    <a:pt x="-1" y="51449"/>
                    <a:pt x="1056" y="57322"/>
                    <a:pt x="3172" y="62683"/>
                  </a:cubicBezTo>
                  <a:cubicBezTo>
                    <a:pt x="5288" y="68045"/>
                    <a:pt x="8479" y="72863"/>
                    <a:pt x="12745" y="77138"/>
                  </a:cubicBezTo>
                  <a:cubicBezTo>
                    <a:pt x="21285" y="85799"/>
                    <a:pt x="32056" y="90129"/>
                    <a:pt x="45058" y="90129"/>
                  </a:cubicBezTo>
                  <a:close/>
                </a:path>
              </a:pathLst>
            </a:custGeom>
          </p:spPr>
        </p:pic>
        <p:pic>
          <p:nvPicPr>
            <p:cNvPr id="166" name="Picture 165">
              <a:extLst>
                <a:ext uri="{FF2B5EF4-FFF2-40B4-BE49-F238E27FC236}">
                  <a16:creationId xmlns:a16="http://schemas.microsoft.com/office/drawing/2014/main" id="{8F7FBC5B-3DDE-3D35-FC9B-E81B3D002600}"/>
                </a:ext>
              </a:extLst>
            </p:cNvPr>
            <p:cNvPicPr>
              <a:picLocks noChangeAspect="1"/>
            </p:cNvPicPr>
            <p:nvPr/>
          </p:nvPicPr>
          <p:blipFill>
            <a:blip r:embed="rId11" cstate="print">
              <a:extLst>
                <a:ext uri="{28A0092B-C50C-407E-A947-70E740481C1C}">
                  <a14:useLocalDpi xmlns:a14="http://schemas.microsoft.com/office/drawing/2010/main" val="0"/>
                </a:ext>
              </a:extLst>
            </a:blip>
            <a:srcRect l="79639" t="33168" r="14272" b="42592"/>
            <a:stretch>
              <a:fillRect/>
            </a:stretch>
          </p:blipFill>
          <p:spPr>
            <a:xfrm flipV="1">
              <a:off x="-2397627" y="6164027"/>
              <a:ext cx="82206" cy="90129"/>
            </a:xfrm>
            <a:custGeom>
              <a:avLst/>
              <a:gdLst/>
              <a:ahLst/>
              <a:cxnLst/>
              <a:rect l="l" t="t" r="r" b="b"/>
              <a:pathLst>
                <a:path w="82206" h="90129">
                  <a:moveTo>
                    <a:pt x="45058" y="90129"/>
                  </a:moveTo>
                  <a:cubicBezTo>
                    <a:pt x="52906" y="90067"/>
                    <a:pt x="60087" y="88273"/>
                    <a:pt x="66604" y="84747"/>
                  </a:cubicBezTo>
                  <a:cubicBezTo>
                    <a:pt x="73120" y="81221"/>
                    <a:pt x="78321" y="76333"/>
                    <a:pt x="82206" y="70085"/>
                  </a:cubicBezTo>
                  <a:lnTo>
                    <a:pt x="65118" y="60176"/>
                  </a:lnTo>
                  <a:cubicBezTo>
                    <a:pt x="63152" y="63600"/>
                    <a:pt x="60428" y="66227"/>
                    <a:pt x="56945" y="68057"/>
                  </a:cubicBezTo>
                  <a:cubicBezTo>
                    <a:pt x="53463" y="69886"/>
                    <a:pt x="49500" y="70810"/>
                    <a:pt x="45058" y="70828"/>
                  </a:cubicBezTo>
                  <a:cubicBezTo>
                    <a:pt x="37360" y="70828"/>
                    <a:pt x="31210" y="68475"/>
                    <a:pt x="26608" y="63768"/>
                  </a:cubicBezTo>
                  <a:cubicBezTo>
                    <a:pt x="24320" y="61417"/>
                    <a:pt x="22612" y="58687"/>
                    <a:pt x="21485" y="55577"/>
                  </a:cubicBezTo>
                  <a:cubicBezTo>
                    <a:pt x="20358" y="52468"/>
                    <a:pt x="19795" y="48964"/>
                    <a:pt x="19798" y="45065"/>
                  </a:cubicBezTo>
                  <a:cubicBezTo>
                    <a:pt x="19795" y="41166"/>
                    <a:pt x="20358" y="37661"/>
                    <a:pt x="21485" y="34552"/>
                  </a:cubicBezTo>
                  <a:cubicBezTo>
                    <a:pt x="22612" y="31442"/>
                    <a:pt x="24320" y="28712"/>
                    <a:pt x="26608" y="26361"/>
                  </a:cubicBezTo>
                  <a:cubicBezTo>
                    <a:pt x="31210" y="21655"/>
                    <a:pt x="37360" y="19301"/>
                    <a:pt x="45058" y="19301"/>
                  </a:cubicBezTo>
                  <a:cubicBezTo>
                    <a:pt x="49516" y="19335"/>
                    <a:pt x="53509" y="20289"/>
                    <a:pt x="57038" y="22165"/>
                  </a:cubicBezTo>
                  <a:cubicBezTo>
                    <a:pt x="60567" y="24041"/>
                    <a:pt x="63260" y="26637"/>
                    <a:pt x="65118" y="29953"/>
                  </a:cubicBezTo>
                  <a:lnTo>
                    <a:pt x="82206" y="20044"/>
                  </a:lnTo>
                  <a:cubicBezTo>
                    <a:pt x="78390" y="13796"/>
                    <a:pt x="73236" y="8908"/>
                    <a:pt x="66743" y="5382"/>
                  </a:cubicBezTo>
                  <a:cubicBezTo>
                    <a:pt x="60250" y="1856"/>
                    <a:pt x="53022" y="62"/>
                    <a:pt x="45058" y="0"/>
                  </a:cubicBezTo>
                  <a:cubicBezTo>
                    <a:pt x="32056" y="21"/>
                    <a:pt x="21285" y="4310"/>
                    <a:pt x="12745" y="12867"/>
                  </a:cubicBezTo>
                  <a:cubicBezTo>
                    <a:pt x="8479" y="17202"/>
                    <a:pt x="5288" y="22056"/>
                    <a:pt x="3172" y="27431"/>
                  </a:cubicBezTo>
                  <a:cubicBezTo>
                    <a:pt x="1056" y="32805"/>
                    <a:pt x="-1" y="38683"/>
                    <a:pt x="1" y="45065"/>
                  </a:cubicBezTo>
                  <a:cubicBezTo>
                    <a:pt x="-1" y="51449"/>
                    <a:pt x="1056" y="57322"/>
                    <a:pt x="3172" y="62683"/>
                  </a:cubicBezTo>
                  <a:cubicBezTo>
                    <a:pt x="5288" y="68045"/>
                    <a:pt x="8479" y="72863"/>
                    <a:pt x="12745" y="77138"/>
                  </a:cubicBezTo>
                  <a:cubicBezTo>
                    <a:pt x="21285" y="85799"/>
                    <a:pt x="32056" y="90129"/>
                    <a:pt x="45058" y="90129"/>
                  </a:cubicBezTo>
                  <a:close/>
                </a:path>
              </a:pathLst>
            </a:custGeom>
          </p:spPr>
        </p:pic>
        <p:pic>
          <p:nvPicPr>
            <p:cNvPr id="167" name="Picture 166">
              <a:extLst>
                <a:ext uri="{FF2B5EF4-FFF2-40B4-BE49-F238E27FC236}">
                  <a16:creationId xmlns:a16="http://schemas.microsoft.com/office/drawing/2014/main" id="{8F7FBC5B-3DDE-3D35-FC9B-E81B3D002600}"/>
                </a:ext>
              </a:extLst>
            </p:cNvPr>
            <p:cNvPicPr>
              <a:picLocks noChangeAspect="1"/>
            </p:cNvPicPr>
            <p:nvPr/>
          </p:nvPicPr>
          <p:blipFill>
            <a:blip r:embed="rId12" cstate="print">
              <a:extLst>
                <a:ext uri="{28A0092B-C50C-407E-A947-70E740481C1C}">
                  <a14:useLocalDpi xmlns:a14="http://schemas.microsoft.com/office/drawing/2010/main" val="0"/>
                </a:ext>
              </a:extLst>
            </a:blip>
            <a:srcRect l="9512" t="33634" r="84252" b="43058"/>
            <a:stretch>
              <a:fillRect/>
            </a:stretch>
          </p:blipFill>
          <p:spPr>
            <a:xfrm flipV="1">
              <a:off x="-3344314" y="6165760"/>
              <a:ext cx="84185" cy="86663"/>
            </a:xfrm>
            <a:custGeom>
              <a:avLst/>
              <a:gdLst/>
              <a:ahLst/>
              <a:cxnLst/>
              <a:rect l="l" t="t" r="r" b="b"/>
              <a:pathLst>
                <a:path w="84185" h="86663">
                  <a:moveTo>
                    <a:pt x="29465" y="86663"/>
                  </a:moveTo>
                  <a:lnTo>
                    <a:pt x="54720" y="86663"/>
                  </a:lnTo>
                  <a:lnTo>
                    <a:pt x="84185" y="0"/>
                  </a:lnTo>
                  <a:lnTo>
                    <a:pt x="62520" y="0"/>
                  </a:lnTo>
                  <a:lnTo>
                    <a:pt x="58187" y="13621"/>
                  </a:lnTo>
                  <a:lnTo>
                    <a:pt x="25998" y="13621"/>
                  </a:lnTo>
                  <a:lnTo>
                    <a:pt x="21665" y="0"/>
                  </a:lnTo>
                  <a:lnTo>
                    <a:pt x="0" y="0"/>
                  </a:lnTo>
                  <a:lnTo>
                    <a:pt x="29465" y="86663"/>
                  </a:lnTo>
                  <a:close/>
                  <a:moveTo>
                    <a:pt x="42092" y="64003"/>
                  </a:moveTo>
                  <a:lnTo>
                    <a:pt x="31941" y="32180"/>
                  </a:lnTo>
                  <a:lnTo>
                    <a:pt x="52244" y="32180"/>
                  </a:lnTo>
                  <a:lnTo>
                    <a:pt x="42092" y="64003"/>
                  </a:lnTo>
                  <a:close/>
                </a:path>
              </a:pathLst>
            </a:custGeom>
          </p:spPr>
        </p:pic>
        <p:pic>
          <p:nvPicPr>
            <p:cNvPr id="168" name="Picture 167">
              <a:extLst>
                <a:ext uri="{FF2B5EF4-FFF2-40B4-BE49-F238E27FC236}">
                  <a16:creationId xmlns:a16="http://schemas.microsoft.com/office/drawing/2014/main" id="{8F7FBC5B-3DDE-3D35-FC9B-E81B3D002600}"/>
                </a:ext>
              </a:extLst>
            </p:cNvPr>
            <p:cNvPicPr>
              <a:picLocks noChangeAspect="1"/>
            </p:cNvPicPr>
            <p:nvPr/>
          </p:nvPicPr>
          <p:blipFill>
            <a:blip r:embed="rId11" cstate="print">
              <a:extLst>
                <a:ext uri="{28A0092B-C50C-407E-A947-70E740481C1C}">
                  <a14:useLocalDpi xmlns:a14="http://schemas.microsoft.com/office/drawing/2010/main" val="0"/>
                </a:ext>
              </a:extLst>
            </a:blip>
            <a:srcRect l="29067" t="33168" r="65981" b="43058"/>
            <a:stretch>
              <a:fillRect/>
            </a:stretch>
          </p:blipFill>
          <p:spPr>
            <a:xfrm flipV="1">
              <a:off x="-3080330" y="6165759"/>
              <a:ext cx="66851" cy="88396"/>
            </a:xfrm>
            <a:custGeom>
              <a:avLst/>
              <a:gdLst/>
              <a:ahLst/>
              <a:cxnLst/>
              <a:rect l="l" t="t" r="r" b="b"/>
              <a:pathLst>
                <a:path w="66851" h="88396">
                  <a:moveTo>
                    <a:pt x="1" y="88396"/>
                  </a:moveTo>
                  <a:lnTo>
                    <a:pt x="19797" y="88396"/>
                  </a:lnTo>
                  <a:lnTo>
                    <a:pt x="19797" y="31436"/>
                  </a:lnTo>
                  <a:cubicBezTo>
                    <a:pt x="19800" y="27409"/>
                    <a:pt x="20941" y="24381"/>
                    <a:pt x="23220" y="22350"/>
                  </a:cubicBezTo>
                  <a:cubicBezTo>
                    <a:pt x="25499" y="20320"/>
                    <a:pt x="28901" y="19304"/>
                    <a:pt x="33426" y="19301"/>
                  </a:cubicBezTo>
                  <a:cubicBezTo>
                    <a:pt x="37951" y="19304"/>
                    <a:pt x="41353" y="20320"/>
                    <a:pt x="43632" y="22350"/>
                  </a:cubicBezTo>
                  <a:cubicBezTo>
                    <a:pt x="45911" y="24381"/>
                    <a:pt x="47052" y="27409"/>
                    <a:pt x="47054" y="31436"/>
                  </a:cubicBezTo>
                  <a:lnTo>
                    <a:pt x="47054" y="88396"/>
                  </a:lnTo>
                  <a:lnTo>
                    <a:pt x="66851" y="88396"/>
                  </a:lnTo>
                  <a:lnTo>
                    <a:pt x="66851" y="29702"/>
                  </a:lnTo>
                  <a:cubicBezTo>
                    <a:pt x="66854" y="25178"/>
                    <a:pt x="66075" y="21103"/>
                    <a:pt x="64516" y="17478"/>
                  </a:cubicBezTo>
                  <a:cubicBezTo>
                    <a:pt x="62956" y="13852"/>
                    <a:pt x="60600" y="10707"/>
                    <a:pt x="57448" y="8042"/>
                  </a:cubicBezTo>
                  <a:cubicBezTo>
                    <a:pt x="54298" y="5379"/>
                    <a:pt x="50729" y="3374"/>
                    <a:pt x="46741" y="2026"/>
                  </a:cubicBezTo>
                  <a:cubicBezTo>
                    <a:pt x="42753" y="678"/>
                    <a:pt x="38315" y="3"/>
                    <a:pt x="33426" y="0"/>
                  </a:cubicBezTo>
                  <a:cubicBezTo>
                    <a:pt x="28537" y="3"/>
                    <a:pt x="24099" y="678"/>
                    <a:pt x="20111" y="2026"/>
                  </a:cubicBezTo>
                  <a:cubicBezTo>
                    <a:pt x="16123" y="3374"/>
                    <a:pt x="12554" y="5379"/>
                    <a:pt x="9404" y="8042"/>
                  </a:cubicBezTo>
                  <a:cubicBezTo>
                    <a:pt x="6252" y="10707"/>
                    <a:pt x="3896" y="13852"/>
                    <a:pt x="2336" y="17478"/>
                  </a:cubicBezTo>
                  <a:cubicBezTo>
                    <a:pt x="777" y="21103"/>
                    <a:pt x="-2" y="25178"/>
                    <a:pt x="1" y="29702"/>
                  </a:cubicBezTo>
                  <a:lnTo>
                    <a:pt x="1" y="88396"/>
                  </a:lnTo>
                  <a:close/>
                </a:path>
              </a:pathLst>
            </a:custGeom>
          </p:spPr>
        </p:pic>
        <p:pic>
          <p:nvPicPr>
            <p:cNvPr id="169" name="Picture 168">
              <a:extLst>
                <a:ext uri="{FF2B5EF4-FFF2-40B4-BE49-F238E27FC236}">
                  <a16:creationId xmlns:a16="http://schemas.microsoft.com/office/drawing/2014/main" id="{8F7FBC5B-3DDE-3D35-FC9B-E81B3D002600}"/>
                </a:ext>
              </a:extLst>
            </p:cNvPr>
            <p:cNvPicPr>
              <a:picLocks noChangeAspect="1"/>
            </p:cNvPicPr>
            <p:nvPr/>
          </p:nvPicPr>
          <p:blipFill>
            <a:blip r:embed="rId13" cstate="print">
              <a:extLst>
                <a:ext uri="{28A0092B-C50C-407E-A947-70E740481C1C}">
                  <a14:useLocalDpi xmlns:a14="http://schemas.microsoft.com/office/drawing/2010/main" val="0"/>
                </a:ext>
              </a:extLst>
            </a:blip>
            <a:srcRect l="34757" t="33634" r="58823" b="43058"/>
            <a:stretch>
              <a:fillRect/>
            </a:stretch>
          </p:blipFill>
          <p:spPr>
            <a:xfrm flipV="1">
              <a:off x="-3003511" y="6165760"/>
              <a:ext cx="86662" cy="86663"/>
            </a:xfrm>
            <a:custGeom>
              <a:avLst/>
              <a:gdLst/>
              <a:ahLst/>
              <a:cxnLst/>
              <a:rect l="l" t="t" r="r" b="b"/>
              <a:pathLst>
                <a:path w="86662" h="86663">
                  <a:moveTo>
                    <a:pt x="0" y="86663"/>
                  </a:moveTo>
                  <a:lnTo>
                    <a:pt x="19797" y="86663"/>
                  </a:lnTo>
                  <a:lnTo>
                    <a:pt x="43331" y="48160"/>
                  </a:lnTo>
                  <a:lnTo>
                    <a:pt x="66866" y="86663"/>
                  </a:lnTo>
                  <a:lnTo>
                    <a:pt x="86662" y="86663"/>
                  </a:lnTo>
                  <a:lnTo>
                    <a:pt x="86662" y="0"/>
                  </a:lnTo>
                  <a:lnTo>
                    <a:pt x="66866" y="0"/>
                  </a:lnTo>
                  <a:lnTo>
                    <a:pt x="66866" y="50388"/>
                  </a:lnTo>
                  <a:lnTo>
                    <a:pt x="44446" y="13619"/>
                  </a:lnTo>
                  <a:lnTo>
                    <a:pt x="42216" y="13619"/>
                  </a:lnTo>
                  <a:lnTo>
                    <a:pt x="19797" y="50388"/>
                  </a:lnTo>
                  <a:lnTo>
                    <a:pt x="19797" y="0"/>
                  </a:lnTo>
                  <a:lnTo>
                    <a:pt x="0" y="0"/>
                  </a:lnTo>
                  <a:lnTo>
                    <a:pt x="0" y="86663"/>
                  </a:lnTo>
                  <a:close/>
                </a:path>
              </a:pathLst>
            </a:custGeom>
          </p:spPr>
        </p:pic>
        <p:pic>
          <p:nvPicPr>
            <p:cNvPr id="170" name="Picture 169">
              <a:extLst>
                <a:ext uri="{FF2B5EF4-FFF2-40B4-BE49-F238E27FC236}">
                  <a16:creationId xmlns:a16="http://schemas.microsoft.com/office/drawing/2014/main" id="{8F7FBC5B-3DDE-3D35-FC9B-E81B3D002600}"/>
                </a:ext>
              </a:extLst>
            </p:cNvPr>
            <p:cNvPicPr>
              <a:picLocks noChangeAspect="1"/>
            </p:cNvPicPr>
            <p:nvPr/>
          </p:nvPicPr>
          <p:blipFill>
            <a:blip r:embed="rId11" cstate="print">
              <a:extLst>
                <a:ext uri="{28A0092B-C50C-407E-A947-70E740481C1C}">
                  <a14:useLocalDpi xmlns:a14="http://schemas.microsoft.com/office/drawing/2010/main" val="0"/>
                </a:ext>
              </a:extLst>
            </a:blip>
            <a:srcRect l="42473" t="33168" r="52575" b="43058"/>
            <a:stretch>
              <a:fillRect/>
            </a:stretch>
          </p:blipFill>
          <p:spPr>
            <a:xfrm flipV="1">
              <a:off x="-2899355" y="6165759"/>
              <a:ext cx="66851" cy="88396"/>
            </a:xfrm>
            <a:custGeom>
              <a:avLst/>
              <a:gdLst/>
              <a:ahLst/>
              <a:cxnLst/>
              <a:rect l="l" t="t" r="r" b="b"/>
              <a:pathLst>
                <a:path w="66851" h="88396">
                  <a:moveTo>
                    <a:pt x="1" y="88396"/>
                  </a:moveTo>
                  <a:lnTo>
                    <a:pt x="19797" y="88396"/>
                  </a:lnTo>
                  <a:lnTo>
                    <a:pt x="19797" y="31436"/>
                  </a:lnTo>
                  <a:cubicBezTo>
                    <a:pt x="19800" y="27409"/>
                    <a:pt x="20941" y="24381"/>
                    <a:pt x="23220" y="22350"/>
                  </a:cubicBezTo>
                  <a:cubicBezTo>
                    <a:pt x="25499" y="20320"/>
                    <a:pt x="28901" y="19304"/>
                    <a:pt x="33426" y="19301"/>
                  </a:cubicBezTo>
                  <a:cubicBezTo>
                    <a:pt x="37951" y="19304"/>
                    <a:pt x="41353" y="20320"/>
                    <a:pt x="43632" y="22350"/>
                  </a:cubicBezTo>
                  <a:cubicBezTo>
                    <a:pt x="45911" y="24381"/>
                    <a:pt x="47052" y="27409"/>
                    <a:pt x="47054" y="31436"/>
                  </a:cubicBezTo>
                  <a:lnTo>
                    <a:pt x="47054" y="88396"/>
                  </a:lnTo>
                  <a:lnTo>
                    <a:pt x="66851" y="88396"/>
                  </a:lnTo>
                  <a:lnTo>
                    <a:pt x="66851" y="29702"/>
                  </a:lnTo>
                  <a:cubicBezTo>
                    <a:pt x="66854" y="25178"/>
                    <a:pt x="66075" y="21103"/>
                    <a:pt x="64516" y="17478"/>
                  </a:cubicBezTo>
                  <a:cubicBezTo>
                    <a:pt x="62956" y="13852"/>
                    <a:pt x="60600" y="10707"/>
                    <a:pt x="57448" y="8042"/>
                  </a:cubicBezTo>
                  <a:cubicBezTo>
                    <a:pt x="54298" y="5379"/>
                    <a:pt x="50729" y="3374"/>
                    <a:pt x="46741" y="2026"/>
                  </a:cubicBezTo>
                  <a:cubicBezTo>
                    <a:pt x="42753" y="678"/>
                    <a:pt x="38315" y="3"/>
                    <a:pt x="33426" y="0"/>
                  </a:cubicBezTo>
                  <a:cubicBezTo>
                    <a:pt x="28537" y="3"/>
                    <a:pt x="24099" y="678"/>
                    <a:pt x="20111" y="2026"/>
                  </a:cubicBezTo>
                  <a:cubicBezTo>
                    <a:pt x="16123" y="3374"/>
                    <a:pt x="12554" y="5379"/>
                    <a:pt x="9404" y="8042"/>
                  </a:cubicBezTo>
                  <a:cubicBezTo>
                    <a:pt x="6252" y="10707"/>
                    <a:pt x="3896" y="13852"/>
                    <a:pt x="2336" y="17478"/>
                  </a:cubicBezTo>
                  <a:cubicBezTo>
                    <a:pt x="777" y="21103"/>
                    <a:pt x="-2" y="25178"/>
                    <a:pt x="1" y="29702"/>
                  </a:cubicBezTo>
                  <a:lnTo>
                    <a:pt x="1" y="88396"/>
                  </a:lnTo>
                  <a:close/>
                </a:path>
              </a:pathLst>
            </a:custGeom>
          </p:spPr>
        </p:pic>
        <p:pic>
          <p:nvPicPr>
            <p:cNvPr id="171" name="Picture 170">
              <a:extLst>
                <a:ext uri="{FF2B5EF4-FFF2-40B4-BE49-F238E27FC236}">
                  <a16:creationId xmlns:a16="http://schemas.microsoft.com/office/drawing/2014/main" id="{8F7FBC5B-3DDE-3D35-FC9B-E81B3D002600}"/>
                </a:ext>
              </a:extLst>
            </p:cNvPr>
            <p:cNvPicPr>
              <a:picLocks noChangeAspect="1"/>
            </p:cNvPicPr>
            <p:nvPr/>
          </p:nvPicPr>
          <p:blipFill>
            <a:blip r:embed="rId14" cstate="print">
              <a:extLst>
                <a:ext uri="{28A0092B-C50C-407E-A947-70E740481C1C}">
                  <a14:useLocalDpi xmlns:a14="http://schemas.microsoft.com/office/drawing/2010/main" val="0"/>
                </a:ext>
              </a:extLst>
            </a:blip>
            <a:srcRect l="48163" t="33634" r="41917" b="43058"/>
            <a:stretch>
              <a:fillRect/>
            </a:stretch>
          </p:blipFill>
          <p:spPr>
            <a:xfrm flipV="1">
              <a:off x="-2822536" y="6165760"/>
              <a:ext cx="133906" cy="86663"/>
            </a:xfrm>
            <a:custGeom>
              <a:avLst/>
              <a:gdLst/>
              <a:ahLst/>
              <a:cxnLst/>
              <a:rect l="l" t="t" r="r" b="b"/>
              <a:pathLst>
                <a:path w="133906" h="86663">
                  <a:moveTo>
                    <a:pt x="0" y="86663"/>
                  </a:moveTo>
                  <a:lnTo>
                    <a:pt x="19797" y="86663"/>
                  </a:lnTo>
                  <a:lnTo>
                    <a:pt x="19797" y="19054"/>
                  </a:lnTo>
                  <a:lnTo>
                    <a:pt x="50753" y="19054"/>
                  </a:lnTo>
                  <a:lnTo>
                    <a:pt x="50753" y="3037"/>
                  </a:lnTo>
                  <a:lnTo>
                    <a:pt x="79186" y="86663"/>
                  </a:lnTo>
                  <a:lnTo>
                    <a:pt x="104441" y="86663"/>
                  </a:lnTo>
                  <a:lnTo>
                    <a:pt x="133906" y="0"/>
                  </a:lnTo>
                  <a:lnTo>
                    <a:pt x="112241" y="0"/>
                  </a:lnTo>
                  <a:lnTo>
                    <a:pt x="107908" y="13621"/>
                  </a:lnTo>
                  <a:lnTo>
                    <a:pt x="75719" y="13621"/>
                  </a:lnTo>
                  <a:lnTo>
                    <a:pt x="71386" y="0"/>
                  </a:lnTo>
                  <a:lnTo>
                    <a:pt x="49721" y="0"/>
                  </a:lnTo>
                  <a:lnTo>
                    <a:pt x="49721" y="1"/>
                  </a:lnTo>
                  <a:lnTo>
                    <a:pt x="0" y="1"/>
                  </a:lnTo>
                  <a:lnTo>
                    <a:pt x="0" y="86663"/>
                  </a:lnTo>
                  <a:close/>
                  <a:moveTo>
                    <a:pt x="91813" y="64003"/>
                  </a:moveTo>
                  <a:lnTo>
                    <a:pt x="81662" y="32180"/>
                  </a:lnTo>
                  <a:lnTo>
                    <a:pt x="101965" y="32180"/>
                  </a:lnTo>
                  <a:lnTo>
                    <a:pt x="91813" y="64003"/>
                  </a:lnTo>
                  <a:close/>
                </a:path>
              </a:pathLst>
            </a:custGeom>
          </p:spPr>
        </p:pic>
        <p:pic>
          <p:nvPicPr>
            <p:cNvPr id="172" name="Picture 171">
              <a:extLst>
                <a:ext uri="{FF2B5EF4-FFF2-40B4-BE49-F238E27FC236}">
                  <a16:creationId xmlns:a16="http://schemas.microsoft.com/office/drawing/2014/main" id="{8F7FBC5B-3DDE-3D35-FC9B-E81B3D002600}"/>
                </a:ext>
              </a:extLst>
            </p:cNvPr>
            <p:cNvPicPr>
              <a:picLocks noChangeAspect="1"/>
            </p:cNvPicPr>
            <p:nvPr/>
          </p:nvPicPr>
          <p:blipFill>
            <a:blip r:embed="rId13" cstate="print">
              <a:extLst>
                <a:ext uri="{28A0092B-C50C-407E-A947-70E740481C1C}">
                  <a14:useLocalDpi xmlns:a14="http://schemas.microsoft.com/office/drawing/2010/main" val="0"/>
                </a:ext>
              </a:extLst>
            </a:blip>
            <a:srcRect l="58288" t="33634" r="36943" b="43058"/>
            <a:stretch>
              <a:fillRect/>
            </a:stretch>
          </p:blipFill>
          <p:spPr>
            <a:xfrm flipV="1">
              <a:off x="-2685851" y="6165760"/>
              <a:ext cx="64373" cy="86663"/>
            </a:xfrm>
            <a:custGeom>
              <a:avLst/>
              <a:gdLst/>
              <a:ahLst/>
              <a:cxnLst/>
              <a:rect l="l" t="t" r="r" b="b"/>
              <a:pathLst>
                <a:path w="64373" h="86663">
                  <a:moveTo>
                    <a:pt x="0" y="86663"/>
                  </a:moveTo>
                  <a:lnTo>
                    <a:pt x="64373" y="86663"/>
                  </a:lnTo>
                  <a:lnTo>
                    <a:pt x="64373" y="67609"/>
                  </a:lnTo>
                  <a:lnTo>
                    <a:pt x="42085" y="67609"/>
                  </a:lnTo>
                  <a:lnTo>
                    <a:pt x="42085" y="0"/>
                  </a:lnTo>
                  <a:lnTo>
                    <a:pt x="22288" y="0"/>
                  </a:lnTo>
                  <a:lnTo>
                    <a:pt x="22288" y="67609"/>
                  </a:lnTo>
                  <a:lnTo>
                    <a:pt x="0" y="67609"/>
                  </a:lnTo>
                  <a:lnTo>
                    <a:pt x="0" y="86663"/>
                  </a:lnTo>
                  <a:close/>
                </a:path>
              </a:pathLst>
            </a:custGeom>
          </p:spPr>
        </p:pic>
        <p:pic>
          <p:nvPicPr>
            <p:cNvPr id="173" name="Picture 172">
              <a:extLst>
                <a:ext uri="{FF2B5EF4-FFF2-40B4-BE49-F238E27FC236}">
                  <a16:creationId xmlns:a16="http://schemas.microsoft.com/office/drawing/2014/main" id="{8F7FBC5B-3DDE-3D35-FC9B-E81B3D002600}"/>
                </a:ext>
              </a:extLst>
            </p:cNvPr>
            <p:cNvPicPr>
              <a:picLocks noChangeAspect="1"/>
            </p:cNvPicPr>
            <p:nvPr/>
          </p:nvPicPr>
          <p:blipFill>
            <a:blip r:embed="rId15" cstate="print">
              <a:extLst>
                <a:ext uri="{28A0092B-C50C-407E-A947-70E740481C1C}">
                  <a14:useLocalDpi xmlns:a14="http://schemas.microsoft.com/office/drawing/2010/main" val="0"/>
                </a:ext>
              </a:extLst>
            </a:blip>
            <a:srcRect l="63686" t="33634" r="32279" b="43058"/>
            <a:stretch>
              <a:fillRect/>
            </a:stretch>
          </p:blipFill>
          <p:spPr>
            <a:xfrm flipV="1">
              <a:off x="-2612986" y="6165759"/>
              <a:ext cx="54468" cy="86662"/>
            </a:xfrm>
            <a:custGeom>
              <a:avLst/>
              <a:gdLst/>
              <a:ahLst/>
              <a:cxnLst/>
              <a:rect l="l" t="t" r="r" b="b"/>
              <a:pathLst>
                <a:path w="54468" h="86662">
                  <a:moveTo>
                    <a:pt x="0" y="86662"/>
                  </a:moveTo>
                  <a:lnTo>
                    <a:pt x="53848" y="86662"/>
                  </a:lnTo>
                  <a:lnTo>
                    <a:pt x="53848" y="67608"/>
                  </a:lnTo>
                  <a:lnTo>
                    <a:pt x="19797" y="67608"/>
                  </a:lnTo>
                  <a:lnTo>
                    <a:pt x="19797" y="53229"/>
                  </a:lnTo>
                  <a:lnTo>
                    <a:pt x="50753" y="53229"/>
                  </a:lnTo>
                  <a:lnTo>
                    <a:pt x="50753" y="34423"/>
                  </a:lnTo>
                  <a:lnTo>
                    <a:pt x="19797" y="34423"/>
                  </a:lnTo>
                  <a:lnTo>
                    <a:pt x="19797" y="19053"/>
                  </a:lnTo>
                  <a:lnTo>
                    <a:pt x="54468" y="19053"/>
                  </a:lnTo>
                  <a:lnTo>
                    <a:pt x="54468" y="0"/>
                  </a:lnTo>
                  <a:lnTo>
                    <a:pt x="0" y="0"/>
                  </a:lnTo>
                  <a:lnTo>
                    <a:pt x="0" y="86662"/>
                  </a:lnTo>
                  <a:close/>
                </a:path>
              </a:pathLst>
            </a:custGeom>
          </p:spPr>
        </p:pic>
        <p:pic>
          <p:nvPicPr>
            <p:cNvPr id="174" name="Picture 173">
              <a:extLst>
                <a:ext uri="{FF2B5EF4-FFF2-40B4-BE49-F238E27FC236}">
                  <a16:creationId xmlns:a16="http://schemas.microsoft.com/office/drawing/2014/main" id="{8F7FBC5B-3DDE-3D35-FC9B-E81B3D002600}"/>
                </a:ext>
              </a:extLst>
            </p:cNvPr>
            <p:cNvPicPr>
              <a:picLocks noChangeAspect="1"/>
            </p:cNvPicPr>
            <p:nvPr/>
          </p:nvPicPr>
          <p:blipFill>
            <a:blip r:embed="rId16" cstate="print">
              <a:extLst>
                <a:ext uri="{28A0092B-C50C-407E-A947-70E740481C1C}">
                  <a14:useLocalDpi xmlns:a14="http://schemas.microsoft.com/office/drawing/2010/main" val="0"/>
                </a:ext>
              </a:extLst>
            </a:blip>
            <a:srcRect l="68625" t="33634" r="25689" b="43058"/>
            <a:stretch>
              <a:fillRect/>
            </a:stretch>
          </p:blipFill>
          <p:spPr>
            <a:xfrm flipV="1">
              <a:off x="-2546311" y="6165760"/>
              <a:ext cx="76756" cy="86663"/>
            </a:xfrm>
            <a:custGeom>
              <a:avLst/>
              <a:gdLst/>
              <a:ahLst/>
              <a:cxnLst/>
              <a:rect l="l" t="t" r="r" b="b"/>
              <a:pathLst>
                <a:path w="76756" h="86663">
                  <a:moveTo>
                    <a:pt x="0" y="86663"/>
                  </a:moveTo>
                  <a:lnTo>
                    <a:pt x="34662" y="86663"/>
                  </a:lnTo>
                  <a:cubicBezTo>
                    <a:pt x="40665" y="86660"/>
                    <a:pt x="46156" y="85613"/>
                    <a:pt x="51136" y="83523"/>
                  </a:cubicBezTo>
                  <a:cubicBezTo>
                    <a:pt x="56116" y="81433"/>
                    <a:pt x="60614" y="78314"/>
                    <a:pt x="64631" y="74166"/>
                  </a:cubicBezTo>
                  <a:cubicBezTo>
                    <a:pt x="72694" y="65874"/>
                    <a:pt x="76736" y="55595"/>
                    <a:pt x="76756" y="43332"/>
                  </a:cubicBezTo>
                  <a:cubicBezTo>
                    <a:pt x="76754" y="37195"/>
                    <a:pt x="75738" y="31539"/>
                    <a:pt x="73709" y="26363"/>
                  </a:cubicBezTo>
                  <a:cubicBezTo>
                    <a:pt x="71681" y="21187"/>
                    <a:pt x="68655" y="16524"/>
                    <a:pt x="64631" y="12373"/>
                  </a:cubicBezTo>
                  <a:cubicBezTo>
                    <a:pt x="60614" y="8231"/>
                    <a:pt x="56116" y="5132"/>
                    <a:pt x="51136" y="3078"/>
                  </a:cubicBezTo>
                  <a:cubicBezTo>
                    <a:pt x="46156" y="1024"/>
                    <a:pt x="40665" y="-2"/>
                    <a:pt x="34662" y="1"/>
                  </a:cubicBezTo>
                  <a:lnTo>
                    <a:pt x="0" y="1"/>
                  </a:lnTo>
                  <a:lnTo>
                    <a:pt x="0" y="86663"/>
                  </a:lnTo>
                  <a:close/>
                  <a:moveTo>
                    <a:pt x="19797" y="67609"/>
                  </a:moveTo>
                  <a:lnTo>
                    <a:pt x="19797" y="19054"/>
                  </a:lnTo>
                  <a:lnTo>
                    <a:pt x="34662" y="19054"/>
                  </a:lnTo>
                  <a:cubicBezTo>
                    <a:pt x="38071" y="19057"/>
                    <a:pt x="41163" y="19609"/>
                    <a:pt x="43937" y="20711"/>
                  </a:cubicBezTo>
                  <a:cubicBezTo>
                    <a:pt x="46711" y="21813"/>
                    <a:pt x="49153" y="23449"/>
                    <a:pt x="51261" y="25619"/>
                  </a:cubicBezTo>
                  <a:cubicBezTo>
                    <a:pt x="53426" y="27851"/>
                    <a:pt x="55042" y="30447"/>
                    <a:pt x="56108" y="33407"/>
                  </a:cubicBezTo>
                  <a:cubicBezTo>
                    <a:pt x="57173" y="36367"/>
                    <a:pt x="57705" y="39675"/>
                    <a:pt x="57703" y="43332"/>
                  </a:cubicBezTo>
                  <a:cubicBezTo>
                    <a:pt x="57705" y="46991"/>
                    <a:pt x="57173" y="50294"/>
                    <a:pt x="56108" y="53241"/>
                  </a:cubicBezTo>
                  <a:cubicBezTo>
                    <a:pt x="55042" y="56188"/>
                    <a:pt x="53426" y="58748"/>
                    <a:pt x="51261" y="60920"/>
                  </a:cubicBezTo>
                  <a:cubicBezTo>
                    <a:pt x="49153" y="63150"/>
                    <a:pt x="46711" y="64822"/>
                    <a:pt x="43937" y="65937"/>
                  </a:cubicBezTo>
                  <a:cubicBezTo>
                    <a:pt x="41163" y="67052"/>
                    <a:pt x="38071" y="67609"/>
                    <a:pt x="34662" y="67609"/>
                  </a:cubicBezTo>
                  <a:lnTo>
                    <a:pt x="19797" y="67609"/>
                  </a:lnTo>
                  <a:close/>
                </a:path>
              </a:pathLst>
            </a:custGeom>
          </p:spPr>
        </p:pic>
        <p:pic>
          <p:nvPicPr>
            <p:cNvPr id="175" name="Picture 174">
              <a:extLst>
                <a:ext uri="{FF2B5EF4-FFF2-40B4-BE49-F238E27FC236}">
                  <a16:creationId xmlns:a16="http://schemas.microsoft.com/office/drawing/2014/main" id="{8F7FBC5B-3DDE-3D35-FC9B-E81B3D002600}"/>
                </a:ext>
              </a:extLst>
            </p:cNvPr>
            <p:cNvPicPr>
              <a:picLocks noChangeAspect="1"/>
            </p:cNvPicPr>
            <p:nvPr/>
          </p:nvPicPr>
          <p:blipFill>
            <a:blip r:embed="rId17" cstate="print">
              <a:extLst>
                <a:ext uri="{28A0092B-C50C-407E-A947-70E740481C1C}">
                  <a14:useLocalDpi xmlns:a14="http://schemas.microsoft.com/office/drawing/2010/main" val="0"/>
                </a:ext>
              </a:extLst>
            </a:blip>
            <a:srcRect l="86264" t="33634" r="12269" b="43058"/>
            <a:stretch>
              <a:fillRect/>
            </a:stretch>
          </p:blipFill>
          <p:spPr>
            <a:xfrm flipV="1">
              <a:off x="-2308185" y="6165760"/>
              <a:ext cx="19797" cy="86663"/>
            </a:xfrm>
            <a:custGeom>
              <a:avLst/>
              <a:gdLst/>
              <a:ahLst/>
              <a:cxnLst/>
              <a:rect l="l" t="t" r="r" b="b"/>
              <a:pathLst>
                <a:path w="19797" h="86663">
                  <a:moveTo>
                    <a:pt x="0" y="86663"/>
                  </a:moveTo>
                  <a:lnTo>
                    <a:pt x="19797" y="86663"/>
                  </a:lnTo>
                  <a:lnTo>
                    <a:pt x="19797" y="0"/>
                  </a:lnTo>
                  <a:lnTo>
                    <a:pt x="0" y="0"/>
                  </a:lnTo>
                  <a:lnTo>
                    <a:pt x="0" y="86663"/>
                  </a:lnTo>
                  <a:close/>
                </a:path>
              </a:pathLst>
            </a:custGeom>
          </p:spPr>
        </p:pic>
        <p:pic>
          <p:nvPicPr>
            <p:cNvPr id="176" name="Picture 175">
              <a:extLst>
                <a:ext uri="{FF2B5EF4-FFF2-40B4-BE49-F238E27FC236}">
                  <a16:creationId xmlns:a16="http://schemas.microsoft.com/office/drawing/2014/main" id="{8F7FBC5B-3DDE-3D35-FC9B-E81B3D002600}"/>
                </a:ext>
              </a:extLst>
            </p:cNvPr>
            <p:cNvPicPr>
              <a:picLocks noChangeAspect="1"/>
            </p:cNvPicPr>
            <p:nvPr/>
          </p:nvPicPr>
          <p:blipFill>
            <a:blip r:embed="rId14" cstate="print">
              <a:extLst>
                <a:ext uri="{28A0092B-C50C-407E-A947-70E740481C1C}">
                  <a14:useLocalDpi xmlns:a14="http://schemas.microsoft.com/office/drawing/2010/main" val="0"/>
                </a:ext>
              </a:extLst>
            </a:blip>
            <a:srcRect l="89087" t="33634" r="5961" b="43058"/>
            <a:stretch>
              <a:fillRect/>
            </a:stretch>
          </p:blipFill>
          <p:spPr>
            <a:xfrm flipV="1">
              <a:off x="-2270086" y="6165760"/>
              <a:ext cx="66850" cy="86663"/>
            </a:xfrm>
            <a:custGeom>
              <a:avLst/>
              <a:gdLst/>
              <a:ahLst/>
              <a:cxnLst/>
              <a:rect l="l" t="t" r="r" b="b"/>
              <a:pathLst>
                <a:path w="66850" h="86663">
                  <a:moveTo>
                    <a:pt x="0" y="86663"/>
                  </a:moveTo>
                  <a:lnTo>
                    <a:pt x="34665" y="86663"/>
                  </a:lnTo>
                  <a:cubicBezTo>
                    <a:pt x="38810" y="86665"/>
                    <a:pt x="42629" y="85949"/>
                    <a:pt x="46121" y="84513"/>
                  </a:cubicBezTo>
                  <a:cubicBezTo>
                    <a:pt x="49613" y="83077"/>
                    <a:pt x="52810" y="80907"/>
                    <a:pt x="55713" y="78002"/>
                  </a:cubicBezTo>
                  <a:cubicBezTo>
                    <a:pt x="58618" y="75100"/>
                    <a:pt x="60788" y="71902"/>
                    <a:pt x="62224" y="68410"/>
                  </a:cubicBezTo>
                  <a:cubicBezTo>
                    <a:pt x="63660" y="64917"/>
                    <a:pt x="64376" y="61098"/>
                    <a:pt x="64374" y="56952"/>
                  </a:cubicBezTo>
                  <a:cubicBezTo>
                    <a:pt x="64304" y="51606"/>
                    <a:pt x="62835" y="46720"/>
                    <a:pt x="59966" y="42292"/>
                  </a:cubicBezTo>
                  <a:cubicBezTo>
                    <a:pt x="57097" y="37865"/>
                    <a:pt x="53246" y="34374"/>
                    <a:pt x="48413" y="31821"/>
                  </a:cubicBezTo>
                  <a:lnTo>
                    <a:pt x="66850" y="0"/>
                  </a:lnTo>
                  <a:lnTo>
                    <a:pt x="45567" y="0"/>
                  </a:lnTo>
                  <a:lnTo>
                    <a:pt x="29213" y="28480"/>
                  </a:lnTo>
                  <a:lnTo>
                    <a:pt x="19797" y="28480"/>
                  </a:lnTo>
                  <a:lnTo>
                    <a:pt x="19797" y="0"/>
                  </a:lnTo>
                  <a:lnTo>
                    <a:pt x="0" y="0"/>
                  </a:lnTo>
                  <a:lnTo>
                    <a:pt x="0" y="86663"/>
                  </a:lnTo>
                  <a:close/>
                  <a:moveTo>
                    <a:pt x="19797" y="68104"/>
                  </a:moveTo>
                  <a:lnTo>
                    <a:pt x="19797" y="45800"/>
                  </a:lnTo>
                  <a:lnTo>
                    <a:pt x="34665" y="45800"/>
                  </a:lnTo>
                  <a:cubicBezTo>
                    <a:pt x="37463" y="45870"/>
                    <a:pt x="39796" y="46939"/>
                    <a:pt x="41665" y="49006"/>
                  </a:cubicBezTo>
                  <a:cubicBezTo>
                    <a:pt x="43534" y="51074"/>
                    <a:pt x="44505" y="53723"/>
                    <a:pt x="44577" y="56952"/>
                  </a:cubicBezTo>
                  <a:cubicBezTo>
                    <a:pt x="44505" y="60182"/>
                    <a:pt x="43534" y="62830"/>
                    <a:pt x="41665" y="64898"/>
                  </a:cubicBezTo>
                  <a:cubicBezTo>
                    <a:pt x="39796" y="66966"/>
                    <a:pt x="37463" y="68035"/>
                    <a:pt x="34665" y="68104"/>
                  </a:cubicBezTo>
                  <a:lnTo>
                    <a:pt x="19797" y="68104"/>
                  </a:lnTo>
                  <a:close/>
                </a:path>
              </a:pathLst>
            </a:custGeom>
          </p:spPr>
        </p:pic>
      </p:grpSp>
      <p:sp>
        <p:nvSpPr>
          <p:cNvPr id="158" name="TextBox 157">
            <a:extLst>
              <a:ext uri="{FF2B5EF4-FFF2-40B4-BE49-F238E27FC236}">
                <a16:creationId xmlns:a16="http://schemas.microsoft.com/office/drawing/2014/main" id="{A3F41ACB-E731-7C05-3966-6D849D79809A}"/>
              </a:ext>
            </a:extLst>
          </p:cNvPr>
          <p:cNvSpPr txBox="1"/>
          <p:nvPr/>
        </p:nvSpPr>
        <p:spPr>
          <a:xfrm>
            <a:off x="3966322" y="7247165"/>
            <a:ext cx="447323" cy="200055"/>
          </a:xfrm>
          <a:prstGeom prst="rect">
            <a:avLst/>
          </a:prstGeom>
          <a:noFill/>
        </p:spPr>
        <p:txBody>
          <a:bodyPr wrap="square">
            <a:spAutoFit/>
          </a:bodyPr>
          <a:lstStyle/>
          <a:p>
            <a:pPr defTabSz="792510">
              <a:defRPr/>
            </a:pPr>
            <a:r>
              <a:rPr lang="en-US" sz="700">
                <a:solidFill>
                  <a:prstClr val="black">
                    <a:lumMod val="75000"/>
                    <a:lumOff val="25000"/>
                  </a:prstClr>
                </a:solidFill>
                <a:latin typeface="SVN-Gilroy Medium" panose="00000600000000000000" pitchFamily="50" charset="0"/>
                <a:cs typeface="Arial" panose="020B0604020202020204" pitchFamily="34" charset="0"/>
              </a:rPr>
              <a:t>13.3%</a:t>
            </a:r>
            <a:endParaRPr lang="vi-VN" sz="700" dirty="0">
              <a:solidFill>
                <a:prstClr val="black">
                  <a:lumMod val="75000"/>
                  <a:lumOff val="25000"/>
                </a:prstClr>
              </a:solidFill>
              <a:cs typeface="Arial" panose="020B0604020202020204" pitchFamily="34" charset="0"/>
            </a:endParaRPr>
          </a:p>
        </p:txBody>
      </p:sp>
      <p:sp>
        <p:nvSpPr>
          <p:cNvPr id="159" name="Freeform 443">
            <a:extLst>
              <a:ext uri="{FF2B5EF4-FFF2-40B4-BE49-F238E27FC236}">
                <a16:creationId xmlns:a16="http://schemas.microsoft.com/office/drawing/2014/main" id="{AEAB5533-68B1-F1F7-46D1-1A29F95663F3}"/>
              </a:ext>
            </a:extLst>
          </p:cNvPr>
          <p:cNvSpPr/>
          <p:nvPr/>
        </p:nvSpPr>
        <p:spPr>
          <a:xfrm>
            <a:off x="3947286" y="7297426"/>
            <a:ext cx="89475" cy="84494"/>
          </a:xfrm>
          <a:custGeom>
            <a:avLst/>
            <a:gdLst/>
            <a:ahLst/>
            <a:cxnLst/>
            <a:rect l="l" t="t" r="r" b="b"/>
            <a:pathLst>
              <a:path w="438904" h="414678">
                <a:moveTo>
                  <a:pt x="219452" y="0"/>
                </a:moveTo>
                <a:cubicBezTo>
                  <a:pt x="229594" y="0"/>
                  <a:pt x="238139" y="3475"/>
                  <a:pt x="245087" y="10424"/>
                </a:cubicBezTo>
                <a:lnTo>
                  <a:pt x="428481" y="193817"/>
                </a:lnTo>
                <a:cubicBezTo>
                  <a:pt x="435430" y="201141"/>
                  <a:pt x="438904" y="209687"/>
                  <a:pt x="438904" y="219453"/>
                </a:cubicBezTo>
                <a:cubicBezTo>
                  <a:pt x="438904" y="229031"/>
                  <a:pt x="435430" y="237482"/>
                  <a:pt x="428481" y="244807"/>
                </a:cubicBezTo>
                <a:lnTo>
                  <a:pt x="407353" y="265935"/>
                </a:lnTo>
                <a:cubicBezTo>
                  <a:pt x="400216" y="273072"/>
                  <a:pt x="391671" y="276640"/>
                  <a:pt x="381717" y="276640"/>
                </a:cubicBezTo>
                <a:cubicBezTo>
                  <a:pt x="371576" y="276640"/>
                  <a:pt x="363124" y="273072"/>
                  <a:pt x="356363" y="265935"/>
                </a:cubicBezTo>
                <a:lnTo>
                  <a:pt x="273540" y="183394"/>
                </a:lnTo>
                <a:lnTo>
                  <a:pt x="273540" y="381718"/>
                </a:lnTo>
                <a:cubicBezTo>
                  <a:pt x="273540" y="391484"/>
                  <a:pt x="270019" y="399419"/>
                  <a:pt x="262976" y="405523"/>
                </a:cubicBezTo>
                <a:cubicBezTo>
                  <a:pt x="255933" y="411626"/>
                  <a:pt x="247436" y="414678"/>
                  <a:pt x="237482" y="414678"/>
                </a:cubicBezTo>
                <a:lnTo>
                  <a:pt x="201423" y="414678"/>
                </a:lnTo>
                <a:cubicBezTo>
                  <a:pt x="191469" y="414678"/>
                  <a:pt x="182970" y="411626"/>
                  <a:pt x="175928" y="405523"/>
                </a:cubicBezTo>
                <a:cubicBezTo>
                  <a:pt x="168885" y="399419"/>
                  <a:pt x="165363" y="391484"/>
                  <a:pt x="165363" y="381718"/>
                </a:cubicBezTo>
                <a:lnTo>
                  <a:pt x="165363" y="183394"/>
                </a:lnTo>
                <a:lnTo>
                  <a:pt x="82540" y="265935"/>
                </a:lnTo>
                <a:cubicBezTo>
                  <a:pt x="75780" y="273072"/>
                  <a:pt x="67329" y="276640"/>
                  <a:pt x="57187" y="276640"/>
                </a:cubicBezTo>
                <a:cubicBezTo>
                  <a:pt x="47045" y="276640"/>
                  <a:pt x="38594" y="273072"/>
                  <a:pt x="31833" y="265935"/>
                </a:cubicBezTo>
                <a:lnTo>
                  <a:pt x="10705" y="244807"/>
                </a:lnTo>
                <a:cubicBezTo>
                  <a:pt x="3568" y="237670"/>
                  <a:pt x="0" y="229219"/>
                  <a:pt x="0" y="219453"/>
                </a:cubicBezTo>
                <a:cubicBezTo>
                  <a:pt x="0" y="209499"/>
                  <a:pt x="3568" y="200954"/>
                  <a:pt x="10705" y="193817"/>
                </a:cubicBezTo>
                <a:lnTo>
                  <a:pt x="194098" y="10424"/>
                </a:lnTo>
                <a:cubicBezTo>
                  <a:pt x="200672" y="3475"/>
                  <a:pt x="209123" y="0"/>
                  <a:pt x="219452" y="0"/>
                </a:cubicBezTo>
                <a:close/>
              </a:path>
            </a:pathLst>
          </a:custGeom>
          <a:solidFill>
            <a:srgbClr val="00599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5" name="Rectangle: Rounded Corners 1048">
            <a:extLst>
              <a:ext uri="{FF2B5EF4-FFF2-40B4-BE49-F238E27FC236}">
                <a16:creationId xmlns:a16="http://schemas.microsoft.com/office/drawing/2014/main" id="{8147286A-BBBC-9E8F-6ED2-BEAEEEEC15F4}"/>
              </a:ext>
            </a:extLst>
          </p:cNvPr>
          <p:cNvSpPr/>
          <p:nvPr/>
        </p:nvSpPr>
        <p:spPr>
          <a:xfrm>
            <a:off x="1001194" y="1387317"/>
            <a:ext cx="1086170" cy="170547"/>
          </a:xfrm>
          <a:prstGeom prst="roundRect">
            <a:avLst>
              <a:gd name="adj" fmla="val 50000"/>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50E2BB90-4BA0-5B15-2353-1C19D79C4DE0}"/>
              </a:ext>
            </a:extLst>
          </p:cNvPr>
          <p:cNvSpPr txBox="1"/>
          <p:nvPr/>
        </p:nvSpPr>
        <p:spPr>
          <a:xfrm>
            <a:off x="1010590" y="1367786"/>
            <a:ext cx="1069344" cy="201594"/>
          </a:xfrm>
          <a:prstGeom prst="rect">
            <a:avLst/>
          </a:prstGeom>
          <a:noFill/>
        </p:spPr>
        <p:txBody>
          <a:bodyPr wrap="square">
            <a:spAutoFit/>
          </a:bodyPr>
          <a:lstStyle/>
          <a:p>
            <a:pPr algn="ctr">
              <a:lnSpc>
                <a:spcPct val="110000"/>
              </a:lnSpc>
              <a:spcBef>
                <a:spcPts val="260"/>
              </a:spcBef>
              <a:spcAft>
                <a:spcPts val="260"/>
              </a:spcAft>
              <a:defRPr/>
            </a:pPr>
            <a:r>
              <a:rPr lang="en-US" sz="700" b="1" dirty="0">
                <a:solidFill>
                  <a:prstClr val="black">
                    <a:lumMod val="75000"/>
                    <a:lumOff val="25000"/>
                  </a:prstClr>
                </a:solidFill>
                <a:latin typeface="SVN-Gilroy XBold" panose="00000900000000000000" pitchFamily="50" charset="0"/>
                <a:cs typeface="Arial" panose="020B0604020202020204" pitchFamily="34" charset="0"/>
              </a:rPr>
              <a:t>2024 audited</a:t>
            </a:r>
            <a:endParaRPr lang="vi-VN" sz="700" b="1" dirty="0">
              <a:solidFill>
                <a:prstClr val="black">
                  <a:lumMod val="75000"/>
                  <a:lumOff val="25000"/>
                </a:prstClr>
              </a:solidFill>
              <a:cs typeface="Arial" panose="020B0604020202020204" pitchFamily="34" charset="0"/>
            </a:endParaRPr>
          </a:p>
        </p:txBody>
      </p:sp>
      <p:graphicFrame>
        <p:nvGraphicFramePr>
          <p:cNvPr id="7" name="Chart 6">
            <a:extLst>
              <a:ext uri="{FF2B5EF4-FFF2-40B4-BE49-F238E27FC236}">
                <a16:creationId xmlns:a16="http://schemas.microsoft.com/office/drawing/2014/main" id="{5E8C0EB3-045F-9E26-8AF9-C7BD48EEDE05}"/>
              </a:ext>
            </a:extLst>
          </p:cNvPr>
          <p:cNvGraphicFramePr/>
          <p:nvPr>
            <p:extLst>
              <p:ext uri="{D42A27DB-BD31-4B8C-83A1-F6EECF244321}">
                <p14:modId xmlns:p14="http://schemas.microsoft.com/office/powerpoint/2010/main" val="2334316199"/>
              </p:ext>
            </p:extLst>
          </p:nvPr>
        </p:nvGraphicFramePr>
        <p:xfrm>
          <a:off x="687954" y="5247580"/>
          <a:ext cx="3194884" cy="1660034"/>
        </p:xfrm>
        <a:graphic>
          <a:graphicData uri="http://schemas.openxmlformats.org/drawingml/2006/chart">
            <c:chart xmlns:c="http://schemas.openxmlformats.org/drawingml/2006/chart" xmlns:r="http://schemas.openxmlformats.org/officeDocument/2006/relationships" r:id="rId18"/>
          </a:graphicData>
        </a:graphic>
      </p:graphicFrame>
      <p:grpSp>
        <p:nvGrpSpPr>
          <p:cNvPr id="69" name="Group 68">
            <a:extLst>
              <a:ext uri="{FF2B5EF4-FFF2-40B4-BE49-F238E27FC236}">
                <a16:creationId xmlns:a16="http://schemas.microsoft.com/office/drawing/2014/main" id="{1D8AD020-FC71-050E-6479-1520F57A172C}"/>
              </a:ext>
            </a:extLst>
          </p:cNvPr>
          <p:cNvGrpSpPr/>
          <p:nvPr/>
        </p:nvGrpSpPr>
        <p:grpSpPr>
          <a:xfrm>
            <a:off x="3238880" y="5224615"/>
            <a:ext cx="447872" cy="377274"/>
            <a:chOff x="2907346" y="5473617"/>
            <a:chExt cx="445127" cy="374962"/>
          </a:xfrm>
        </p:grpSpPr>
        <p:pic>
          <p:nvPicPr>
            <p:cNvPr id="70" name="Picture 69">
              <a:extLst>
                <a:ext uri="{FF2B5EF4-FFF2-40B4-BE49-F238E27FC236}">
                  <a16:creationId xmlns:a16="http://schemas.microsoft.com/office/drawing/2014/main" id="{405C0217-7C9E-1536-3796-DCB5206A317B}"/>
                </a:ext>
              </a:extLst>
            </p:cNvPr>
            <p:cNvPicPr>
              <a:picLocks noChangeAspect="1"/>
            </p:cNvPicPr>
            <p:nvPr/>
          </p:nvPicPr>
          <p:blipFill>
            <a:blip r:embed="rId19" cstate="print">
              <a:extLst>
                <a:ext uri="{28A0092B-C50C-407E-A947-70E740481C1C}">
                  <a14:useLocalDpi xmlns:a14="http://schemas.microsoft.com/office/drawing/2010/main" val="0"/>
                </a:ext>
              </a:extLst>
            </a:blip>
            <a:srcRect l="25678" t="10779" r="23720" b="29794"/>
            <a:stretch>
              <a:fillRect/>
            </a:stretch>
          </p:blipFill>
          <p:spPr>
            <a:xfrm flipV="1">
              <a:off x="3084336" y="5783617"/>
              <a:ext cx="71928" cy="64962"/>
            </a:xfrm>
            <a:custGeom>
              <a:avLst/>
              <a:gdLst>
                <a:gd name="connsiteX0" fmla="*/ 0 w 104092"/>
                <a:gd name="connsiteY0" fmla="*/ 94011 h 94011"/>
                <a:gd name="connsiteX1" fmla="*/ 104092 w 104092"/>
                <a:gd name="connsiteY1" fmla="*/ 94011 h 94011"/>
                <a:gd name="connsiteX2" fmla="*/ 52046 w 104092"/>
                <a:gd name="connsiteY2" fmla="*/ 0 h 94011"/>
                <a:gd name="connsiteX3" fmla="*/ 0 w 104092"/>
                <a:gd name="connsiteY3" fmla="*/ 94011 h 94011"/>
              </a:gdLst>
              <a:ahLst/>
              <a:cxnLst>
                <a:cxn ang="0">
                  <a:pos x="connsiteX0" y="connsiteY0"/>
                </a:cxn>
                <a:cxn ang="0">
                  <a:pos x="connsiteX1" y="connsiteY1"/>
                </a:cxn>
                <a:cxn ang="0">
                  <a:pos x="connsiteX2" y="connsiteY2"/>
                </a:cxn>
                <a:cxn ang="0">
                  <a:pos x="connsiteX3" y="connsiteY3"/>
                </a:cxn>
              </a:cxnLst>
              <a:rect l="l" t="t" r="r" b="b"/>
              <a:pathLst>
                <a:path w="104092" h="94011">
                  <a:moveTo>
                    <a:pt x="0" y="94011"/>
                  </a:moveTo>
                  <a:lnTo>
                    <a:pt x="104092" y="94011"/>
                  </a:lnTo>
                  <a:lnTo>
                    <a:pt x="52046" y="0"/>
                  </a:lnTo>
                  <a:lnTo>
                    <a:pt x="0" y="94011"/>
                  </a:lnTo>
                  <a:close/>
                </a:path>
              </a:pathLst>
            </a:custGeom>
          </p:spPr>
        </p:pic>
        <p:pic>
          <p:nvPicPr>
            <p:cNvPr id="71" name="Picture 70">
              <a:extLst>
                <a:ext uri="{FF2B5EF4-FFF2-40B4-BE49-F238E27FC236}">
                  <a16:creationId xmlns:a16="http://schemas.microsoft.com/office/drawing/2014/main" id="{767D2128-0CE5-3B33-3CE6-206E8A5B8216}"/>
                </a:ext>
              </a:extLst>
            </p:cNvPr>
            <p:cNvPicPr>
              <a:picLocks noChangeAspect="1"/>
            </p:cNvPicPr>
            <p:nvPr/>
          </p:nvPicPr>
          <p:blipFill>
            <a:blip r:embed="rId20" cstate="print">
              <a:extLst>
                <a:ext uri="{28A0092B-C50C-407E-A947-70E740481C1C}">
                  <a14:useLocalDpi xmlns:a14="http://schemas.microsoft.com/office/drawing/2010/main" val="0"/>
                </a:ext>
              </a:extLst>
            </a:blip>
            <a:srcRect l="13360" t="1381" r="11862" b="1381"/>
            <a:stretch>
              <a:fillRect/>
            </a:stretch>
          </p:blipFill>
          <p:spPr>
            <a:xfrm flipV="1">
              <a:off x="2955129" y="5473617"/>
              <a:ext cx="330342" cy="330342"/>
            </a:xfrm>
            <a:custGeom>
              <a:avLst/>
              <a:gdLst>
                <a:gd name="connsiteX0" fmla="*/ 661018 w 1322036"/>
                <a:gd name="connsiteY0" fmla="*/ 1322036 h 1322036"/>
                <a:gd name="connsiteX1" fmla="*/ 1322036 w 1322036"/>
                <a:gd name="connsiteY1" fmla="*/ 661018 h 1322036"/>
                <a:gd name="connsiteX2" fmla="*/ 661018 w 1322036"/>
                <a:gd name="connsiteY2" fmla="*/ 0 h 1322036"/>
                <a:gd name="connsiteX3" fmla="*/ 0 w 1322036"/>
                <a:gd name="connsiteY3" fmla="*/ 661018 h 1322036"/>
                <a:gd name="connsiteX4" fmla="*/ 661018 w 1322036"/>
                <a:gd name="connsiteY4" fmla="*/ 1322036 h 1322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036" h="1322036">
                  <a:moveTo>
                    <a:pt x="661018" y="1322036"/>
                  </a:moveTo>
                  <a:cubicBezTo>
                    <a:pt x="1026088" y="1322036"/>
                    <a:pt x="1322036" y="1026088"/>
                    <a:pt x="1322036" y="661018"/>
                  </a:cubicBezTo>
                  <a:cubicBezTo>
                    <a:pt x="1322036" y="295948"/>
                    <a:pt x="1026088" y="0"/>
                    <a:pt x="661018" y="0"/>
                  </a:cubicBezTo>
                  <a:cubicBezTo>
                    <a:pt x="295948" y="0"/>
                    <a:pt x="0" y="295948"/>
                    <a:pt x="0" y="661018"/>
                  </a:cubicBezTo>
                  <a:cubicBezTo>
                    <a:pt x="0" y="1026088"/>
                    <a:pt x="295948" y="1322036"/>
                    <a:pt x="661018" y="1322036"/>
                  </a:cubicBezTo>
                  <a:close/>
                </a:path>
              </a:pathLst>
            </a:custGeom>
          </p:spPr>
        </p:pic>
        <p:sp>
          <p:nvSpPr>
            <p:cNvPr id="72" name="Oval 71">
              <a:extLst>
                <a:ext uri="{FF2B5EF4-FFF2-40B4-BE49-F238E27FC236}">
                  <a16:creationId xmlns:a16="http://schemas.microsoft.com/office/drawing/2014/main" id="{DA4114B0-7BA0-C5AA-6F59-3E6627B4B5BF}"/>
                </a:ext>
              </a:extLst>
            </p:cNvPr>
            <p:cNvSpPr/>
            <p:nvPr/>
          </p:nvSpPr>
          <p:spPr>
            <a:xfrm>
              <a:off x="2982444" y="5500931"/>
              <a:ext cx="275714" cy="27571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8EE1802D-83D2-0FD5-3774-5E25AE5ED42C}"/>
                </a:ext>
              </a:extLst>
            </p:cNvPr>
            <p:cNvSpPr txBox="1"/>
            <p:nvPr/>
          </p:nvSpPr>
          <p:spPr>
            <a:xfrm>
              <a:off x="2907346" y="5536548"/>
              <a:ext cx="445127" cy="19882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679E"/>
                  </a:solidFill>
                  <a:effectLst/>
                  <a:uLnTx/>
                  <a:uFillTx/>
                  <a:latin typeface="SVN-Gilroy XBold" panose="00000900000000000000" pitchFamily="50" charset="0"/>
                  <a:ea typeface="Tahoma" panose="020B0604030504040204" pitchFamily="34" charset="0"/>
                  <a:cs typeface="Arial" pitchFamily="34" charset="0"/>
                </a:rPr>
                <a:t>30.4%</a:t>
              </a:r>
              <a:endParaRPr kumimoji="0" lang="en-US" sz="700" b="1" i="0" u="none" strike="noStrike" kern="0" cap="none" spc="0" normalizeH="0" baseline="0" noProof="0" dirty="0">
                <a:ln>
                  <a:noFill/>
                </a:ln>
                <a:solidFill>
                  <a:srgbClr val="00679E"/>
                </a:solidFill>
                <a:effectLst/>
                <a:uLnTx/>
                <a:uFillTx/>
                <a:latin typeface="SVN-Gilroy XBold" panose="00000900000000000000" pitchFamily="50" charset="0"/>
                <a:cs typeface="Arial" panose="020B0604020202020204" pitchFamily="34" charset="0"/>
              </a:endParaRPr>
            </a:p>
          </p:txBody>
        </p:sp>
      </p:grpSp>
      <p:sp>
        <p:nvSpPr>
          <p:cNvPr id="133" name="Rectangle: Rounded Corners 132">
            <a:extLst>
              <a:ext uri="{FF2B5EF4-FFF2-40B4-BE49-F238E27FC236}">
                <a16:creationId xmlns:a16="http://schemas.microsoft.com/office/drawing/2014/main" id="{CA0393BD-6C8D-4970-8EAB-119B97F8337B}"/>
              </a:ext>
            </a:extLst>
          </p:cNvPr>
          <p:cNvSpPr/>
          <p:nvPr/>
        </p:nvSpPr>
        <p:spPr>
          <a:xfrm>
            <a:off x="4776521" y="660839"/>
            <a:ext cx="1640826" cy="184710"/>
          </a:xfrm>
          <a:prstGeom prst="roundRect">
            <a:avLst>
              <a:gd name="adj" fmla="val 47803"/>
            </a:avLst>
          </a:prstGeom>
          <a:solidFill>
            <a:srgbClr val="C8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4" name="Rectangle: Rounded Corners 1048">
            <a:extLst>
              <a:ext uri="{FF2B5EF4-FFF2-40B4-BE49-F238E27FC236}">
                <a16:creationId xmlns:a16="http://schemas.microsoft.com/office/drawing/2014/main" id="{14DF2B64-AC86-44BC-A19E-B1BC7B8FD59A}"/>
              </a:ext>
            </a:extLst>
          </p:cNvPr>
          <p:cNvSpPr/>
          <p:nvPr/>
        </p:nvSpPr>
        <p:spPr>
          <a:xfrm>
            <a:off x="3729017" y="1387317"/>
            <a:ext cx="612070" cy="170547"/>
          </a:xfrm>
          <a:prstGeom prst="roundRect">
            <a:avLst>
              <a:gd name="adj" fmla="val 50000"/>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F9DDDFF-6919-41A5-BC11-E9A91C2DFEB4}"/>
              </a:ext>
            </a:extLst>
          </p:cNvPr>
          <p:cNvSpPr txBox="1"/>
          <p:nvPr/>
        </p:nvSpPr>
        <p:spPr>
          <a:xfrm>
            <a:off x="3729016" y="1367786"/>
            <a:ext cx="602673" cy="201594"/>
          </a:xfrm>
          <a:prstGeom prst="rect">
            <a:avLst/>
          </a:prstGeom>
          <a:noFill/>
        </p:spPr>
        <p:txBody>
          <a:bodyPr wrap="square">
            <a:spAutoFit/>
          </a:bodyPr>
          <a:lstStyle/>
          <a:p>
            <a:pPr algn="ctr">
              <a:lnSpc>
                <a:spcPct val="110000"/>
              </a:lnSpc>
              <a:spcBef>
                <a:spcPts val="260"/>
              </a:spcBef>
              <a:spcAft>
                <a:spcPts val="260"/>
              </a:spcAft>
              <a:defRPr/>
            </a:pPr>
            <a:r>
              <a:rPr lang="en-US" sz="700" b="1" dirty="0">
                <a:solidFill>
                  <a:prstClr val="black">
                    <a:lumMod val="75000"/>
                    <a:lumOff val="25000"/>
                  </a:prstClr>
                </a:solidFill>
                <a:latin typeface="SVN-Gilroy XBold" panose="00000900000000000000" pitchFamily="50" charset="0"/>
                <a:cs typeface="Arial" panose="020B0604020202020204" pitchFamily="34" charset="0"/>
              </a:rPr>
              <a:t>2025</a:t>
            </a:r>
            <a:endParaRPr lang="vi-VN" sz="700" b="1" dirty="0">
              <a:solidFill>
                <a:prstClr val="black">
                  <a:lumMod val="75000"/>
                  <a:lumOff val="25000"/>
                </a:prstClr>
              </a:solidFill>
              <a:cs typeface="Arial" panose="020B0604020202020204" pitchFamily="34" charset="0"/>
            </a:endParaRPr>
          </a:p>
        </p:txBody>
      </p:sp>
      <p:grpSp>
        <p:nvGrpSpPr>
          <p:cNvPr id="160" name="Group 159"/>
          <p:cNvGrpSpPr/>
          <p:nvPr/>
        </p:nvGrpSpPr>
        <p:grpSpPr>
          <a:xfrm>
            <a:off x="1583846" y="5024157"/>
            <a:ext cx="1133940" cy="89604"/>
            <a:chOff x="-2971012" y="4841028"/>
            <a:chExt cx="1133940" cy="89604"/>
          </a:xfrm>
        </p:grpSpPr>
        <p:pic>
          <p:nvPicPr>
            <p:cNvPr id="161" name="Picture 160">
              <a:extLst>
                <a:ext uri="{FF2B5EF4-FFF2-40B4-BE49-F238E27FC236}">
                  <a16:creationId xmlns:a16="http://schemas.microsoft.com/office/drawing/2014/main" id="{8F7FBC5B-3DDE-3D35-FC9B-E81B3D002600}"/>
                </a:ext>
              </a:extLst>
            </p:cNvPr>
            <p:cNvPicPr>
              <a:picLocks noChangeAspect="1"/>
            </p:cNvPicPr>
            <p:nvPr/>
          </p:nvPicPr>
          <p:blipFill>
            <a:blip r:embed="rId11" cstate="print">
              <a:extLst>
                <a:ext uri="{28A0092B-C50C-407E-A947-70E740481C1C}">
                  <a14:useLocalDpi xmlns:a14="http://schemas.microsoft.com/office/drawing/2010/main" val="0"/>
                </a:ext>
              </a:extLst>
            </a:blip>
            <a:srcRect l="15225" t="33242" r="80022" b="42659"/>
            <a:stretch>
              <a:fillRect/>
            </a:stretch>
          </p:blipFill>
          <p:spPr>
            <a:xfrm flipV="1">
              <a:off x="-2881115" y="4841028"/>
              <a:ext cx="65963" cy="89604"/>
            </a:xfrm>
            <a:custGeom>
              <a:avLst/>
              <a:gdLst/>
              <a:ahLst/>
              <a:cxnLst/>
              <a:rect l="l" t="t" r="r" b="b"/>
              <a:pathLst>
                <a:path w="65963" h="89604">
                  <a:moveTo>
                    <a:pt x="45104" y="89604"/>
                  </a:moveTo>
                  <a:cubicBezTo>
                    <a:pt x="53488" y="89604"/>
                    <a:pt x="60441" y="88414"/>
                    <a:pt x="65963" y="86036"/>
                  </a:cubicBezTo>
                  <a:lnTo>
                    <a:pt x="65963" y="71767"/>
                  </a:lnTo>
                  <a:cubicBezTo>
                    <a:pt x="60118" y="75234"/>
                    <a:pt x="53669" y="76967"/>
                    <a:pt x="46615" y="76967"/>
                  </a:cubicBezTo>
                  <a:cubicBezTo>
                    <a:pt x="37224" y="76967"/>
                    <a:pt x="29616" y="73964"/>
                    <a:pt x="23791" y="67958"/>
                  </a:cubicBezTo>
                  <a:cubicBezTo>
                    <a:pt x="17967" y="61952"/>
                    <a:pt x="15054" y="53931"/>
                    <a:pt x="15054" y="43895"/>
                  </a:cubicBezTo>
                  <a:cubicBezTo>
                    <a:pt x="15054" y="34342"/>
                    <a:pt x="17775" y="26734"/>
                    <a:pt x="23217" y="21070"/>
                  </a:cubicBezTo>
                  <a:cubicBezTo>
                    <a:pt x="28658" y="15407"/>
                    <a:pt x="35813" y="12576"/>
                    <a:pt x="44681" y="12576"/>
                  </a:cubicBezTo>
                  <a:cubicBezTo>
                    <a:pt x="52863" y="12576"/>
                    <a:pt x="59957" y="14510"/>
                    <a:pt x="65963" y="18380"/>
                  </a:cubicBezTo>
                  <a:lnTo>
                    <a:pt x="65963" y="5078"/>
                  </a:lnTo>
                  <a:cubicBezTo>
                    <a:pt x="59433" y="1693"/>
                    <a:pt x="51311" y="0"/>
                    <a:pt x="41597" y="0"/>
                  </a:cubicBezTo>
                  <a:cubicBezTo>
                    <a:pt x="29021" y="0"/>
                    <a:pt x="18944" y="3970"/>
                    <a:pt x="11366" y="11911"/>
                  </a:cubicBezTo>
                  <a:cubicBezTo>
                    <a:pt x="3788" y="19851"/>
                    <a:pt x="0" y="30271"/>
                    <a:pt x="0" y="43169"/>
                  </a:cubicBezTo>
                  <a:cubicBezTo>
                    <a:pt x="0" y="57035"/>
                    <a:pt x="4262" y="68240"/>
                    <a:pt x="12787" y="76786"/>
                  </a:cubicBezTo>
                  <a:cubicBezTo>
                    <a:pt x="21312" y="85331"/>
                    <a:pt x="32084" y="89604"/>
                    <a:pt x="45104" y="89604"/>
                  </a:cubicBezTo>
                  <a:close/>
                </a:path>
              </a:pathLst>
            </a:custGeom>
          </p:spPr>
        </p:pic>
        <p:pic>
          <p:nvPicPr>
            <p:cNvPr id="180" name="Picture 179">
              <a:extLst>
                <a:ext uri="{FF2B5EF4-FFF2-40B4-BE49-F238E27FC236}">
                  <a16:creationId xmlns:a16="http://schemas.microsoft.com/office/drawing/2014/main" id="{8F7FBC5B-3DDE-3D35-FC9B-E81B3D002600}"/>
                </a:ext>
              </a:extLst>
            </p:cNvPr>
            <p:cNvPicPr>
              <a:picLocks noChangeAspect="1"/>
            </p:cNvPicPr>
            <p:nvPr/>
          </p:nvPicPr>
          <p:blipFill>
            <a:blip r:embed="rId11" cstate="print">
              <a:extLst>
                <a:ext uri="{28A0092B-C50C-407E-A947-70E740481C1C}">
                  <a14:useLocalDpi xmlns:a14="http://schemas.microsoft.com/office/drawing/2010/main" val="0"/>
                </a:ext>
              </a:extLst>
            </a:blip>
            <a:srcRect l="20715" t="33242" r="74532" b="42659"/>
            <a:stretch>
              <a:fillRect/>
            </a:stretch>
          </p:blipFill>
          <p:spPr>
            <a:xfrm flipV="1">
              <a:off x="-2804915" y="4841028"/>
              <a:ext cx="65963" cy="89604"/>
            </a:xfrm>
            <a:custGeom>
              <a:avLst/>
              <a:gdLst/>
              <a:ahLst/>
              <a:cxnLst/>
              <a:rect l="l" t="t" r="r" b="b"/>
              <a:pathLst>
                <a:path w="65963" h="89604">
                  <a:moveTo>
                    <a:pt x="45104" y="89604"/>
                  </a:moveTo>
                  <a:cubicBezTo>
                    <a:pt x="53488" y="89604"/>
                    <a:pt x="60441" y="88414"/>
                    <a:pt x="65963" y="86036"/>
                  </a:cubicBezTo>
                  <a:lnTo>
                    <a:pt x="65963" y="71767"/>
                  </a:lnTo>
                  <a:cubicBezTo>
                    <a:pt x="60118" y="75234"/>
                    <a:pt x="53669" y="76967"/>
                    <a:pt x="46615" y="76967"/>
                  </a:cubicBezTo>
                  <a:cubicBezTo>
                    <a:pt x="37224" y="76967"/>
                    <a:pt x="29616" y="73964"/>
                    <a:pt x="23791" y="67958"/>
                  </a:cubicBezTo>
                  <a:cubicBezTo>
                    <a:pt x="17967" y="61952"/>
                    <a:pt x="15054" y="53931"/>
                    <a:pt x="15054" y="43895"/>
                  </a:cubicBezTo>
                  <a:cubicBezTo>
                    <a:pt x="15054" y="34342"/>
                    <a:pt x="17775" y="26734"/>
                    <a:pt x="23217" y="21070"/>
                  </a:cubicBezTo>
                  <a:cubicBezTo>
                    <a:pt x="28658" y="15407"/>
                    <a:pt x="35813" y="12576"/>
                    <a:pt x="44681" y="12576"/>
                  </a:cubicBezTo>
                  <a:cubicBezTo>
                    <a:pt x="52863" y="12576"/>
                    <a:pt x="59957" y="14510"/>
                    <a:pt x="65963" y="18380"/>
                  </a:cubicBezTo>
                  <a:lnTo>
                    <a:pt x="65963" y="5078"/>
                  </a:lnTo>
                  <a:cubicBezTo>
                    <a:pt x="59433" y="1693"/>
                    <a:pt x="51311" y="0"/>
                    <a:pt x="41597" y="0"/>
                  </a:cubicBezTo>
                  <a:cubicBezTo>
                    <a:pt x="29021" y="0"/>
                    <a:pt x="18944" y="3970"/>
                    <a:pt x="11366" y="11911"/>
                  </a:cubicBezTo>
                  <a:cubicBezTo>
                    <a:pt x="3788" y="19851"/>
                    <a:pt x="0" y="30271"/>
                    <a:pt x="0" y="43169"/>
                  </a:cubicBezTo>
                  <a:cubicBezTo>
                    <a:pt x="0" y="57035"/>
                    <a:pt x="4262" y="68240"/>
                    <a:pt x="12787" y="76786"/>
                  </a:cubicBezTo>
                  <a:cubicBezTo>
                    <a:pt x="21312" y="85331"/>
                    <a:pt x="32084" y="89604"/>
                    <a:pt x="45104" y="89604"/>
                  </a:cubicBezTo>
                  <a:close/>
                </a:path>
              </a:pathLst>
            </a:custGeom>
          </p:spPr>
        </p:pic>
        <p:pic>
          <p:nvPicPr>
            <p:cNvPr id="181" name="Picture 180">
              <a:extLst>
                <a:ext uri="{FF2B5EF4-FFF2-40B4-BE49-F238E27FC236}">
                  <a16:creationId xmlns:a16="http://schemas.microsoft.com/office/drawing/2014/main" id="{8F7FBC5B-3DDE-3D35-FC9B-E81B3D002600}"/>
                </a:ext>
              </a:extLst>
            </p:cNvPr>
            <p:cNvPicPr>
              <a:picLocks noChangeAspect="1"/>
            </p:cNvPicPr>
            <p:nvPr/>
          </p:nvPicPr>
          <p:blipFill>
            <a:blip r:embed="rId11" cstate="print">
              <a:extLst>
                <a:ext uri="{28A0092B-C50C-407E-A947-70E740481C1C}">
                  <a14:useLocalDpi xmlns:a14="http://schemas.microsoft.com/office/drawing/2010/main" val="0"/>
                </a:ext>
              </a:extLst>
            </a:blip>
            <a:srcRect l="76993" t="33242" r="18254" b="42659"/>
            <a:stretch>
              <a:fillRect/>
            </a:stretch>
          </p:blipFill>
          <p:spPr>
            <a:xfrm flipV="1">
              <a:off x="-2023865" y="4841028"/>
              <a:ext cx="65963" cy="89604"/>
            </a:xfrm>
            <a:custGeom>
              <a:avLst/>
              <a:gdLst/>
              <a:ahLst/>
              <a:cxnLst/>
              <a:rect l="l" t="t" r="r" b="b"/>
              <a:pathLst>
                <a:path w="65963" h="89604">
                  <a:moveTo>
                    <a:pt x="45104" y="89604"/>
                  </a:moveTo>
                  <a:cubicBezTo>
                    <a:pt x="53488" y="89604"/>
                    <a:pt x="60441" y="88414"/>
                    <a:pt x="65963" y="86036"/>
                  </a:cubicBezTo>
                  <a:lnTo>
                    <a:pt x="65963" y="71767"/>
                  </a:lnTo>
                  <a:cubicBezTo>
                    <a:pt x="60118" y="75234"/>
                    <a:pt x="53669" y="76967"/>
                    <a:pt x="46615" y="76967"/>
                  </a:cubicBezTo>
                  <a:cubicBezTo>
                    <a:pt x="37224" y="76967"/>
                    <a:pt x="29616" y="73964"/>
                    <a:pt x="23791" y="67958"/>
                  </a:cubicBezTo>
                  <a:cubicBezTo>
                    <a:pt x="17967" y="61952"/>
                    <a:pt x="15055" y="53931"/>
                    <a:pt x="15055" y="43895"/>
                  </a:cubicBezTo>
                  <a:cubicBezTo>
                    <a:pt x="15055" y="34342"/>
                    <a:pt x="17775" y="26734"/>
                    <a:pt x="23217" y="21070"/>
                  </a:cubicBezTo>
                  <a:cubicBezTo>
                    <a:pt x="28658" y="15407"/>
                    <a:pt x="35813" y="12576"/>
                    <a:pt x="44681" y="12576"/>
                  </a:cubicBezTo>
                  <a:cubicBezTo>
                    <a:pt x="52863" y="12576"/>
                    <a:pt x="59957" y="14510"/>
                    <a:pt x="65963" y="18380"/>
                  </a:cubicBezTo>
                  <a:lnTo>
                    <a:pt x="65963" y="5078"/>
                  </a:lnTo>
                  <a:cubicBezTo>
                    <a:pt x="59433" y="1693"/>
                    <a:pt x="51311" y="0"/>
                    <a:pt x="41597" y="0"/>
                  </a:cubicBezTo>
                  <a:cubicBezTo>
                    <a:pt x="29021" y="0"/>
                    <a:pt x="18944" y="3970"/>
                    <a:pt x="11366" y="11911"/>
                  </a:cubicBezTo>
                  <a:cubicBezTo>
                    <a:pt x="3789" y="19851"/>
                    <a:pt x="0" y="30271"/>
                    <a:pt x="0" y="43169"/>
                  </a:cubicBezTo>
                  <a:cubicBezTo>
                    <a:pt x="0" y="57035"/>
                    <a:pt x="4262" y="68240"/>
                    <a:pt x="12787" y="76786"/>
                  </a:cubicBezTo>
                  <a:cubicBezTo>
                    <a:pt x="21312" y="85331"/>
                    <a:pt x="32084" y="89604"/>
                    <a:pt x="45104" y="89604"/>
                  </a:cubicBezTo>
                  <a:close/>
                </a:path>
              </a:pathLst>
            </a:custGeom>
          </p:spPr>
        </p:pic>
        <p:pic>
          <p:nvPicPr>
            <p:cNvPr id="182" name="Picture 181">
              <a:extLst>
                <a:ext uri="{FF2B5EF4-FFF2-40B4-BE49-F238E27FC236}">
                  <a16:creationId xmlns:a16="http://schemas.microsoft.com/office/drawing/2014/main" id="{8F7FBC5B-3DDE-3D35-FC9B-E81B3D002600}"/>
                </a:ext>
              </a:extLst>
            </p:cNvPr>
            <p:cNvPicPr>
              <a:picLocks noChangeAspect="1"/>
            </p:cNvPicPr>
            <p:nvPr/>
          </p:nvPicPr>
          <p:blipFill>
            <a:blip r:embed="rId21" cstate="print">
              <a:extLst>
                <a:ext uri="{28A0092B-C50C-407E-A947-70E740481C1C}">
                  <a14:useLocalDpi xmlns:a14="http://schemas.microsoft.com/office/drawing/2010/main" val="0"/>
                </a:ext>
              </a:extLst>
            </a:blip>
            <a:srcRect l="8747" t="33632" r="85424" b="43050"/>
            <a:stretch>
              <a:fillRect/>
            </a:stretch>
          </p:blipFill>
          <p:spPr>
            <a:xfrm flipV="1">
              <a:off x="-2971012" y="4842481"/>
              <a:ext cx="80897" cy="86701"/>
            </a:xfrm>
            <a:custGeom>
              <a:avLst/>
              <a:gdLst/>
              <a:ahLst/>
              <a:cxnLst/>
              <a:rect l="l" t="t" r="r" b="b"/>
              <a:pathLst>
                <a:path w="80897" h="86701">
                  <a:moveTo>
                    <a:pt x="32468" y="86701"/>
                  </a:moveTo>
                  <a:lnTo>
                    <a:pt x="48671" y="86701"/>
                  </a:lnTo>
                  <a:lnTo>
                    <a:pt x="80897" y="0"/>
                  </a:lnTo>
                  <a:lnTo>
                    <a:pt x="65117" y="0"/>
                  </a:lnTo>
                  <a:lnTo>
                    <a:pt x="57317" y="22068"/>
                  </a:lnTo>
                  <a:lnTo>
                    <a:pt x="23217" y="22068"/>
                  </a:lnTo>
                  <a:lnTo>
                    <a:pt x="15720" y="0"/>
                  </a:lnTo>
                  <a:lnTo>
                    <a:pt x="0" y="0"/>
                  </a:lnTo>
                  <a:lnTo>
                    <a:pt x="32468" y="86701"/>
                  </a:lnTo>
                  <a:close/>
                  <a:moveTo>
                    <a:pt x="40086" y="73823"/>
                  </a:moveTo>
                  <a:cubicBezTo>
                    <a:pt x="39723" y="71526"/>
                    <a:pt x="39320" y="69712"/>
                    <a:pt x="38876" y="68382"/>
                  </a:cubicBezTo>
                  <a:lnTo>
                    <a:pt x="26966" y="33798"/>
                  </a:lnTo>
                  <a:lnTo>
                    <a:pt x="53508" y="33798"/>
                  </a:lnTo>
                  <a:lnTo>
                    <a:pt x="41476" y="68382"/>
                  </a:lnTo>
                  <a:cubicBezTo>
                    <a:pt x="41114" y="69510"/>
                    <a:pt x="40731" y="71324"/>
                    <a:pt x="40328" y="73823"/>
                  </a:cubicBezTo>
                  <a:lnTo>
                    <a:pt x="40086" y="73823"/>
                  </a:lnTo>
                  <a:close/>
                </a:path>
              </a:pathLst>
            </a:custGeom>
          </p:spPr>
        </p:pic>
        <p:pic>
          <p:nvPicPr>
            <p:cNvPr id="183" name="Picture 182">
              <a:extLst>
                <a:ext uri="{FF2B5EF4-FFF2-40B4-BE49-F238E27FC236}">
                  <a16:creationId xmlns:a16="http://schemas.microsoft.com/office/drawing/2014/main" id="{8F7FBC5B-3DDE-3D35-FC9B-E81B3D002600}"/>
                </a:ext>
              </a:extLst>
            </p:cNvPr>
            <p:cNvPicPr>
              <a:picLocks noChangeAspect="1"/>
            </p:cNvPicPr>
            <p:nvPr/>
          </p:nvPicPr>
          <p:blipFill>
            <a:blip r:embed="rId11" cstate="print">
              <a:extLst>
                <a:ext uri="{28A0092B-C50C-407E-A947-70E740481C1C}">
                  <a14:useLocalDpi xmlns:a14="http://schemas.microsoft.com/office/drawing/2010/main" val="0"/>
                </a:ext>
              </a:extLst>
            </a:blip>
            <a:srcRect l="26528" t="33242" r="68592" b="43050"/>
            <a:stretch>
              <a:fillRect/>
            </a:stretch>
          </p:blipFill>
          <p:spPr>
            <a:xfrm flipV="1">
              <a:off x="-2724241" y="4842480"/>
              <a:ext cx="67717" cy="88152"/>
            </a:xfrm>
            <a:custGeom>
              <a:avLst/>
              <a:gdLst/>
              <a:ahLst/>
              <a:cxnLst/>
              <a:rect l="l" t="t" r="r" b="b"/>
              <a:pathLst>
                <a:path w="67717" h="88152">
                  <a:moveTo>
                    <a:pt x="0" y="88152"/>
                  </a:moveTo>
                  <a:lnTo>
                    <a:pt x="14390" y="88152"/>
                  </a:lnTo>
                  <a:lnTo>
                    <a:pt x="14390" y="38090"/>
                  </a:lnTo>
                  <a:cubicBezTo>
                    <a:pt x="14390" y="21081"/>
                    <a:pt x="21000" y="12576"/>
                    <a:pt x="34221" y="12576"/>
                  </a:cubicBezTo>
                  <a:cubicBezTo>
                    <a:pt x="46958" y="12576"/>
                    <a:pt x="53327" y="20778"/>
                    <a:pt x="53327" y="37183"/>
                  </a:cubicBezTo>
                  <a:lnTo>
                    <a:pt x="53327" y="88152"/>
                  </a:lnTo>
                  <a:lnTo>
                    <a:pt x="67717" y="88152"/>
                  </a:lnTo>
                  <a:lnTo>
                    <a:pt x="67717" y="36518"/>
                  </a:lnTo>
                  <a:cubicBezTo>
                    <a:pt x="67717" y="12173"/>
                    <a:pt x="56189" y="0"/>
                    <a:pt x="33133" y="0"/>
                  </a:cubicBezTo>
                  <a:cubicBezTo>
                    <a:pt x="11044" y="0"/>
                    <a:pt x="0" y="11709"/>
                    <a:pt x="0" y="35128"/>
                  </a:cubicBezTo>
                  <a:lnTo>
                    <a:pt x="0" y="88152"/>
                  </a:lnTo>
                  <a:close/>
                </a:path>
              </a:pathLst>
            </a:custGeom>
          </p:spPr>
        </p:pic>
        <p:pic>
          <p:nvPicPr>
            <p:cNvPr id="184" name="Picture 183">
              <a:extLst>
                <a:ext uri="{FF2B5EF4-FFF2-40B4-BE49-F238E27FC236}">
                  <a16:creationId xmlns:a16="http://schemas.microsoft.com/office/drawing/2014/main" id="{8F7FBC5B-3DDE-3D35-FC9B-E81B3D002600}"/>
                </a:ext>
              </a:extLst>
            </p:cNvPr>
            <p:cNvPicPr>
              <a:picLocks noChangeAspect="1"/>
            </p:cNvPicPr>
            <p:nvPr/>
          </p:nvPicPr>
          <p:blipFill>
            <a:blip r:embed="rId22" cstate="print">
              <a:extLst>
                <a:ext uri="{28A0092B-C50C-407E-A947-70E740481C1C}">
                  <a14:useLocalDpi xmlns:a14="http://schemas.microsoft.com/office/drawing/2010/main" val="0"/>
                </a:ext>
              </a:extLst>
            </a:blip>
            <a:srcRect l="32779" t="33632" r="60512" b="43050"/>
            <a:stretch>
              <a:fillRect/>
            </a:stretch>
          </p:blipFill>
          <p:spPr>
            <a:xfrm flipV="1">
              <a:off x="-2637488" y="4842481"/>
              <a:ext cx="93110" cy="86701"/>
            </a:xfrm>
            <a:custGeom>
              <a:avLst/>
              <a:gdLst/>
              <a:ahLst/>
              <a:cxnLst/>
              <a:rect l="l" t="t" r="r" b="b"/>
              <a:pathLst>
                <a:path w="93110" h="86701">
                  <a:moveTo>
                    <a:pt x="0" y="86701"/>
                  </a:moveTo>
                  <a:lnTo>
                    <a:pt x="20254" y="86701"/>
                  </a:lnTo>
                  <a:lnTo>
                    <a:pt x="43048" y="28961"/>
                  </a:lnTo>
                  <a:cubicBezTo>
                    <a:pt x="44781" y="24527"/>
                    <a:pt x="45910" y="21222"/>
                    <a:pt x="46434" y="19045"/>
                  </a:cubicBezTo>
                  <a:lnTo>
                    <a:pt x="46736" y="19045"/>
                  </a:lnTo>
                  <a:cubicBezTo>
                    <a:pt x="48228" y="23600"/>
                    <a:pt x="49437" y="26986"/>
                    <a:pt x="50364" y="29203"/>
                  </a:cubicBezTo>
                  <a:lnTo>
                    <a:pt x="73581" y="86701"/>
                  </a:lnTo>
                  <a:lnTo>
                    <a:pt x="93110" y="86701"/>
                  </a:lnTo>
                  <a:lnTo>
                    <a:pt x="93110" y="0"/>
                  </a:lnTo>
                  <a:lnTo>
                    <a:pt x="78841" y="0"/>
                  </a:lnTo>
                  <a:lnTo>
                    <a:pt x="78841" y="56108"/>
                  </a:lnTo>
                  <a:cubicBezTo>
                    <a:pt x="78841" y="60703"/>
                    <a:pt x="79123" y="66326"/>
                    <a:pt x="79688" y="72977"/>
                  </a:cubicBezTo>
                  <a:lnTo>
                    <a:pt x="79446" y="72977"/>
                  </a:lnTo>
                  <a:cubicBezTo>
                    <a:pt x="78559" y="69188"/>
                    <a:pt x="77773" y="66467"/>
                    <a:pt x="77088" y="64814"/>
                  </a:cubicBezTo>
                  <a:lnTo>
                    <a:pt x="51210" y="0"/>
                  </a:lnTo>
                  <a:lnTo>
                    <a:pt x="41295" y="0"/>
                  </a:lnTo>
                  <a:lnTo>
                    <a:pt x="15357" y="64331"/>
                  </a:lnTo>
                  <a:cubicBezTo>
                    <a:pt x="14631" y="66225"/>
                    <a:pt x="13865" y="69107"/>
                    <a:pt x="13059" y="72977"/>
                  </a:cubicBezTo>
                  <a:lnTo>
                    <a:pt x="12817" y="72977"/>
                  </a:lnTo>
                  <a:cubicBezTo>
                    <a:pt x="13140" y="69510"/>
                    <a:pt x="13301" y="63847"/>
                    <a:pt x="13301" y="55987"/>
                  </a:cubicBezTo>
                  <a:lnTo>
                    <a:pt x="13301" y="0"/>
                  </a:lnTo>
                  <a:lnTo>
                    <a:pt x="0" y="0"/>
                  </a:lnTo>
                  <a:lnTo>
                    <a:pt x="0" y="86701"/>
                  </a:lnTo>
                  <a:close/>
                </a:path>
              </a:pathLst>
            </a:custGeom>
          </p:spPr>
        </p:pic>
        <p:pic>
          <p:nvPicPr>
            <p:cNvPr id="187" name="Picture 186">
              <a:extLst>
                <a:ext uri="{FF2B5EF4-FFF2-40B4-BE49-F238E27FC236}">
                  <a16:creationId xmlns:a16="http://schemas.microsoft.com/office/drawing/2014/main" id="{8F7FBC5B-3DDE-3D35-FC9B-E81B3D002600}"/>
                </a:ext>
              </a:extLst>
            </p:cNvPr>
            <p:cNvPicPr>
              <a:picLocks noChangeAspect="1"/>
            </p:cNvPicPr>
            <p:nvPr/>
          </p:nvPicPr>
          <p:blipFill>
            <a:blip r:embed="rId11" cstate="print">
              <a:extLst>
                <a:ext uri="{28A0092B-C50C-407E-A947-70E740481C1C}">
                  <a14:useLocalDpi xmlns:a14="http://schemas.microsoft.com/office/drawing/2010/main" val="0"/>
                </a:ext>
              </a:extLst>
            </a:blip>
            <a:srcRect l="40941" t="33242" r="54180" b="43050"/>
            <a:stretch>
              <a:fillRect/>
            </a:stretch>
          </p:blipFill>
          <p:spPr>
            <a:xfrm flipV="1">
              <a:off x="-2524216" y="4842480"/>
              <a:ext cx="67716" cy="88152"/>
            </a:xfrm>
            <a:custGeom>
              <a:avLst/>
              <a:gdLst/>
              <a:ahLst/>
              <a:cxnLst/>
              <a:rect l="l" t="t" r="r" b="b"/>
              <a:pathLst>
                <a:path w="67716" h="88152">
                  <a:moveTo>
                    <a:pt x="0" y="88152"/>
                  </a:moveTo>
                  <a:lnTo>
                    <a:pt x="14389" y="88152"/>
                  </a:lnTo>
                  <a:lnTo>
                    <a:pt x="14389" y="38090"/>
                  </a:lnTo>
                  <a:cubicBezTo>
                    <a:pt x="14389" y="21081"/>
                    <a:pt x="21000" y="12576"/>
                    <a:pt x="34221" y="12576"/>
                  </a:cubicBezTo>
                  <a:cubicBezTo>
                    <a:pt x="46958" y="12576"/>
                    <a:pt x="53327" y="20778"/>
                    <a:pt x="53327" y="37183"/>
                  </a:cubicBezTo>
                  <a:lnTo>
                    <a:pt x="53327" y="88152"/>
                  </a:lnTo>
                  <a:lnTo>
                    <a:pt x="67716" y="88152"/>
                  </a:lnTo>
                  <a:lnTo>
                    <a:pt x="67716" y="36518"/>
                  </a:lnTo>
                  <a:cubicBezTo>
                    <a:pt x="67716" y="12173"/>
                    <a:pt x="56189" y="0"/>
                    <a:pt x="33133" y="0"/>
                  </a:cubicBezTo>
                  <a:cubicBezTo>
                    <a:pt x="11044" y="0"/>
                    <a:pt x="0" y="11709"/>
                    <a:pt x="0" y="35128"/>
                  </a:cubicBezTo>
                  <a:lnTo>
                    <a:pt x="0" y="88152"/>
                  </a:lnTo>
                  <a:close/>
                </a:path>
              </a:pathLst>
            </a:custGeom>
          </p:spPr>
        </p:pic>
        <p:pic>
          <p:nvPicPr>
            <p:cNvPr id="188" name="Picture 187">
              <a:extLst>
                <a:ext uri="{FF2B5EF4-FFF2-40B4-BE49-F238E27FC236}">
                  <a16:creationId xmlns:a16="http://schemas.microsoft.com/office/drawing/2014/main" id="{8F7FBC5B-3DDE-3D35-FC9B-E81B3D002600}"/>
                </a:ext>
              </a:extLst>
            </p:cNvPr>
            <p:cNvPicPr>
              <a:picLocks noChangeAspect="1"/>
            </p:cNvPicPr>
            <p:nvPr/>
          </p:nvPicPr>
          <p:blipFill>
            <a:blip r:embed="rId23" cstate="print">
              <a:extLst>
                <a:ext uri="{28A0092B-C50C-407E-A947-70E740481C1C}">
                  <a14:useLocalDpi xmlns:a14="http://schemas.microsoft.com/office/drawing/2010/main" val="0"/>
                </a:ext>
              </a:extLst>
            </a:blip>
            <a:srcRect l="47192" t="33632" r="43558" b="43050"/>
            <a:stretch>
              <a:fillRect/>
            </a:stretch>
          </p:blipFill>
          <p:spPr>
            <a:xfrm flipV="1">
              <a:off x="-2437463" y="4842481"/>
              <a:ext cx="128373" cy="86701"/>
            </a:xfrm>
            <a:custGeom>
              <a:avLst/>
              <a:gdLst/>
              <a:ahLst/>
              <a:cxnLst/>
              <a:rect l="l" t="t" r="r" b="b"/>
              <a:pathLst>
                <a:path w="128373" h="86701">
                  <a:moveTo>
                    <a:pt x="0" y="86701"/>
                  </a:moveTo>
                  <a:lnTo>
                    <a:pt x="14389" y="86701"/>
                  </a:lnTo>
                  <a:lnTo>
                    <a:pt x="14389" y="12153"/>
                  </a:lnTo>
                  <a:lnTo>
                    <a:pt x="48006" y="12153"/>
                  </a:lnTo>
                  <a:lnTo>
                    <a:pt x="48006" y="1416"/>
                  </a:lnTo>
                  <a:lnTo>
                    <a:pt x="79943" y="86701"/>
                  </a:lnTo>
                  <a:lnTo>
                    <a:pt x="96147" y="86701"/>
                  </a:lnTo>
                  <a:lnTo>
                    <a:pt x="128373" y="0"/>
                  </a:lnTo>
                  <a:lnTo>
                    <a:pt x="112593" y="0"/>
                  </a:lnTo>
                  <a:lnTo>
                    <a:pt x="104793" y="22068"/>
                  </a:lnTo>
                  <a:lnTo>
                    <a:pt x="70693" y="22068"/>
                  </a:lnTo>
                  <a:lnTo>
                    <a:pt x="63196" y="0"/>
                  </a:lnTo>
                  <a:lnTo>
                    <a:pt x="48006" y="0"/>
                  </a:lnTo>
                  <a:lnTo>
                    <a:pt x="47476" y="0"/>
                  </a:lnTo>
                  <a:lnTo>
                    <a:pt x="0" y="0"/>
                  </a:lnTo>
                  <a:lnTo>
                    <a:pt x="0" y="86701"/>
                  </a:lnTo>
                  <a:close/>
                  <a:moveTo>
                    <a:pt x="87562" y="73823"/>
                  </a:moveTo>
                  <a:cubicBezTo>
                    <a:pt x="87199" y="71526"/>
                    <a:pt x="86796" y="69712"/>
                    <a:pt x="86352" y="68382"/>
                  </a:cubicBezTo>
                  <a:lnTo>
                    <a:pt x="74441" y="33798"/>
                  </a:lnTo>
                  <a:lnTo>
                    <a:pt x="100984" y="33798"/>
                  </a:lnTo>
                  <a:lnTo>
                    <a:pt x="88952" y="68382"/>
                  </a:lnTo>
                  <a:cubicBezTo>
                    <a:pt x="88589" y="69510"/>
                    <a:pt x="88207" y="71324"/>
                    <a:pt x="87803" y="73823"/>
                  </a:cubicBezTo>
                  <a:lnTo>
                    <a:pt x="87562" y="73823"/>
                  </a:lnTo>
                  <a:close/>
                </a:path>
              </a:pathLst>
            </a:custGeom>
          </p:spPr>
        </p:pic>
        <p:pic>
          <p:nvPicPr>
            <p:cNvPr id="189" name="Picture 188">
              <a:extLst>
                <a:ext uri="{FF2B5EF4-FFF2-40B4-BE49-F238E27FC236}">
                  <a16:creationId xmlns:a16="http://schemas.microsoft.com/office/drawing/2014/main" id="{8F7FBC5B-3DDE-3D35-FC9B-E81B3D002600}"/>
                </a:ext>
              </a:extLst>
            </p:cNvPr>
            <p:cNvPicPr>
              <a:picLocks noChangeAspect="1"/>
            </p:cNvPicPr>
            <p:nvPr/>
          </p:nvPicPr>
          <p:blipFill>
            <a:blip r:embed="rId24" cstate="print">
              <a:extLst>
                <a:ext uri="{28A0092B-C50C-407E-A947-70E740481C1C}">
                  <a14:useLocalDpi xmlns:a14="http://schemas.microsoft.com/office/drawing/2010/main" val="0"/>
                </a:ext>
              </a:extLst>
            </a:blip>
            <a:srcRect l="56872" t="33632" r="38505" b="43050"/>
            <a:stretch>
              <a:fillRect/>
            </a:stretch>
          </p:blipFill>
          <p:spPr>
            <a:xfrm flipV="1">
              <a:off x="-2303114" y="4842481"/>
              <a:ext cx="64150" cy="86701"/>
            </a:xfrm>
            <a:custGeom>
              <a:avLst/>
              <a:gdLst/>
              <a:ahLst/>
              <a:cxnLst/>
              <a:rect l="l" t="t" r="r" b="b"/>
              <a:pathLst>
                <a:path w="64150" h="86701">
                  <a:moveTo>
                    <a:pt x="0" y="86701"/>
                  </a:moveTo>
                  <a:lnTo>
                    <a:pt x="64150" y="86701"/>
                  </a:lnTo>
                  <a:lnTo>
                    <a:pt x="64150" y="74488"/>
                  </a:lnTo>
                  <a:lnTo>
                    <a:pt x="39240" y="74488"/>
                  </a:lnTo>
                  <a:lnTo>
                    <a:pt x="39240" y="0"/>
                  </a:lnTo>
                  <a:lnTo>
                    <a:pt x="24850" y="0"/>
                  </a:lnTo>
                  <a:lnTo>
                    <a:pt x="24850" y="74488"/>
                  </a:lnTo>
                  <a:lnTo>
                    <a:pt x="0" y="74488"/>
                  </a:lnTo>
                  <a:lnTo>
                    <a:pt x="0" y="86701"/>
                  </a:lnTo>
                  <a:close/>
                </a:path>
              </a:pathLst>
            </a:custGeom>
          </p:spPr>
        </p:pic>
        <p:pic>
          <p:nvPicPr>
            <p:cNvPr id="190" name="Picture 189">
              <a:extLst>
                <a:ext uri="{FF2B5EF4-FFF2-40B4-BE49-F238E27FC236}">
                  <a16:creationId xmlns:a16="http://schemas.microsoft.com/office/drawing/2014/main" id="{8F7FBC5B-3DDE-3D35-FC9B-E81B3D002600}"/>
                </a:ext>
              </a:extLst>
            </p:cNvPr>
            <p:cNvPicPr>
              <a:picLocks noChangeAspect="1"/>
            </p:cNvPicPr>
            <p:nvPr/>
          </p:nvPicPr>
          <p:blipFill>
            <a:blip r:embed="rId25" cstate="print">
              <a:extLst>
                <a:ext uri="{28A0092B-C50C-407E-A947-70E740481C1C}">
                  <a14:useLocalDpi xmlns:a14="http://schemas.microsoft.com/office/drawing/2010/main" val="0"/>
                </a:ext>
              </a:extLst>
            </a:blip>
            <a:srcRect l="62291" t="33632" r="34202" b="43050"/>
            <a:stretch>
              <a:fillRect/>
            </a:stretch>
          </p:blipFill>
          <p:spPr>
            <a:xfrm flipV="1">
              <a:off x="-2227913" y="4842481"/>
              <a:ext cx="48671" cy="86701"/>
            </a:xfrm>
            <a:custGeom>
              <a:avLst/>
              <a:gdLst/>
              <a:ahLst/>
              <a:cxnLst/>
              <a:rect l="l" t="t" r="r" b="b"/>
              <a:pathLst>
                <a:path w="48671" h="86701">
                  <a:moveTo>
                    <a:pt x="0" y="86701"/>
                  </a:moveTo>
                  <a:lnTo>
                    <a:pt x="46736" y="86701"/>
                  </a:lnTo>
                  <a:lnTo>
                    <a:pt x="46736" y="74488"/>
                  </a:lnTo>
                  <a:lnTo>
                    <a:pt x="14389" y="74488"/>
                  </a:lnTo>
                  <a:lnTo>
                    <a:pt x="14389" y="49941"/>
                  </a:lnTo>
                  <a:lnTo>
                    <a:pt x="44197" y="49941"/>
                  </a:lnTo>
                  <a:lnTo>
                    <a:pt x="44197" y="37788"/>
                  </a:lnTo>
                  <a:lnTo>
                    <a:pt x="14389" y="37788"/>
                  </a:lnTo>
                  <a:lnTo>
                    <a:pt x="14389" y="12153"/>
                  </a:lnTo>
                  <a:lnTo>
                    <a:pt x="48671" y="12153"/>
                  </a:lnTo>
                  <a:lnTo>
                    <a:pt x="48671" y="0"/>
                  </a:lnTo>
                  <a:lnTo>
                    <a:pt x="0" y="0"/>
                  </a:lnTo>
                  <a:lnTo>
                    <a:pt x="0" y="86701"/>
                  </a:lnTo>
                  <a:close/>
                </a:path>
              </a:pathLst>
            </a:custGeom>
          </p:spPr>
        </p:pic>
        <p:pic>
          <p:nvPicPr>
            <p:cNvPr id="191" name="Picture 190">
              <a:extLst>
                <a:ext uri="{FF2B5EF4-FFF2-40B4-BE49-F238E27FC236}">
                  <a16:creationId xmlns:a16="http://schemas.microsoft.com/office/drawing/2014/main" id="{8F7FBC5B-3DDE-3D35-FC9B-E81B3D002600}"/>
                </a:ext>
              </a:extLst>
            </p:cNvPr>
            <p:cNvPicPr>
              <a:picLocks noChangeAspect="1"/>
            </p:cNvPicPr>
            <p:nvPr/>
          </p:nvPicPr>
          <p:blipFill>
            <a:blip r:embed="rId26" cstate="print">
              <a:extLst>
                <a:ext uri="{28A0092B-C50C-407E-A947-70E740481C1C}">
                  <a14:useLocalDpi xmlns:a14="http://schemas.microsoft.com/office/drawing/2010/main" val="0"/>
                </a:ext>
              </a:extLst>
            </a:blip>
            <a:srcRect l="67095" t="33632" r="27647" b="43050"/>
            <a:stretch>
              <a:fillRect/>
            </a:stretch>
          </p:blipFill>
          <p:spPr>
            <a:xfrm flipV="1">
              <a:off x="-2161238" y="4842481"/>
              <a:ext cx="72977" cy="86701"/>
            </a:xfrm>
            <a:custGeom>
              <a:avLst/>
              <a:gdLst/>
              <a:ahLst/>
              <a:cxnLst/>
              <a:rect l="l" t="t" r="r" b="b"/>
              <a:pathLst>
                <a:path w="72977" h="86701">
                  <a:moveTo>
                    <a:pt x="0" y="86701"/>
                  </a:moveTo>
                  <a:lnTo>
                    <a:pt x="25031" y="86701"/>
                  </a:lnTo>
                  <a:cubicBezTo>
                    <a:pt x="56994" y="86701"/>
                    <a:pt x="72977" y="72614"/>
                    <a:pt x="72977" y="44439"/>
                  </a:cubicBezTo>
                  <a:cubicBezTo>
                    <a:pt x="72977" y="31057"/>
                    <a:pt x="68543" y="20305"/>
                    <a:pt x="59675" y="12183"/>
                  </a:cubicBezTo>
                  <a:cubicBezTo>
                    <a:pt x="50807" y="4061"/>
                    <a:pt x="38917" y="0"/>
                    <a:pt x="24003" y="0"/>
                  </a:cubicBezTo>
                  <a:lnTo>
                    <a:pt x="0" y="0"/>
                  </a:lnTo>
                  <a:lnTo>
                    <a:pt x="0" y="86701"/>
                  </a:lnTo>
                  <a:close/>
                  <a:moveTo>
                    <a:pt x="14329" y="74488"/>
                  </a:moveTo>
                  <a:lnTo>
                    <a:pt x="14329" y="12153"/>
                  </a:lnTo>
                  <a:lnTo>
                    <a:pt x="25817" y="12153"/>
                  </a:lnTo>
                  <a:cubicBezTo>
                    <a:pt x="35934" y="12153"/>
                    <a:pt x="43804" y="14934"/>
                    <a:pt x="49427" y="20496"/>
                  </a:cubicBezTo>
                  <a:cubicBezTo>
                    <a:pt x="55050" y="26059"/>
                    <a:pt x="57861" y="33919"/>
                    <a:pt x="57861" y="44076"/>
                  </a:cubicBezTo>
                  <a:cubicBezTo>
                    <a:pt x="57861" y="64351"/>
                    <a:pt x="47361" y="74488"/>
                    <a:pt x="26361" y="74488"/>
                  </a:cubicBezTo>
                  <a:lnTo>
                    <a:pt x="14329" y="74488"/>
                  </a:lnTo>
                  <a:close/>
                </a:path>
              </a:pathLst>
            </a:custGeom>
          </p:spPr>
        </p:pic>
        <p:pic>
          <p:nvPicPr>
            <p:cNvPr id="194" name="Picture 193">
              <a:extLst>
                <a:ext uri="{FF2B5EF4-FFF2-40B4-BE49-F238E27FC236}">
                  <a16:creationId xmlns:a16="http://schemas.microsoft.com/office/drawing/2014/main" id="{8F7FBC5B-3DDE-3D35-FC9B-E81B3D002600}"/>
                </a:ext>
              </a:extLst>
            </p:cNvPr>
            <p:cNvPicPr>
              <a:picLocks noChangeAspect="1"/>
            </p:cNvPicPr>
            <p:nvPr/>
          </p:nvPicPr>
          <p:blipFill>
            <a:blip r:embed="rId27" cstate="print">
              <a:extLst>
                <a:ext uri="{28A0092B-C50C-407E-A947-70E740481C1C}">
                  <a14:useLocalDpi xmlns:a14="http://schemas.microsoft.com/office/drawing/2010/main" val="0"/>
                </a:ext>
              </a:extLst>
            </a:blip>
            <a:srcRect l="82876" t="33632" r="16057" b="43050"/>
            <a:stretch>
              <a:fillRect/>
            </a:stretch>
          </p:blipFill>
          <p:spPr>
            <a:xfrm flipV="1">
              <a:off x="-1942224" y="4842481"/>
              <a:ext cx="14813" cy="86701"/>
            </a:xfrm>
            <a:custGeom>
              <a:avLst/>
              <a:gdLst/>
              <a:ahLst/>
              <a:cxnLst/>
              <a:rect l="l" t="t" r="r" b="b"/>
              <a:pathLst>
                <a:path w="14813" h="86701">
                  <a:moveTo>
                    <a:pt x="0" y="86701"/>
                  </a:moveTo>
                  <a:lnTo>
                    <a:pt x="14813" y="86701"/>
                  </a:lnTo>
                  <a:lnTo>
                    <a:pt x="14813" y="0"/>
                  </a:lnTo>
                  <a:lnTo>
                    <a:pt x="0" y="0"/>
                  </a:lnTo>
                  <a:lnTo>
                    <a:pt x="0" y="86701"/>
                  </a:lnTo>
                  <a:close/>
                </a:path>
              </a:pathLst>
            </a:custGeom>
          </p:spPr>
        </p:pic>
        <p:pic>
          <p:nvPicPr>
            <p:cNvPr id="195" name="Picture 194">
              <a:extLst>
                <a:ext uri="{FF2B5EF4-FFF2-40B4-BE49-F238E27FC236}">
                  <a16:creationId xmlns:a16="http://schemas.microsoft.com/office/drawing/2014/main" id="{8F7FBC5B-3DDE-3D35-FC9B-E81B3D002600}"/>
                </a:ext>
              </a:extLst>
            </p:cNvPr>
            <p:cNvPicPr>
              <a:picLocks noChangeAspect="1"/>
            </p:cNvPicPr>
            <p:nvPr/>
          </p:nvPicPr>
          <p:blipFill>
            <a:blip r:embed="rId28" cstate="print">
              <a:extLst>
                <a:ext uri="{28A0092B-C50C-407E-A947-70E740481C1C}">
                  <a14:useLocalDpi xmlns:a14="http://schemas.microsoft.com/office/drawing/2010/main" val="0"/>
                </a:ext>
              </a:extLst>
            </a:blip>
            <a:srcRect l="85626" t="33632" r="9547" b="43050"/>
            <a:stretch>
              <a:fillRect/>
            </a:stretch>
          </p:blipFill>
          <p:spPr>
            <a:xfrm flipV="1">
              <a:off x="-1904063" y="4842481"/>
              <a:ext cx="66991" cy="86701"/>
            </a:xfrm>
            <a:custGeom>
              <a:avLst/>
              <a:gdLst/>
              <a:ahLst/>
              <a:cxnLst/>
              <a:rect l="l" t="t" r="r" b="b"/>
              <a:pathLst>
                <a:path w="66991" h="86701">
                  <a:moveTo>
                    <a:pt x="0" y="86701"/>
                  </a:moveTo>
                  <a:lnTo>
                    <a:pt x="28537" y="86701"/>
                  </a:lnTo>
                  <a:cubicBezTo>
                    <a:pt x="32609" y="86701"/>
                    <a:pt x="36357" y="86218"/>
                    <a:pt x="39783" y="85250"/>
                  </a:cubicBezTo>
                  <a:cubicBezTo>
                    <a:pt x="43209" y="84283"/>
                    <a:pt x="46192" y="82822"/>
                    <a:pt x="48732" y="80867"/>
                  </a:cubicBezTo>
                  <a:cubicBezTo>
                    <a:pt x="51271" y="78912"/>
                    <a:pt x="53256" y="76473"/>
                    <a:pt x="54687" y="73551"/>
                  </a:cubicBezTo>
                  <a:cubicBezTo>
                    <a:pt x="56118" y="70629"/>
                    <a:pt x="56833" y="67213"/>
                    <a:pt x="56833" y="63303"/>
                  </a:cubicBezTo>
                  <a:cubicBezTo>
                    <a:pt x="56833" y="60239"/>
                    <a:pt x="56380" y="57428"/>
                    <a:pt x="55473" y="54868"/>
                  </a:cubicBezTo>
                  <a:cubicBezTo>
                    <a:pt x="54566" y="52309"/>
                    <a:pt x="53276" y="50032"/>
                    <a:pt x="51603" y="48036"/>
                  </a:cubicBezTo>
                  <a:cubicBezTo>
                    <a:pt x="49931" y="46041"/>
                    <a:pt x="47915" y="44338"/>
                    <a:pt x="45557" y="42927"/>
                  </a:cubicBezTo>
                  <a:cubicBezTo>
                    <a:pt x="43199" y="41517"/>
                    <a:pt x="40549" y="40428"/>
                    <a:pt x="37607" y="39662"/>
                  </a:cubicBezTo>
                  <a:lnTo>
                    <a:pt x="37607" y="39421"/>
                  </a:lnTo>
                  <a:cubicBezTo>
                    <a:pt x="39179" y="38534"/>
                    <a:pt x="40549" y="37556"/>
                    <a:pt x="41718" y="36488"/>
                  </a:cubicBezTo>
                  <a:cubicBezTo>
                    <a:pt x="42887" y="35420"/>
                    <a:pt x="43995" y="34322"/>
                    <a:pt x="45043" y="33193"/>
                  </a:cubicBezTo>
                  <a:cubicBezTo>
                    <a:pt x="46091" y="32064"/>
                    <a:pt x="47129" y="30785"/>
                    <a:pt x="48157" y="29354"/>
                  </a:cubicBezTo>
                  <a:cubicBezTo>
                    <a:pt x="49185" y="27923"/>
                    <a:pt x="50324" y="26260"/>
                    <a:pt x="51573" y="24366"/>
                  </a:cubicBezTo>
                  <a:lnTo>
                    <a:pt x="66991" y="0"/>
                  </a:lnTo>
                  <a:lnTo>
                    <a:pt x="50183" y="0"/>
                  </a:lnTo>
                  <a:lnTo>
                    <a:pt x="36337" y="23217"/>
                  </a:lnTo>
                  <a:cubicBezTo>
                    <a:pt x="35087" y="25353"/>
                    <a:pt x="33868" y="27177"/>
                    <a:pt x="32679" y="28689"/>
                  </a:cubicBezTo>
                  <a:cubicBezTo>
                    <a:pt x="31490" y="30200"/>
                    <a:pt x="30281" y="31440"/>
                    <a:pt x="29051" y="32407"/>
                  </a:cubicBezTo>
                  <a:cubicBezTo>
                    <a:pt x="27822" y="33374"/>
                    <a:pt x="26482" y="34080"/>
                    <a:pt x="25031" y="34523"/>
                  </a:cubicBezTo>
                  <a:cubicBezTo>
                    <a:pt x="23580" y="34967"/>
                    <a:pt x="21947" y="35188"/>
                    <a:pt x="20133" y="35188"/>
                  </a:cubicBezTo>
                  <a:lnTo>
                    <a:pt x="14329" y="35188"/>
                  </a:lnTo>
                  <a:lnTo>
                    <a:pt x="14329" y="0"/>
                  </a:lnTo>
                  <a:lnTo>
                    <a:pt x="0" y="0"/>
                  </a:lnTo>
                  <a:lnTo>
                    <a:pt x="0" y="86701"/>
                  </a:lnTo>
                  <a:close/>
                  <a:moveTo>
                    <a:pt x="14329" y="75032"/>
                  </a:moveTo>
                  <a:lnTo>
                    <a:pt x="14329" y="46857"/>
                  </a:lnTo>
                  <a:lnTo>
                    <a:pt x="26300" y="46857"/>
                  </a:lnTo>
                  <a:cubicBezTo>
                    <a:pt x="28517" y="46857"/>
                    <a:pt x="30563" y="47200"/>
                    <a:pt x="32437" y="47885"/>
                  </a:cubicBezTo>
                  <a:cubicBezTo>
                    <a:pt x="34311" y="48570"/>
                    <a:pt x="35934" y="49558"/>
                    <a:pt x="37304" y="50848"/>
                  </a:cubicBezTo>
                  <a:cubicBezTo>
                    <a:pt x="38675" y="52138"/>
                    <a:pt x="39743" y="53710"/>
                    <a:pt x="40509" y="55564"/>
                  </a:cubicBezTo>
                  <a:cubicBezTo>
                    <a:pt x="41275" y="57418"/>
                    <a:pt x="41658" y="59494"/>
                    <a:pt x="41658" y="61791"/>
                  </a:cubicBezTo>
                  <a:cubicBezTo>
                    <a:pt x="41658" y="65943"/>
                    <a:pt x="40348" y="69188"/>
                    <a:pt x="37728" y="71526"/>
                  </a:cubicBezTo>
                  <a:cubicBezTo>
                    <a:pt x="35107" y="73863"/>
                    <a:pt x="31339" y="75032"/>
                    <a:pt x="26421" y="75032"/>
                  </a:cubicBezTo>
                  <a:lnTo>
                    <a:pt x="14329" y="75032"/>
                  </a:lnTo>
                  <a:close/>
                </a:path>
              </a:pathLst>
            </a:custGeom>
          </p:spPr>
        </p:pic>
      </p:grpSp>
      <p:sp>
        <p:nvSpPr>
          <p:cNvPr id="196" name="TextBox 195">
            <a:extLst>
              <a:ext uri="{FF2B5EF4-FFF2-40B4-BE49-F238E27FC236}">
                <a16:creationId xmlns:a16="http://schemas.microsoft.com/office/drawing/2014/main" id="{14181DD9-FFD7-2757-090D-64DABEEBF42F}"/>
              </a:ext>
            </a:extLst>
          </p:cNvPr>
          <p:cNvSpPr txBox="1"/>
          <p:nvPr/>
        </p:nvSpPr>
        <p:spPr>
          <a:xfrm>
            <a:off x="786577" y="6972884"/>
            <a:ext cx="5328314" cy="246221"/>
          </a:xfrm>
          <a:prstGeom prst="rect">
            <a:avLst/>
          </a:prstGeom>
          <a:noFill/>
        </p:spPr>
        <p:txBody>
          <a:bodyPr wrap="square" rtlCol="0">
            <a:spAutoFit/>
          </a:bodyPr>
          <a:lstStyle/>
          <a:p>
            <a:pPr algn="just" defTabSz="792510">
              <a:defRPr/>
            </a:pPr>
            <a:r>
              <a:rPr lang="en-US" sz="1000" b="1" dirty="0">
                <a:solidFill>
                  <a:srgbClr val="005993"/>
                </a:solidFill>
                <a:latin typeface="SVN-Gilroy XBold" panose="00000900000000000000" pitchFamily="50" charset="0"/>
                <a:cs typeface="Arial" panose="020B0604020202020204" pitchFamily="34" charset="0"/>
              </a:rPr>
              <a:t>PROFITS STAYED POSITIVE UPWARD ROUTE </a:t>
            </a:r>
            <a:r>
              <a:rPr lang="en-US" sz="800" i="1" dirty="0">
                <a:solidFill>
                  <a:prstClr val="black">
                    <a:lumMod val="75000"/>
                    <a:lumOff val="25000"/>
                  </a:prstClr>
                </a:solidFill>
                <a:latin typeface="SVN-Gilroy Medium" panose="00000600000000000000" pitchFamily="50" charset="0"/>
                <a:cs typeface="Arial" panose="020B0604020202020204" pitchFamily="34" charset="0"/>
              </a:rPr>
              <a:t>(VND, </a:t>
            </a:r>
            <a:r>
              <a:rPr lang="en-US" sz="800" i="1" dirty="0" err="1">
                <a:solidFill>
                  <a:prstClr val="black">
                    <a:lumMod val="75000"/>
                    <a:lumOff val="25000"/>
                  </a:prstClr>
                </a:solidFill>
                <a:latin typeface="SVN-Gilroy Medium" panose="00000600000000000000" pitchFamily="50" charset="0"/>
                <a:cs typeface="Arial" panose="020B0604020202020204" pitchFamily="34" charset="0"/>
              </a:rPr>
              <a:t>Tn</a:t>
            </a:r>
            <a:r>
              <a:rPr lang="en-US" sz="800" i="1" dirty="0">
                <a:solidFill>
                  <a:prstClr val="black">
                    <a:lumMod val="75000"/>
                    <a:lumOff val="25000"/>
                  </a:prstClr>
                </a:solidFill>
                <a:latin typeface="SVN-Gilroy Medium" panose="00000600000000000000" pitchFamily="50" charset="0"/>
                <a:cs typeface="Arial" panose="020B0604020202020204" pitchFamily="34" charset="0"/>
              </a:rPr>
              <a:t>)</a:t>
            </a:r>
            <a:endParaRPr lang="vi-VN" sz="800" i="1" dirty="0">
              <a:solidFill>
                <a:prstClr val="black">
                  <a:lumMod val="75000"/>
                  <a:lumOff val="25000"/>
                </a:prstClr>
              </a:solidFill>
              <a:latin typeface="SVN-Gilroy Medium" panose="00000600000000000000" pitchFamily="50" charset="0"/>
              <a:cs typeface="Arial" panose="020B0604020202020204" pitchFamily="34" charset="0"/>
            </a:endParaRPr>
          </a:p>
        </p:txBody>
      </p:sp>
      <p:sp>
        <p:nvSpPr>
          <p:cNvPr id="128" name="TextBox 127">
            <a:extLst>
              <a:ext uri="{FF2B5EF4-FFF2-40B4-BE49-F238E27FC236}">
                <a16:creationId xmlns:a16="http://schemas.microsoft.com/office/drawing/2014/main" id="{D730644C-4803-421E-8604-1FE4C0BD3B9A}"/>
              </a:ext>
            </a:extLst>
          </p:cNvPr>
          <p:cNvSpPr txBox="1"/>
          <p:nvPr/>
        </p:nvSpPr>
        <p:spPr>
          <a:xfrm>
            <a:off x="4565561" y="646054"/>
            <a:ext cx="1720573" cy="200055"/>
          </a:xfrm>
          <a:prstGeom prst="rect">
            <a:avLst/>
          </a:prstGeom>
          <a:noFill/>
        </p:spPr>
        <p:txBody>
          <a:bodyPr wrap="square" rtlCol="0">
            <a:spAutoFit/>
          </a:bodyPr>
          <a:lstStyle/>
          <a:p>
            <a:pPr algn="r"/>
            <a:r>
              <a:rPr lang="en-US" sz="700" dirty="0">
                <a:solidFill>
                  <a:srgbClr val="005993"/>
                </a:solidFill>
                <a:latin typeface="SVN-Gilroy Medium" panose="00000600000000000000" pitchFamily="50" charset="0"/>
                <a:cs typeface="Arial" panose="020B0604020202020204" pitchFamily="34" charset="0"/>
              </a:rPr>
              <a:t>News update | 4Q2025 &amp; 2025</a:t>
            </a:r>
          </a:p>
        </p:txBody>
      </p:sp>
    </p:spTree>
    <p:extLst>
      <p:ext uri="{BB962C8B-B14F-4D97-AF65-F5344CB8AC3E}">
        <p14:creationId xmlns:p14="http://schemas.microsoft.com/office/powerpoint/2010/main" val="64976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8408F6-3FC8-7828-3F13-FACC8E661E03}"/>
              </a:ext>
            </a:extLst>
          </p:cNvPr>
          <p:cNvSpPr txBox="1"/>
          <p:nvPr/>
        </p:nvSpPr>
        <p:spPr>
          <a:xfrm>
            <a:off x="846662" y="1069633"/>
            <a:ext cx="3297097" cy="246221"/>
          </a:xfrm>
          <a:prstGeom prst="rect">
            <a:avLst/>
          </a:prstGeom>
          <a:noFill/>
        </p:spPr>
        <p:txBody>
          <a:bodyPr wrap="square" rtlCol="0">
            <a:spAutoFit/>
          </a:bodyPr>
          <a:lstStyle/>
          <a:p>
            <a:pPr defTabSz="792510">
              <a:defRPr/>
            </a:pPr>
            <a:r>
              <a:rPr lang="en-US" sz="1000" b="1" dirty="0">
                <a:solidFill>
                  <a:srgbClr val="005993"/>
                </a:solidFill>
                <a:latin typeface="SVN-Gilroy XBold" panose="00000900000000000000" pitchFamily="50" charset="0"/>
                <a:cs typeface="Arial" panose="020B0604020202020204" pitchFamily="34" charset="0"/>
              </a:rPr>
              <a:t>DEBT QUALITY WAS EFFECTIVELY CONTROLLED</a:t>
            </a:r>
          </a:p>
        </p:txBody>
      </p:sp>
      <p:sp>
        <p:nvSpPr>
          <p:cNvPr id="21" name="TextBox 20">
            <a:extLst>
              <a:ext uri="{FF2B5EF4-FFF2-40B4-BE49-F238E27FC236}">
                <a16:creationId xmlns:a16="http://schemas.microsoft.com/office/drawing/2014/main" id="{F08BC3DB-8971-EF92-D628-D19EB8728C06}"/>
              </a:ext>
            </a:extLst>
          </p:cNvPr>
          <p:cNvSpPr txBox="1"/>
          <p:nvPr/>
        </p:nvSpPr>
        <p:spPr>
          <a:xfrm>
            <a:off x="1645529" y="3718384"/>
            <a:ext cx="1683588" cy="215444"/>
          </a:xfrm>
          <a:prstGeom prst="rect">
            <a:avLst/>
          </a:prstGeom>
          <a:noFill/>
        </p:spPr>
        <p:txBody>
          <a:bodyPr wrap="square">
            <a:spAutoFit/>
          </a:bodyPr>
          <a:lstStyle/>
          <a:p>
            <a:pPr lvl="0" algn="just" defTabSz="914400">
              <a:buClr>
                <a:srgbClr val="0070C0"/>
              </a:buClr>
              <a:defRPr/>
            </a:pPr>
            <a:r>
              <a:rPr lang="en-US" altLang="zh-TW" sz="800" i="1" dirty="0">
                <a:solidFill>
                  <a:schemeClr val="tx1">
                    <a:lumMod val="75000"/>
                    <a:lumOff val="25000"/>
                  </a:schemeClr>
                </a:solidFill>
                <a:latin typeface="SVN-Gilroy Medium" panose="00000600000000000000" pitchFamily="50" charset="0"/>
                <a:cs typeface="Arial" panose="020B0604020202020204" pitchFamily="34" charset="0"/>
              </a:rPr>
              <a:t>NPL out of outstanding loans</a:t>
            </a:r>
          </a:p>
        </p:txBody>
      </p:sp>
      <p:sp>
        <p:nvSpPr>
          <p:cNvPr id="22" name="TextBox 21">
            <a:extLst>
              <a:ext uri="{FF2B5EF4-FFF2-40B4-BE49-F238E27FC236}">
                <a16:creationId xmlns:a16="http://schemas.microsoft.com/office/drawing/2014/main" id="{B94FF846-3B0D-D76D-583C-BF23CC618A85}"/>
              </a:ext>
            </a:extLst>
          </p:cNvPr>
          <p:cNvSpPr txBox="1"/>
          <p:nvPr/>
        </p:nvSpPr>
        <p:spPr>
          <a:xfrm>
            <a:off x="3640230" y="3718384"/>
            <a:ext cx="584509" cy="215444"/>
          </a:xfrm>
          <a:prstGeom prst="rect">
            <a:avLst/>
          </a:prstGeom>
          <a:noFill/>
        </p:spPr>
        <p:txBody>
          <a:bodyPr wrap="square">
            <a:spAutoFit/>
          </a:bodyPr>
          <a:lstStyle/>
          <a:p>
            <a:pPr lvl="0" algn="just" defTabSz="914400">
              <a:buClr>
                <a:srgbClr val="0070C0"/>
              </a:buClr>
              <a:defRPr/>
            </a:pPr>
            <a:r>
              <a:rPr lang="en-US" altLang="zh-TW" sz="800" i="1" dirty="0">
                <a:solidFill>
                  <a:schemeClr val="tx1">
                    <a:lumMod val="75000"/>
                    <a:lumOff val="25000"/>
                  </a:schemeClr>
                </a:solidFill>
                <a:latin typeface="SVN-Gilroy Medium" panose="00000600000000000000" pitchFamily="50" charset="0"/>
                <a:ea typeface="新細明體" panose="02020500000000000000" pitchFamily="18" charset="-120"/>
                <a:cs typeface="Arial" panose="020B0604020202020204" pitchFamily="34" charset="0"/>
              </a:rPr>
              <a:t>NPL</a:t>
            </a:r>
          </a:p>
        </p:txBody>
      </p:sp>
      <p:sp>
        <p:nvSpPr>
          <p:cNvPr id="23" name="Oval 22">
            <a:extLst>
              <a:ext uri="{FF2B5EF4-FFF2-40B4-BE49-F238E27FC236}">
                <a16:creationId xmlns:a16="http://schemas.microsoft.com/office/drawing/2014/main" id="{376C1E2C-11E3-117B-E1B1-B2FECA26B8BE}"/>
              </a:ext>
            </a:extLst>
          </p:cNvPr>
          <p:cNvSpPr/>
          <p:nvPr/>
        </p:nvSpPr>
        <p:spPr>
          <a:xfrm flipH="1">
            <a:off x="3502872" y="3761030"/>
            <a:ext cx="131317" cy="130152"/>
          </a:xfrm>
          <a:prstGeom prst="ellipse">
            <a:avLst/>
          </a:prstGeom>
          <a:solidFill>
            <a:srgbClr val="27BC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a:ln>
                <a:noFill/>
              </a:ln>
              <a:solidFill>
                <a:prstClr val="white"/>
              </a:solidFill>
              <a:effectLst/>
              <a:uLnTx/>
              <a:uFillTx/>
              <a:latin typeface="SVN-Gilroy Medium" panose="00000600000000000000" pitchFamily="50" charset="0"/>
            </a:endParaRPr>
          </a:p>
        </p:txBody>
      </p:sp>
      <p:sp>
        <p:nvSpPr>
          <p:cNvPr id="24" name="Oval 23">
            <a:extLst>
              <a:ext uri="{FF2B5EF4-FFF2-40B4-BE49-F238E27FC236}">
                <a16:creationId xmlns:a16="http://schemas.microsoft.com/office/drawing/2014/main" id="{9432E106-CC67-C403-D8A9-CC0CF0A0AB16}"/>
              </a:ext>
            </a:extLst>
          </p:cNvPr>
          <p:cNvSpPr/>
          <p:nvPr/>
        </p:nvSpPr>
        <p:spPr>
          <a:xfrm flipH="1">
            <a:off x="1520190" y="3761030"/>
            <a:ext cx="131317" cy="130152"/>
          </a:xfrm>
          <a:prstGeom prst="ellipse">
            <a:avLst/>
          </a:prstGeom>
          <a:solidFill>
            <a:srgbClr val="0461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a:ln>
                <a:noFill/>
              </a:ln>
              <a:solidFill>
                <a:prstClr val="white"/>
              </a:solidFill>
              <a:effectLst/>
              <a:uLnTx/>
              <a:uFillTx/>
              <a:latin typeface="SVN-Gilroy Medium" panose="00000600000000000000" pitchFamily="50" charset="0"/>
            </a:endParaRPr>
          </a:p>
        </p:txBody>
      </p:sp>
      <p:sp>
        <p:nvSpPr>
          <p:cNvPr id="25" name="TextBox 24">
            <a:extLst>
              <a:ext uri="{FF2B5EF4-FFF2-40B4-BE49-F238E27FC236}">
                <a16:creationId xmlns:a16="http://schemas.microsoft.com/office/drawing/2014/main" id="{AFDCE9AC-A4E9-20D2-DAC6-F4C7EB37FA11}"/>
              </a:ext>
            </a:extLst>
          </p:cNvPr>
          <p:cNvSpPr txBox="1"/>
          <p:nvPr/>
        </p:nvSpPr>
        <p:spPr>
          <a:xfrm>
            <a:off x="4581904" y="3718384"/>
            <a:ext cx="1295933" cy="215444"/>
          </a:xfrm>
          <a:prstGeom prst="rect">
            <a:avLst/>
          </a:prstGeom>
          <a:noFill/>
        </p:spPr>
        <p:txBody>
          <a:bodyPr wrap="square">
            <a:spAutoFit/>
          </a:bodyPr>
          <a:lstStyle/>
          <a:p>
            <a:pPr lvl="0" algn="just" defTabSz="914400">
              <a:buClr>
                <a:srgbClr val="0070C0"/>
              </a:buClr>
              <a:defRPr/>
            </a:pPr>
            <a:r>
              <a:rPr lang="en-US" altLang="zh-TW" sz="800" i="1" dirty="0">
                <a:solidFill>
                  <a:schemeClr val="tx1">
                    <a:lumMod val="75000"/>
                    <a:lumOff val="25000"/>
                  </a:schemeClr>
                </a:solidFill>
                <a:latin typeface="SVN-Gilroy Medium" panose="00000600000000000000" pitchFamily="50" charset="0"/>
                <a:cs typeface="Arial" panose="020B0604020202020204" pitchFamily="34" charset="0"/>
              </a:rPr>
              <a:t>NPL coverage ratio</a:t>
            </a:r>
          </a:p>
        </p:txBody>
      </p:sp>
      <p:sp>
        <p:nvSpPr>
          <p:cNvPr id="26" name="Oval 25">
            <a:extLst>
              <a:ext uri="{FF2B5EF4-FFF2-40B4-BE49-F238E27FC236}">
                <a16:creationId xmlns:a16="http://schemas.microsoft.com/office/drawing/2014/main" id="{BA21F70E-1538-695B-A61A-D9A2E7A61138}"/>
              </a:ext>
            </a:extLst>
          </p:cNvPr>
          <p:cNvSpPr/>
          <p:nvPr/>
        </p:nvSpPr>
        <p:spPr>
          <a:xfrm flipH="1">
            <a:off x="4452084" y="3761030"/>
            <a:ext cx="131317" cy="130152"/>
          </a:xfrm>
          <a:prstGeom prst="ellipse">
            <a:avLst/>
          </a:prstGeom>
          <a:solidFill>
            <a:srgbClr val="96D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a:ln>
                <a:noFill/>
              </a:ln>
              <a:solidFill>
                <a:prstClr val="white"/>
              </a:solidFill>
              <a:effectLst/>
              <a:uLnTx/>
              <a:uFillTx/>
              <a:latin typeface="SVN-Gilroy Medium" panose="00000600000000000000" pitchFamily="50" charset="0"/>
            </a:endParaRPr>
          </a:p>
        </p:txBody>
      </p:sp>
      <p:sp>
        <p:nvSpPr>
          <p:cNvPr id="36" name="Freeform: Shape 35">
            <a:extLst>
              <a:ext uri="{FF2B5EF4-FFF2-40B4-BE49-F238E27FC236}">
                <a16:creationId xmlns:a16="http://schemas.microsoft.com/office/drawing/2014/main" id="{F7141462-ED02-71E3-43A8-EA7DCAAE50E5}"/>
              </a:ext>
            </a:extLst>
          </p:cNvPr>
          <p:cNvSpPr/>
          <p:nvPr/>
        </p:nvSpPr>
        <p:spPr>
          <a:xfrm>
            <a:off x="582220" y="1192511"/>
            <a:ext cx="99237" cy="106557"/>
          </a:xfrm>
          <a:custGeom>
            <a:avLst/>
            <a:gdLst>
              <a:gd name="connsiteX0" fmla="*/ 130971 w 193040"/>
              <a:gd name="connsiteY0" fmla="*/ 0 h 207279"/>
              <a:gd name="connsiteX1" fmla="*/ 192566 w 193040"/>
              <a:gd name="connsiteY1" fmla="*/ 0 h 207279"/>
              <a:gd name="connsiteX2" fmla="*/ 193040 w 193040"/>
              <a:gd name="connsiteY2" fmla="*/ 745 h 207279"/>
              <a:gd name="connsiteX3" fmla="*/ 61595 w 193040"/>
              <a:gd name="connsiteY3" fmla="*/ 207279 h 207279"/>
              <a:gd name="connsiteX4" fmla="*/ 0 w 193040"/>
              <a:gd name="connsiteY4" fmla="*/ 207279 h 207279"/>
              <a:gd name="connsiteX5" fmla="*/ 131445 w 193040"/>
              <a:gd name="connsiteY5" fmla="*/ 745 h 207279"/>
              <a:gd name="connsiteX6" fmla="*/ 130971 w 193040"/>
              <a:gd name="connsiteY6" fmla="*/ 0 h 20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7279">
                <a:moveTo>
                  <a:pt x="130971" y="0"/>
                </a:moveTo>
                <a:lnTo>
                  <a:pt x="192566" y="0"/>
                </a:lnTo>
                <a:lnTo>
                  <a:pt x="193040" y="745"/>
                </a:lnTo>
                <a:lnTo>
                  <a:pt x="61595" y="207279"/>
                </a:lnTo>
                <a:lnTo>
                  <a:pt x="0" y="207279"/>
                </a:lnTo>
                <a:lnTo>
                  <a:pt x="131445" y="745"/>
                </a:lnTo>
                <a:lnTo>
                  <a:pt x="130971" y="0"/>
                </a:lnTo>
                <a:close/>
              </a:path>
            </a:pathLst>
          </a:custGeom>
          <a:solidFill>
            <a:srgbClr val="CA7106"/>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88523BB8-DB0F-A188-4209-F2CA7BBC52D5}"/>
              </a:ext>
            </a:extLst>
          </p:cNvPr>
          <p:cNvSpPr/>
          <p:nvPr/>
        </p:nvSpPr>
        <p:spPr>
          <a:xfrm>
            <a:off x="625310" y="1192511"/>
            <a:ext cx="99237" cy="106557"/>
          </a:xfrm>
          <a:custGeom>
            <a:avLst/>
            <a:gdLst>
              <a:gd name="connsiteX0" fmla="*/ 130971 w 193040"/>
              <a:gd name="connsiteY0" fmla="*/ 0 h 207279"/>
              <a:gd name="connsiteX1" fmla="*/ 192566 w 193040"/>
              <a:gd name="connsiteY1" fmla="*/ 0 h 207279"/>
              <a:gd name="connsiteX2" fmla="*/ 193040 w 193040"/>
              <a:gd name="connsiteY2" fmla="*/ 745 h 207279"/>
              <a:gd name="connsiteX3" fmla="*/ 61595 w 193040"/>
              <a:gd name="connsiteY3" fmla="*/ 207279 h 207279"/>
              <a:gd name="connsiteX4" fmla="*/ 0 w 193040"/>
              <a:gd name="connsiteY4" fmla="*/ 207279 h 207279"/>
              <a:gd name="connsiteX5" fmla="*/ 131445 w 193040"/>
              <a:gd name="connsiteY5" fmla="*/ 745 h 207279"/>
              <a:gd name="connsiteX6" fmla="*/ 130971 w 193040"/>
              <a:gd name="connsiteY6" fmla="*/ 0 h 20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7279">
                <a:moveTo>
                  <a:pt x="130971" y="0"/>
                </a:moveTo>
                <a:lnTo>
                  <a:pt x="192566" y="0"/>
                </a:lnTo>
                <a:lnTo>
                  <a:pt x="193040" y="745"/>
                </a:lnTo>
                <a:lnTo>
                  <a:pt x="61595" y="207279"/>
                </a:lnTo>
                <a:lnTo>
                  <a:pt x="0" y="207279"/>
                </a:lnTo>
                <a:lnTo>
                  <a:pt x="131445" y="745"/>
                </a:lnTo>
                <a:lnTo>
                  <a:pt x="130971" y="0"/>
                </a:lnTo>
                <a:close/>
              </a:path>
            </a:pathLst>
          </a:custGeom>
          <a:solidFill>
            <a:srgbClr val="8E3649"/>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268CFB53-0294-6B7D-BBFD-4D49BFA35588}"/>
              </a:ext>
            </a:extLst>
          </p:cNvPr>
          <p:cNvSpPr/>
          <p:nvPr/>
        </p:nvSpPr>
        <p:spPr>
          <a:xfrm>
            <a:off x="668400" y="1192511"/>
            <a:ext cx="99237" cy="106257"/>
          </a:xfrm>
          <a:custGeom>
            <a:avLst/>
            <a:gdLst>
              <a:gd name="connsiteX0" fmla="*/ 131343 w 193040"/>
              <a:gd name="connsiteY0" fmla="*/ 0 h 206695"/>
              <a:gd name="connsiteX1" fmla="*/ 192938 w 193040"/>
              <a:gd name="connsiteY1" fmla="*/ 0 h 206695"/>
              <a:gd name="connsiteX2" fmla="*/ 193040 w 193040"/>
              <a:gd name="connsiteY2" fmla="*/ 161 h 206695"/>
              <a:gd name="connsiteX3" fmla="*/ 61595 w 193040"/>
              <a:gd name="connsiteY3" fmla="*/ 206695 h 206695"/>
              <a:gd name="connsiteX4" fmla="*/ 0 w 193040"/>
              <a:gd name="connsiteY4" fmla="*/ 206695 h 206695"/>
              <a:gd name="connsiteX5" fmla="*/ 131445 w 193040"/>
              <a:gd name="connsiteY5" fmla="*/ 161 h 206695"/>
              <a:gd name="connsiteX6" fmla="*/ 131343 w 193040"/>
              <a:gd name="connsiteY6" fmla="*/ 0 h 20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6695">
                <a:moveTo>
                  <a:pt x="131343" y="0"/>
                </a:moveTo>
                <a:lnTo>
                  <a:pt x="192938" y="0"/>
                </a:lnTo>
                <a:lnTo>
                  <a:pt x="193040" y="161"/>
                </a:lnTo>
                <a:lnTo>
                  <a:pt x="61595" y="206695"/>
                </a:lnTo>
                <a:lnTo>
                  <a:pt x="0" y="206695"/>
                </a:lnTo>
                <a:lnTo>
                  <a:pt x="131445" y="161"/>
                </a:lnTo>
                <a:lnTo>
                  <a:pt x="131343" y="0"/>
                </a:lnTo>
                <a:close/>
              </a:path>
            </a:pathLst>
          </a:custGeom>
          <a:solidFill>
            <a:srgbClr val="04638E"/>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16A4608D-9DC7-1D6F-536F-E7E228ABA435}"/>
              </a:ext>
            </a:extLst>
          </p:cNvPr>
          <p:cNvSpPr/>
          <p:nvPr/>
        </p:nvSpPr>
        <p:spPr>
          <a:xfrm>
            <a:off x="668400" y="1086419"/>
            <a:ext cx="99185" cy="106092"/>
          </a:xfrm>
          <a:custGeom>
            <a:avLst/>
            <a:gdLst>
              <a:gd name="connsiteX0" fmla="*/ 0 w 192938"/>
              <a:gd name="connsiteY0" fmla="*/ 0 h 206374"/>
              <a:gd name="connsiteX1" fmla="*/ 61595 w 192938"/>
              <a:gd name="connsiteY1" fmla="*/ 0 h 206374"/>
              <a:gd name="connsiteX2" fmla="*/ 192938 w 192938"/>
              <a:gd name="connsiteY2" fmla="*/ 206374 h 206374"/>
              <a:gd name="connsiteX3" fmla="*/ 131343 w 192938"/>
              <a:gd name="connsiteY3" fmla="*/ 206374 h 206374"/>
              <a:gd name="connsiteX4" fmla="*/ 0 w 192938"/>
              <a:gd name="connsiteY4" fmla="*/ 0 h 206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38" h="206374">
                <a:moveTo>
                  <a:pt x="0" y="0"/>
                </a:moveTo>
                <a:lnTo>
                  <a:pt x="61595" y="0"/>
                </a:lnTo>
                <a:lnTo>
                  <a:pt x="192938" y="206374"/>
                </a:lnTo>
                <a:lnTo>
                  <a:pt x="131343" y="206374"/>
                </a:lnTo>
                <a:lnTo>
                  <a:pt x="0" y="0"/>
                </a:lnTo>
                <a:close/>
              </a:path>
            </a:pathLst>
          </a:custGeom>
          <a:solidFill>
            <a:srgbClr val="059DE1"/>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CF2082E6-AC54-D4B4-3A76-237EAB55FF67}"/>
              </a:ext>
            </a:extLst>
          </p:cNvPr>
          <p:cNvSpPr/>
          <p:nvPr/>
        </p:nvSpPr>
        <p:spPr>
          <a:xfrm>
            <a:off x="582220" y="1086719"/>
            <a:ext cx="98994" cy="105792"/>
          </a:xfrm>
          <a:custGeom>
            <a:avLst/>
            <a:gdLst>
              <a:gd name="connsiteX0" fmla="*/ 0 w 192566"/>
              <a:gd name="connsiteY0" fmla="*/ 0 h 205790"/>
              <a:gd name="connsiteX1" fmla="*/ 61595 w 192566"/>
              <a:gd name="connsiteY1" fmla="*/ 0 h 205790"/>
              <a:gd name="connsiteX2" fmla="*/ 192566 w 192566"/>
              <a:gd name="connsiteY2" fmla="*/ 205790 h 205790"/>
              <a:gd name="connsiteX3" fmla="*/ 130971 w 192566"/>
              <a:gd name="connsiteY3" fmla="*/ 205790 h 205790"/>
              <a:gd name="connsiteX4" fmla="*/ 0 w 192566"/>
              <a:gd name="connsiteY4" fmla="*/ 0 h 2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66" h="205790">
                <a:moveTo>
                  <a:pt x="0" y="0"/>
                </a:moveTo>
                <a:lnTo>
                  <a:pt x="61595" y="0"/>
                </a:lnTo>
                <a:lnTo>
                  <a:pt x="192566" y="205790"/>
                </a:lnTo>
                <a:lnTo>
                  <a:pt x="130971" y="205790"/>
                </a:lnTo>
                <a:lnTo>
                  <a:pt x="0" y="0"/>
                </a:lnTo>
                <a:close/>
              </a:path>
            </a:pathLst>
          </a:custGeom>
          <a:solidFill>
            <a:srgbClr val="FAA844"/>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BC17449D-F6EA-EE21-CD82-9BDB7A6FB14C}"/>
              </a:ext>
            </a:extLst>
          </p:cNvPr>
          <p:cNvSpPr/>
          <p:nvPr/>
        </p:nvSpPr>
        <p:spPr>
          <a:xfrm>
            <a:off x="625310" y="1086719"/>
            <a:ext cx="98994" cy="105792"/>
          </a:xfrm>
          <a:custGeom>
            <a:avLst/>
            <a:gdLst>
              <a:gd name="connsiteX0" fmla="*/ 0 w 192566"/>
              <a:gd name="connsiteY0" fmla="*/ 0 h 205790"/>
              <a:gd name="connsiteX1" fmla="*/ 61595 w 192566"/>
              <a:gd name="connsiteY1" fmla="*/ 0 h 205790"/>
              <a:gd name="connsiteX2" fmla="*/ 192566 w 192566"/>
              <a:gd name="connsiteY2" fmla="*/ 205790 h 205790"/>
              <a:gd name="connsiteX3" fmla="*/ 130971 w 192566"/>
              <a:gd name="connsiteY3" fmla="*/ 205790 h 205790"/>
              <a:gd name="connsiteX4" fmla="*/ 0 w 192566"/>
              <a:gd name="connsiteY4" fmla="*/ 0 h 2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66" h="205790">
                <a:moveTo>
                  <a:pt x="0" y="0"/>
                </a:moveTo>
                <a:lnTo>
                  <a:pt x="61595" y="0"/>
                </a:lnTo>
                <a:lnTo>
                  <a:pt x="192566" y="205790"/>
                </a:lnTo>
                <a:lnTo>
                  <a:pt x="130971" y="205790"/>
                </a:lnTo>
                <a:lnTo>
                  <a:pt x="0" y="0"/>
                </a:lnTo>
                <a:close/>
              </a:path>
            </a:pathLst>
          </a:custGeom>
          <a:solidFill>
            <a:srgbClr val="C6687C"/>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35" name="Group 34"/>
          <p:cNvGrpSpPr/>
          <p:nvPr/>
        </p:nvGrpSpPr>
        <p:grpSpPr>
          <a:xfrm>
            <a:off x="3997824" y="1853190"/>
            <a:ext cx="960210" cy="1722925"/>
            <a:chOff x="1183175" y="1853190"/>
            <a:chExt cx="960210" cy="1722925"/>
          </a:xfrm>
        </p:grpSpPr>
        <p:sp>
          <p:nvSpPr>
            <p:cNvPr id="5" name="Oval 4">
              <a:extLst>
                <a:ext uri="{FF2B5EF4-FFF2-40B4-BE49-F238E27FC236}">
                  <a16:creationId xmlns:a16="http://schemas.microsoft.com/office/drawing/2014/main" id="{F64CCADF-9154-12DA-2082-78A79B6AA12F}"/>
                </a:ext>
              </a:extLst>
            </p:cNvPr>
            <p:cNvSpPr/>
            <p:nvPr/>
          </p:nvSpPr>
          <p:spPr>
            <a:xfrm>
              <a:off x="1183175" y="2232296"/>
              <a:ext cx="960210" cy="960210"/>
            </a:xfrm>
            <a:prstGeom prst="ellipse">
              <a:avLst/>
            </a:prstGeom>
            <a:solidFill>
              <a:srgbClr val="96D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endParaRPr>
            </a:p>
          </p:txBody>
        </p:sp>
        <p:sp>
          <p:nvSpPr>
            <p:cNvPr id="12" name="Oval 11">
              <a:extLst>
                <a:ext uri="{FF2B5EF4-FFF2-40B4-BE49-F238E27FC236}">
                  <a16:creationId xmlns:a16="http://schemas.microsoft.com/office/drawing/2014/main" id="{A02C2463-2E94-5DCF-A29D-BC89319954F2}"/>
                </a:ext>
              </a:extLst>
            </p:cNvPr>
            <p:cNvSpPr/>
            <p:nvPr/>
          </p:nvSpPr>
          <p:spPr>
            <a:xfrm flipH="1">
              <a:off x="1640420" y="2115945"/>
              <a:ext cx="45720" cy="45720"/>
            </a:xfrm>
            <a:prstGeom prst="ellipse">
              <a:avLst/>
            </a:prstGeom>
            <a:solidFill>
              <a:srgbClr val="0461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endParaRPr>
            </a:p>
          </p:txBody>
        </p:sp>
        <p:sp>
          <p:nvSpPr>
            <p:cNvPr id="13" name="TextBox 12">
              <a:extLst>
                <a:ext uri="{FF2B5EF4-FFF2-40B4-BE49-F238E27FC236}">
                  <a16:creationId xmlns:a16="http://schemas.microsoft.com/office/drawing/2014/main" id="{0C53F1BF-2701-337A-2A89-CDCD095744FE}"/>
                </a:ext>
              </a:extLst>
            </p:cNvPr>
            <p:cNvSpPr txBox="1"/>
            <p:nvPr/>
          </p:nvSpPr>
          <p:spPr>
            <a:xfrm>
              <a:off x="1345839" y="2826796"/>
              <a:ext cx="634881"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70C0"/>
                </a:buClr>
                <a:buSzTx/>
                <a:buFontTx/>
                <a:buNone/>
                <a:tabLst/>
                <a:defRPr/>
              </a:pPr>
              <a:r>
                <a:rPr kumimoji="0" lang="en-US" altLang="zh-TW" sz="800" b="1" i="0" u="none" strike="noStrike" kern="1200" cap="all" spc="0" normalizeH="0" baseline="0" noProof="0" dirty="0">
                  <a:ln>
                    <a:noFill/>
                  </a:ln>
                  <a:solidFill>
                    <a:schemeClr val="tx1">
                      <a:lumMod val="75000"/>
                      <a:lumOff val="25000"/>
                    </a:schemeClr>
                  </a:solidFill>
                  <a:effectLst/>
                  <a:uLnTx/>
                  <a:uFillTx/>
                  <a:latin typeface="SVN-Gilroy Medium" panose="00000600000000000000" pitchFamily="50" charset="0"/>
                  <a:ea typeface="新細明體" panose="02020500000000000000" pitchFamily="18" charset="-120"/>
                  <a:cs typeface="Arial" panose="020B0604020202020204" pitchFamily="34" charset="0"/>
                </a:rPr>
                <a:t>176.5%</a:t>
              </a:r>
            </a:p>
          </p:txBody>
        </p:sp>
        <p:sp>
          <p:nvSpPr>
            <p:cNvPr id="18" name="TextBox 17">
              <a:extLst>
                <a:ext uri="{FF2B5EF4-FFF2-40B4-BE49-F238E27FC236}">
                  <a16:creationId xmlns:a16="http://schemas.microsoft.com/office/drawing/2014/main" id="{22087B0D-0C3D-B3BC-20AA-0E6DC653FDA5}"/>
                </a:ext>
              </a:extLst>
            </p:cNvPr>
            <p:cNvSpPr txBox="1"/>
            <p:nvPr/>
          </p:nvSpPr>
          <p:spPr>
            <a:xfrm>
              <a:off x="1371042" y="1853190"/>
              <a:ext cx="584477"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70C0"/>
                </a:buClr>
                <a:buSzTx/>
                <a:buFontTx/>
                <a:buNone/>
                <a:tabLst/>
                <a:defRPr/>
              </a:pPr>
              <a:r>
                <a:rPr kumimoji="0" lang="en-US" altLang="zh-TW" sz="900" b="0" i="0" u="none" strike="noStrike" kern="1200" cap="all" spc="0" normalizeH="0" baseline="0" noProof="0" dirty="0">
                  <a:ln>
                    <a:noFill/>
                  </a:ln>
                  <a:solidFill>
                    <a:schemeClr val="tx1">
                      <a:lumMod val="75000"/>
                      <a:lumOff val="25000"/>
                    </a:schemeClr>
                  </a:solidFill>
                  <a:effectLst/>
                  <a:uLnTx/>
                  <a:uFillTx/>
                  <a:latin typeface="SVN-Gilroy Medium" panose="00000600000000000000" pitchFamily="50" charset="0"/>
                  <a:ea typeface="新細明體" panose="02020500000000000000" pitchFamily="18" charset="-120"/>
                  <a:cs typeface="Arial" panose="020B0604020202020204" pitchFamily="34" charset="0"/>
                </a:rPr>
                <a:t>1.09%</a:t>
              </a:r>
            </a:p>
          </p:txBody>
        </p:sp>
        <p:sp>
          <p:nvSpPr>
            <p:cNvPr id="28" name="Oval 27">
              <a:extLst>
                <a:ext uri="{FF2B5EF4-FFF2-40B4-BE49-F238E27FC236}">
                  <a16:creationId xmlns:a16="http://schemas.microsoft.com/office/drawing/2014/main" id="{5E03F07A-2177-EFE9-D472-81DFE89F6A74}"/>
                </a:ext>
              </a:extLst>
            </p:cNvPr>
            <p:cNvSpPr/>
            <p:nvPr/>
          </p:nvSpPr>
          <p:spPr>
            <a:xfrm>
              <a:off x="1395101" y="2239465"/>
              <a:ext cx="536358" cy="536358"/>
            </a:xfrm>
            <a:prstGeom prst="ellipse">
              <a:avLst/>
            </a:prstGeom>
            <a:solidFill>
              <a:srgbClr val="27BC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endParaRPr>
            </a:p>
          </p:txBody>
        </p:sp>
        <p:sp>
          <p:nvSpPr>
            <p:cNvPr id="45" name="TextBox 44">
              <a:extLst>
                <a:ext uri="{FF2B5EF4-FFF2-40B4-BE49-F238E27FC236}">
                  <a16:creationId xmlns:a16="http://schemas.microsoft.com/office/drawing/2014/main" id="{2A41AEFD-18E0-A551-565C-ED95CA0BAB93}"/>
                </a:ext>
              </a:extLst>
            </p:cNvPr>
            <p:cNvSpPr txBox="1"/>
            <p:nvPr/>
          </p:nvSpPr>
          <p:spPr>
            <a:xfrm>
              <a:off x="1329110" y="3360671"/>
              <a:ext cx="668340" cy="215444"/>
            </a:xfrm>
            <a:prstGeom prst="rect">
              <a:avLst/>
            </a:prstGeom>
            <a:noFill/>
          </p:spPr>
          <p:txBody>
            <a:bodyPr wrap="square">
              <a:spAutoFit/>
            </a:bodyPr>
            <a:lstStyle>
              <a:defPPr>
                <a:defRPr lang="en-US"/>
              </a:defPPr>
              <a:lvl1pPr lvl="0" algn="ctr" defTabSz="914400">
                <a:buClr>
                  <a:srgbClr val="0070C0"/>
                </a:buClr>
                <a:defRPr sz="800" cap="all">
                  <a:solidFill>
                    <a:schemeClr val="tx1">
                      <a:lumMod val="75000"/>
                      <a:lumOff val="25000"/>
                    </a:schemeClr>
                  </a:solidFill>
                  <a:latin typeface="SVN-Gilroy Medium" panose="00000600000000000000" pitchFamily="50" charset="0"/>
                  <a:ea typeface="新細明體" panose="02020500000000000000" pitchFamily="18" charset="-120"/>
                  <a:cs typeface="Arial" panose="020B0604020202020204" pitchFamily="34" charset="0"/>
                </a:defRPr>
              </a:lvl1pPr>
            </a:lstStyle>
            <a:p>
              <a:r>
                <a:rPr lang="en-US" altLang="zh-TW"/>
                <a:t>3Q2025</a:t>
              </a:r>
            </a:p>
          </p:txBody>
        </p:sp>
      </p:grpSp>
      <p:grpSp>
        <p:nvGrpSpPr>
          <p:cNvPr id="42" name="Group 41"/>
          <p:cNvGrpSpPr/>
          <p:nvPr/>
        </p:nvGrpSpPr>
        <p:grpSpPr>
          <a:xfrm>
            <a:off x="5109089" y="1853190"/>
            <a:ext cx="807818" cy="1722925"/>
            <a:chOff x="2094962" y="1853190"/>
            <a:chExt cx="807818" cy="1722925"/>
          </a:xfrm>
        </p:grpSpPr>
        <p:sp>
          <p:nvSpPr>
            <p:cNvPr id="7" name="Oval 6">
              <a:extLst>
                <a:ext uri="{FF2B5EF4-FFF2-40B4-BE49-F238E27FC236}">
                  <a16:creationId xmlns:a16="http://schemas.microsoft.com/office/drawing/2014/main" id="{2D33DEB5-6EAF-0467-F82D-F5C23E2F0217}"/>
                </a:ext>
              </a:extLst>
            </p:cNvPr>
            <p:cNvSpPr/>
            <p:nvPr/>
          </p:nvSpPr>
          <p:spPr>
            <a:xfrm>
              <a:off x="2094962" y="2234422"/>
              <a:ext cx="807818" cy="807818"/>
            </a:xfrm>
            <a:prstGeom prst="ellipse">
              <a:avLst/>
            </a:prstGeom>
            <a:solidFill>
              <a:srgbClr val="96D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endParaRPr>
            </a:p>
          </p:txBody>
        </p:sp>
        <p:sp>
          <p:nvSpPr>
            <p:cNvPr id="14" name="Oval 13">
              <a:extLst>
                <a:ext uri="{FF2B5EF4-FFF2-40B4-BE49-F238E27FC236}">
                  <a16:creationId xmlns:a16="http://schemas.microsoft.com/office/drawing/2014/main" id="{365B4D23-9C5D-A789-FEF9-E8C83C1252EC}"/>
                </a:ext>
              </a:extLst>
            </p:cNvPr>
            <p:cNvSpPr/>
            <p:nvPr/>
          </p:nvSpPr>
          <p:spPr>
            <a:xfrm flipH="1">
              <a:off x="2476011" y="2112770"/>
              <a:ext cx="45720" cy="45720"/>
            </a:xfrm>
            <a:prstGeom prst="ellipse">
              <a:avLst/>
            </a:prstGeom>
            <a:solidFill>
              <a:srgbClr val="0461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endParaRPr>
            </a:p>
          </p:txBody>
        </p:sp>
        <p:sp>
          <p:nvSpPr>
            <p:cNvPr id="15" name="TextBox 14">
              <a:extLst>
                <a:ext uri="{FF2B5EF4-FFF2-40B4-BE49-F238E27FC236}">
                  <a16:creationId xmlns:a16="http://schemas.microsoft.com/office/drawing/2014/main" id="{C093B20E-A652-9499-98A7-8D8F17D26F6D}"/>
                </a:ext>
              </a:extLst>
            </p:cNvPr>
            <p:cNvSpPr txBox="1"/>
            <p:nvPr/>
          </p:nvSpPr>
          <p:spPr>
            <a:xfrm>
              <a:off x="2206633" y="2794211"/>
              <a:ext cx="634881"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70C0"/>
                </a:buClr>
                <a:buSzTx/>
                <a:buFontTx/>
                <a:buNone/>
                <a:tabLst/>
                <a:defRPr/>
              </a:pPr>
              <a:r>
                <a:rPr kumimoji="0" lang="en-US" altLang="zh-TW" sz="800" b="1" i="0" u="none" strike="noStrike" kern="1200" cap="all" spc="0" normalizeH="0" baseline="0" noProof="0" dirty="0">
                  <a:ln>
                    <a:noFill/>
                  </a:ln>
                  <a:solidFill>
                    <a:schemeClr val="tx1">
                      <a:lumMod val="75000"/>
                      <a:lumOff val="25000"/>
                    </a:schemeClr>
                  </a:solidFill>
                  <a:effectLst/>
                  <a:uLnTx/>
                  <a:uFillTx/>
                  <a:latin typeface="SVN-Gilroy Medium" panose="00000600000000000000" pitchFamily="50" charset="0"/>
                  <a:ea typeface="新細明體" panose="02020500000000000000" pitchFamily="18" charset="-120"/>
                  <a:cs typeface="Arial" panose="020B0604020202020204" pitchFamily="34" charset="0"/>
                </a:rPr>
                <a:t>158.8%</a:t>
              </a:r>
            </a:p>
          </p:txBody>
        </p:sp>
        <p:sp>
          <p:nvSpPr>
            <p:cNvPr id="19" name="TextBox 18">
              <a:extLst>
                <a:ext uri="{FF2B5EF4-FFF2-40B4-BE49-F238E27FC236}">
                  <a16:creationId xmlns:a16="http://schemas.microsoft.com/office/drawing/2014/main" id="{E9337D8D-946F-87E6-A969-CE32084CC6D6}"/>
                </a:ext>
              </a:extLst>
            </p:cNvPr>
            <p:cNvSpPr txBox="1"/>
            <p:nvPr/>
          </p:nvSpPr>
          <p:spPr>
            <a:xfrm>
              <a:off x="2206633" y="1853190"/>
              <a:ext cx="584477"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70C0"/>
                </a:buClr>
                <a:buSzTx/>
                <a:buFontTx/>
                <a:buNone/>
                <a:tabLst/>
                <a:defRPr/>
              </a:pPr>
              <a:r>
                <a:rPr kumimoji="0" lang="en-US" altLang="zh-TW" sz="900" b="0" i="0" u="none" strike="noStrike" kern="1200" cap="all" spc="0" normalizeH="0" baseline="0" noProof="0" dirty="0">
                  <a:ln>
                    <a:noFill/>
                  </a:ln>
                  <a:solidFill>
                    <a:schemeClr val="tx1">
                      <a:lumMod val="75000"/>
                      <a:lumOff val="25000"/>
                    </a:schemeClr>
                  </a:solidFill>
                  <a:effectLst/>
                  <a:uLnTx/>
                  <a:uFillTx/>
                  <a:latin typeface="SVN-Gilroy Medium" panose="00000600000000000000" pitchFamily="50" charset="0"/>
                  <a:ea typeface="新細明體" panose="02020500000000000000" pitchFamily="18" charset="-120"/>
                  <a:cs typeface="Arial" panose="020B0604020202020204" pitchFamily="34" charset="0"/>
                </a:rPr>
                <a:t>1.1%</a:t>
              </a:r>
            </a:p>
          </p:txBody>
        </p:sp>
        <p:sp>
          <p:nvSpPr>
            <p:cNvPr id="29" name="Oval 28">
              <a:extLst>
                <a:ext uri="{FF2B5EF4-FFF2-40B4-BE49-F238E27FC236}">
                  <a16:creationId xmlns:a16="http://schemas.microsoft.com/office/drawing/2014/main" id="{61388D95-9063-6163-E5F4-C5D2BD11EDA6}"/>
                </a:ext>
              </a:extLst>
            </p:cNvPr>
            <p:cNvSpPr/>
            <p:nvPr/>
          </p:nvSpPr>
          <p:spPr>
            <a:xfrm>
              <a:off x="2230692" y="2239465"/>
              <a:ext cx="536358" cy="536358"/>
            </a:xfrm>
            <a:prstGeom prst="ellipse">
              <a:avLst/>
            </a:prstGeom>
            <a:solidFill>
              <a:srgbClr val="27BC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endParaRPr>
            </a:p>
          </p:txBody>
        </p:sp>
        <p:sp>
          <p:nvSpPr>
            <p:cNvPr id="46" name="TextBox 45">
              <a:extLst>
                <a:ext uri="{FF2B5EF4-FFF2-40B4-BE49-F238E27FC236}">
                  <a16:creationId xmlns:a16="http://schemas.microsoft.com/office/drawing/2014/main" id="{3C46597E-5010-9727-D1AD-D350380F8D04}"/>
                </a:ext>
              </a:extLst>
            </p:cNvPr>
            <p:cNvSpPr txBox="1"/>
            <p:nvPr/>
          </p:nvSpPr>
          <p:spPr>
            <a:xfrm>
              <a:off x="2164701" y="3360671"/>
              <a:ext cx="668340" cy="215444"/>
            </a:xfrm>
            <a:prstGeom prst="rect">
              <a:avLst/>
            </a:prstGeom>
            <a:noFill/>
          </p:spPr>
          <p:txBody>
            <a:bodyPr wrap="square">
              <a:spAutoFit/>
            </a:bodyPr>
            <a:lstStyle>
              <a:defPPr>
                <a:defRPr lang="en-US"/>
              </a:defPPr>
              <a:lvl1pPr algn="ctr" defTabSz="914400">
                <a:buClr>
                  <a:srgbClr val="0070C0"/>
                </a:buClr>
                <a:defRPr sz="800" b="1" cap="all">
                  <a:solidFill>
                    <a:schemeClr val="tx1">
                      <a:lumMod val="75000"/>
                      <a:lumOff val="25000"/>
                    </a:schemeClr>
                  </a:solidFill>
                  <a:latin typeface="SVN-Gilroy XBold" panose="00000900000000000000" pitchFamily="50" charset="0"/>
                  <a:ea typeface="新細明體" panose="02020500000000000000" pitchFamily="18" charset="-120"/>
                  <a:cs typeface="Arial" panose="020B0604020202020204" pitchFamily="34" charset="0"/>
                </a:defRPr>
              </a:lvl1pPr>
            </a:lstStyle>
            <a:p>
              <a:r>
                <a:rPr lang="en-US" altLang="zh-TW"/>
                <a:t>4Q2025</a:t>
              </a:r>
            </a:p>
          </p:txBody>
        </p:sp>
      </p:grpSp>
      <p:grpSp>
        <p:nvGrpSpPr>
          <p:cNvPr id="3" name="Group 2"/>
          <p:cNvGrpSpPr/>
          <p:nvPr/>
        </p:nvGrpSpPr>
        <p:grpSpPr>
          <a:xfrm>
            <a:off x="1107497" y="1853190"/>
            <a:ext cx="947336" cy="1716563"/>
            <a:chOff x="1206795" y="1853190"/>
            <a:chExt cx="947336" cy="1716563"/>
          </a:xfrm>
        </p:grpSpPr>
        <p:sp>
          <p:nvSpPr>
            <p:cNvPr id="30" name="Oval 29">
              <a:extLst>
                <a:ext uri="{FF2B5EF4-FFF2-40B4-BE49-F238E27FC236}">
                  <a16:creationId xmlns:a16="http://schemas.microsoft.com/office/drawing/2014/main" id="{D40BFEBF-8084-32E8-3B3E-2F2846EF95DB}"/>
                </a:ext>
              </a:extLst>
            </p:cNvPr>
            <p:cNvSpPr/>
            <p:nvPr/>
          </p:nvSpPr>
          <p:spPr>
            <a:xfrm>
              <a:off x="1207119" y="2236900"/>
              <a:ext cx="911530" cy="933982"/>
            </a:xfrm>
            <a:prstGeom prst="ellipse">
              <a:avLst/>
            </a:prstGeom>
            <a:solidFill>
              <a:srgbClr val="96D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endParaRPr>
            </a:p>
          </p:txBody>
        </p:sp>
        <p:sp>
          <p:nvSpPr>
            <p:cNvPr id="31" name="Oval 30">
              <a:extLst>
                <a:ext uri="{FF2B5EF4-FFF2-40B4-BE49-F238E27FC236}">
                  <a16:creationId xmlns:a16="http://schemas.microsoft.com/office/drawing/2014/main" id="{AFDF5897-6EE6-2F3D-F982-840580AF3B57}"/>
                </a:ext>
              </a:extLst>
            </p:cNvPr>
            <p:cNvSpPr/>
            <p:nvPr/>
          </p:nvSpPr>
          <p:spPr>
            <a:xfrm flipH="1">
              <a:off x="1640024" y="2144520"/>
              <a:ext cx="45720" cy="45720"/>
            </a:xfrm>
            <a:prstGeom prst="ellipse">
              <a:avLst/>
            </a:prstGeom>
            <a:solidFill>
              <a:srgbClr val="0461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endParaRPr>
            </a:p>
          </p:txBody>
        </p:sp>
        <p:sp>
          <p:nvSpPr>
            <p:cNvPr id="32" name="TextBox 31">
              <a:extLst>
                <a:ext uri="{FF2B5EF4-FFF2-40B4-BE49-F238E27FC236}">
                  <a16:creationId xmlns:a16="http://schemas.microsoft.com/office/drawing/2014/main" id="{ECE66FE2-214F-87CD-6501-1C18AE54B44B}"/>
                </a:ext>
              </a:extLst>
            </p:cNvPr>
            <p:cNvSpPr txBox="1"/>
            <p:nvPr/>
          </p:nvSpPr>
          <p:spPr>
            <a:xfrm>
              <a:off x="1345444" y="2832677"/>
              <a:ext cx="634881"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70C0"/>
                </a:buClr>
                <a:buSzTx/>
                <a:buFontTx/>
                <a:buNone/>
                <a:tabLst/>
                <a:defRPr/>
              </a:pPr>
              <a:r>
                <a:rPr kumimoji="0" lang="en-US" altLang="zh-TW" sz="800" b="1" i="0" u="none" strike="noStrike" kern="1200" cap="all" spc="0" normalizeH="0" baseline="0" noProof="0" dirty="0">
                  <a:ln>
                    <a:noFill/>
                  </a:ln>
                  <a:solidFill>
                    <a:schemeClr val="tx1">
                      <a:lumMod val="75000"/>
                      <a:lumOff val="25000"/>
                    </a:schemeClr>
                  </a:solidFill>
                  <a:effectLst/>
                  <a:uLnTx/>
                  <a:uFillTx/>
                  <a:latin typeface="SVN-Gilroy Medium" panose="00000600000000000000" pitchFamily="50" charset="0"/>
                  <a:ea typeface="新細明體" panose="02020500000000000000" pitchFamily="18" charset="-120"/>
                  <a:cs typeface="Arial" panose="020B0604020202020204" pitchFamily="34" charset="0"/>
                </a:rPr>
                <a:t>171.7%</a:t>
              </a:r>
            </a:p>
          </p:txBody>
        </p:sp>
        <p:sp>
          <p:nvSpPr>
            <p:cNvPr id="33" name="TextBox 32">
              <a:extLst>
                <a:ext uri="{FF2B5EF4-FFF2-40B4-BE49-F238E27FC236}">
                  <a16:creationId xmlns:a16="http://schemas.microsoft.com/office/drawing/2014/main" id="{D238259C-C102-9C81-85A9-07CB490DCBF8}"/>
                </a:ext>
              </a:extLst>
            </p:cNvPr>
            <p:cNvSpPr txBox="1"/>
            <p:nvPr/>
          </p:nvSpPr>
          <p:spPr>
            <a:xfrm>
              <a:off x="1370646" y="1853190"/>
              <a:ext cx="584477"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70C0"/>
                </a:buClr>
                <a:buSzTx/>
                <a:buFontTx/>
                <a:buNone/>
                <a:tabLst/>
                <a:defRPr/>
              </a:pPr>
              <a:r>
                <a:rPr kumimoji="0" lang="en-US" altLang="zh-TW" sz="900" b="0" i="0" u="none" strike="noStrike" kern="1200" cap="all" spc="0" normalizeH="0" baseline="0" noProof="0" dirty="0">
                  <a:ln>
                    <a:noFill/>
                  </a:ln>
                  <a:solidFill>
                    <a:schemeClr val="tx1">
                      <a:lumMod val="75000"/>
                      <a:lumOff val="25000"/>
                    </a:schemeClr>
                  </a:solidFill>
                  <a:effectLst/>
                  <a:uLnTx/>
                  <a:uFillTx/>
                  <a:latin typeface="SVN-Gilroy Medium" panose="00000600000000000000" pitchFamily="50" charset="0"/>
                  <a:ea typeface="新細明體" panose="02020500000000000000" pitchFamily="18" charset="-120"/>
                  <a:cs typeface="Arial" panose="020B0604020202020204" pitchFamily="34" charset="0"/>
                </a:rPr>
                <a:t>1.24%</a:t>
              </a:r>
            </a:p>
          </p:txBody>
        </p:sp>
        <p:sp>
          <p:nvSpPr>
            <p:cNvPr id="34" name="Oval 33">
              <a:extLst>
                <a:ext uri="{FF2B5EF4-FFF2-40B4-BE49-F238E27FC236}">
                  <a16:creationId xmlns:a16="http://schemas.microsoft.com/office/drawing/2014/main" id="{937C094B-E106-9A40-B5DF-DC563581EB2B}"/>
                </a:ext>
              </a:extLst>
            </p:cNvPr>
            <p:cNvSpPr/>
            <p:nvPr/>
          </p:nvSpPr>
          <p:spPr>
            <a:xfrm>
              <a:off x="1394705" y="2239465"/>
              <a:ext cx="536358" cy="536358"/>
            </a:xfrm>
            <a:prstGeom prst="ellipse">
              <a:avLst/>
            </a:prstGeom>
            <a:solidFill>
              <a:srgbClr val="27BC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endParaRPr>
            </a:p>
          </p:txBody>
        </p:sp>
        <p:sp>
          <p:nvSpPr>
            <p:cNvPr id="47" name="TextBox 46">
              <a:extLst>
                <a:ext uri="{FF2B5EF4-FFF2-40B4-BE49-F238E27FC236}">
                  <a16:creationId xmlns:a16="http://schemas.microsoft.com/office/drawing/2014/main" id="{555AFEC2-9E58-BEA5-B6EF-4E824F608FB4}"/>
                </a:ext>
              </a:extLst>
            </p:cNvPr>
            <p:cNvSpPr txBox="1"/>
            <p:nvPr/>
          </p:nvSpPr>
          <p:spPr>
            <a:xfrm>
              <a:off x="1206795" y="3354309"/>
              <a:ext cx="947336" cy="215444"/>
            </a:xfrm>
            <a:prstGeom prst="rect">
              <a:avLst/>
            </a:prstGeom>
            <a:noFill/>
          </p:spPr>
          <p:txBody>
            <a:bodyPr wrap="square">
              <a:spAutoFit/>
            </a:bodyPr>
            <a:lstStyle/>
            <a:p>
              <a:pPr lvl="0" algn="ctr" defTabSz="914400">
                <a:buClr>
                  <a:srgbClr val="0070C0"/>
                </a:buClr>
                <a:defRPr/>
              </a:pPr>
              <a:r>
                <a:rPr lang="en-US" altLang="zh-TW" sz="800" cap="all" dirty="0">
                  <a:solidFill>
                    <a:schemeClr val="tx1">
                      <a:lumMod val="75000"/>
                      <a:lumOff val="25000"/>
                    </a:schemeClr>
                  </a:solidFill>
                  <a:latin typeface="SVN-Gilroy Medium" panose="00000600000000000000" pitchFamily="50" charset="0"/>
                  <a:ea typeface="新細明體" panose="02020500000000000000" pitchFamily="18" charset="-120"/>
                  <a:cs typeface="Arial" panose="020B0604020202020204" pitchFamily="34" charset="0"/>
                </a:rPr>
                <a:t>2024 </a:t>
              </a:r>
              <a:r>
                <a:rPr lang="en-US" altLang="zh-TW" sz="800" dirty="0">
                  <a:solidFill>
                    <a:schemeClr val="tx1">
                      <a:lumMod val="75000"/>
                      <a:lumOff val="25000"/>
                    </a:schemeClr>
                  </a:solidFill>
                  <a:latin typeface="SVN-Gilroy Medium" panose="00000600000000000000" pitchFamily="50" charset="0"/>
                  <a:ea typeface="新細明體" panose="02020500000000000000" pitchFamily="18" charset="-120"/>
                  <a:cs typeface="Arial" panose="020B0604020202020204" pitchFamily="34" charset="0"/>
                </a:rPr>
                <a:t>audited</a:t>
              </a:r>
            </a:p>
          </p:txBody>
        </p:sp>
      </p:grpSp>
      <p:grpSp>
        <p:nvGrpSpPr>
          <p:cNvPr id="20" name="Group 19"/>
          <p:cNvGrpSpPr/>
          <p:nvPr/>
        </p:nvGrpSpPr>
        <p:grpSpPr>
          <a:xfrm>
            <a:off x="3079191" y="1853190"/>
            <a:ext cx="773334" cy="1724446"/>
            <a:chOff x="1270100" y="1853190"/>
            <a:chExt cx="773334" cy="1724446"/>
          </a:xfrm>
        </p:grpSpPr>
        <p:sp>
          <p:nvSpPr>
            <p:cNvPr id="6" name="Oval 5">
              <a:extLst>
                <a:ext uri="{FF2B5EF4-FFF2-40B4-BE49-F238E27FC236}">
                  <a16:creationId xmlns:a16="http://schemas.microsoft.com/office/drawing/2014/main" id="{F8C5B1AD-E81B-8B67-A1B4-3825974EEA2A}"/>
                </a:ext>
              </a:extLst>
            </p:cNvPr>
            <p:cNvSpPr/>
            <p:nvPr/>
          </p:nvSpPr>
          <p:spPr>
            <a:xfrm>
              <a:off x="1270100" y="2241424"/>
              <a:ext cx="773334" cy="773334"/>
            </a:xfrm>
            <a:prstGeom prst="ellipse">
              <a:avLst/>
            </a:prstGeom>
            <a:solidFill>
              <a:srgbClr val="96D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endParaRPr>
            </a:p>
          </p:txBody>
        </p:sp>
        <p:sp>
          <p:nvSpPr>
            <p:cNvPr id="10" name="Oval 9">
              <a:extLst>
                <a:ext uri="{FF2B5EF4-FFF2-40B4-BE49-F238E27FC236}">
                  <a16:creationId xmlns:a16="http://schemas.microsoft.com/office/drawing/2014/main" id="{94FF09BD-D730-2DA1-A62A-38A87F31652D}"/>
                </a:ext>
              </a:extLst>
            </p:cNvPr>
            <p:cNvSpPr/>
            <p:nvPr/>
          </p:nvSpPr>
          <p:spPr>
            <a:xfrm>
              <a:off x="1620126" y="2130739"/>
              <a:ext cx="73282" cy="73282"/>
            </a:xfrm>
            <a:prstGeom prst="ellipse">
              <a:avLst/>
            </a:prstGeom>
            <a:solidFill>
              <a:srgbClr val="0461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endParaRPr>
            </a:p>
          </p:txBody>
        </p:sp>
        <p:sp>
          <p:nvSpPr>
            <p:cNvPr id="11" name="TextBox 10">
              <a:extLst>
                <a:ext uri="{FF2B5EF4-FFF2-40B4-BE49-F238E27FC236}">
                  <a16:creationId xmlns:a16="http://schemas.microsoft.com/office/drawing/2014/main" id="{BDDB25CD-4CF1-FF86-F03D-4B59F2192824}"/>
                </a:ext>
              </a:extLst>
            </p:cNvPr>
            <p:cNvSpPr txBox="1"/>
            <p:nvPr/>
          </p:nvSpPr>
          <p:spPr>
            <a:xfrm>
              <a:off x="1364529" y="2784982"/>
              <a:ext cx="584477"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70C0"/>
                </a:buClr>
                <a:buSzTx/>
                <a:buFontTx/>
                <a:buNone/>
                <a:tabLst/>
                <a:defRPr/>
              </a:pPr>
              <a:r>
                <a:rPr kumimoji="0" lang="en-US" altLang="zh-TW" sz="800" b="1" i="0" u="none" strike="noStrike" kern="1200" cap="all" spc="0" normalizeH="0" baseline="0" noProof="0" dirty="0">
                  <a:ln>
                    <a:noFill/>
                  </a:ln>
                  <a:solidFill>
                    <a:schemeClr val="tx1">
                      <a:lumMod val="75000"/>
                      <a:lumOff val="25000"/>
                    </a:schemeClr>
                  </a:solidFill>
                  <a:effectLst/>
                  <a:uLnTx/>
                  <a:uFillTx/>
                  <a:latin typeface="SVN-Gilroy Medium" panose="00000600000000000000" pitchFamily="50" charset="0"/>
                  <a:ea typeface="新細明體" panose="02020500000000000000" pitchFamily="18" charset="-120"/>
                  <a:cs typeface="Arial" panose="020B0604020202020204" pitchFamily="34" charset="0"/>
                </a:rPr>
                <a:t>134.8%</a:t>
              </a:r>
            </a:p>
          </p:txBody>
        </p:sp>
        <p:sp>
          <p:nvSpPr>
            <p:cNvPr id="17" name="TextBox 16">
              <a:extLst>
                <a:ext uri="{FF2B5EF4-FFF2-40B4-BE49-F238E27FC236}">
                  <a16:creationId xmlns:a16="http://schemas.microsoft.com/office/drawing/2014/main" id="{62E1AF8F-F52B-939E-6B54-3974925B83F4}"/>
                </a:ext>
              </a:extLst>
            </p:cNvPr>
            <p:cNvSpPr txBox="1"/>
            <p:nvPr/>
          </p:nvSpPr>
          <p:spPr>
            <a:xfrm>
              <a:off x="1364529" y="1853190"/>
              <a:ext cx="584477"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70C0"/>
                </a:buClr>
                <a:buSzTx/>
                <a:buFontTx/>
                <a:buNone/>
                <a:tabLst/>
                <a:defRPr/>
              </a:pPr>
              <a:r>
                <a:rPr kumimoji="0" lang="en-US" altLang="zh-TW" sz="900" b="0" i="0" u="none" strike="noStrike" kern="1200" cap="all" spc="0" normalizeH="0" baseline="0" noProof="0" dirty="0">
                  <a:ln>
                    <a:noFill/>
                  </a:ln>
                  <a:solidFill>
                    <a:schemeClr val="tx1">
                      <a:lumMod val="75000"/>
                      <a:lumOff val="25000"/>
                    </a:schemeClr>
                  </a:solidFill>
                  <a:effectLst/>
                  <a:uLnTx/>
                  <a:uFillTx/>
                  <a:latin typeface="SVN-Gilroy Medium" panose="00000600000000000000" pitchFamily="50" charset="0"/>
                  <a:ea typeface="新細明體" panose="02020500000000000000" pitchFamily="18" charset="-120"/>
                  <a:cs typeface="Arial" panose="020B0604020202020204" pitchFamily="34" charset="0"/>
                </a:rPr>
                <a:t>1.31%</a:t>
              </a:r>
            </a:p>
          </p:txBody>
        </p:sp>
        <p:sp>
          <p:nvSpPr>
            <p:cNvPr id="27" name="Oval 26">
              <a:extLst>
                <a:ext uri="{FF2B5EF4-FFF2-40B4-BE49-F238E27FC236}">
                  <a16:creationId xmlns:a16="http://schemas.microsoft.com/office/drawing/2014/main" id="{EB8ED5CF-74FC-5C20-234A-7F400435702B}"/>
                </a:ext>
              </a:extLst>
            </p:cNvPr>
            <p:cNvSpPr/>
            <p:nvPr/>
          </p:nvSpPr>
          <p:spPr>
            <a:xfrm>
              <a:off x="1388588" y="2239465"/>
              <a:ext cx="536358" cy="536358"/>
            </a:xfrm>
            <a:prstGeom prst="ellipse">
              <a:avLst/>
            </a:prstGeom>
            <a:solidFill>
              <a:srgbClr val="27BC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endParaRPr>
            </a:p>
          </p:txBody>
        </p:sp>
        <p:sp>
          <p:nvSpPr>
            <p:cNvPr id="48" name="TextBox 47">
              <a:extLst>
                <a:ext uri="{FF2B5EF4-FFF2-40B4-BE49-F238E27FC236}">
                  <a16:creationId xmlns:a16="http://schemas.microsoft.com/office/drawing/2014/main" id="{323B154B-2E83-E1CC-4F50-1740ADEBA334}"/>
                </a:ext>
              </a:extLst>
            </p:cNvPr>
            <p:cNvSpPr txBox="1"/>
            <p:nvPr/>
          </p:nvSpPr>
          <p:spPr>
            <a:xfrm>
              <a:off x="1322597" y="3362192"/>
              <a:ext cx="668340" cy="215444"/>
            </a:xfrm>
            <a:prstGeom prst="rect">
              <a:avLst/>
            </a:prstGeom>
            <a:noFill/>
          </p:spPr>
          <p:txBody>
            <a:bodyPr wrap="square">
              <a:spAutoFit/>
            </a:bodyPr>
            <a:lstStyle>
              <a:defPPr>
                <a:defRPr lang="en-US"/>
              </a:defPPr>
              <a:lvl1pPr lvl="0" algn="ctr" defTabSz="914400">
                <a:buClr>
                  <a:srgbClr val="0070C0"/>
                </a:buClr>
                <a:defRPr sz="800" cap="all">
                  <a:solidFill>
                    <a:schemeClr val="tx1">
                      <a:lumMod val="75000"/>
                      <a:lumOff val="25000"/>
                    </a:schemeClr>
                  </a:solidFill>
                  <a:latin typeface="SVN-Gilroy Medium" panose="00000600000000000000" pitchFamily="50" charset="0"/>
                  <a:ea typeface="新細明體" panose="02020500000000000000" pitchFamily="18" charset="-120"/>
                  <a:cs typeface="Arial" panose="020B0604020202020204" pitchFamily="34" charset="0"/>
                </a:defRPr>
              </a:lvl1pPr>
            </a:lstStyle>
            <a:p>
              <a:r>
                <a:rPr lang="en-US" altLang="zh-TW"/>
                <a:t>2Q2025</a:t>
              </a:r>
            </a:p>
          </p:txBody>
        </p:sp>
      </p:grpSp>
      <p:sp>
        <p:nvSpPr>
          <p:cNvPr id="50" name="Rectangle: Rounded Corners 210">
            <a:extLst>
              <a:ext uri="{FF2B5EF4-FFF2-40B4-BE49-F238E27FC236}">
                <a16:creationId xmlns:a16="http://schemas.microsoft.com/office/drawing/2014/main" id="{5F78F5E4-94F1-F8B1-EAC6-A340DE380E34}"/>
              </a:ext>
            </a:extLst>
          </p:cNvPr>
          <p:cNvSpPr/>
          <p:nvPr/>
        </p:nvSpPr>
        <p:spPr>
          <a:xfrm>
            <a:off x="821818" y="4022528"/>
            <a:ext cx="5646087" cy="2172387"/>
          </a:xfrm>
          <a:prstGeom prst="roundRect">
            <a:avLst>
              <a:gd name="adj" fmla="val 3519"/>
            </a:avLst>
          </a:prstGeom>
          <a:solidFill>
            <a:sysClr val="window" lastClr="FFFFFF"/>
          </a:solidFill>
          <a:ln w="12700" cap="flat" cmpd="sng" algn="ctr">
            <a:noFill/>
            <a:prstDash val="solid"/>
            <a:miter lim="800000"/>
          </a:ln>
          <a:effectLst>
            <a:outerShdw blurRad="38100" dist="38100" dir="2700000" algn="tl" rotWithShape="0">
              <a:sysClr val="window" lastClr="FFFFFF">
                <a:lumMod val="65000"/>
                <a:alpha val="36000"/>
              </a:sysClr>
            </a:outerShdw>
          </a:effectLst>
        </p:spPr>
        <p:txBody>
          <a:bodyPr rtlCol="0" anchor="ctr"/>
          <a:lstStyle/>
          <a:p>
            <a:pPr algn="ctr" defTabSz="914400"/>
            <a:endParaRPr lang="nl-NL" kern="0">
              <a:solidFill>
                <a:prstClr val="white"/>
              </a:solidFill>
              <a:latin typeface="Calibri" panose="020F0502020204030204"/>
            </a:endParaRPr>
          </a:p>
        </p:txBody>
      </p:sp>
      <p:sp>
        <p:nvSpPr>
          <p:cNvPr id="51" name="TextBox 50">
            <a:extLst>
              <a:ext uri="{FF2B5EF4-FFF2-40B4-BE49-F238E27FC236}">
                <a16:creationId xmlns:a16="http://schemas.microsoft.com/office/drawing/2014/main" id="{7D0B4B76-EA10-B31E-0861-49987AC509F2}"/>
              </a:ext>
            </a:extLst>
          </p:cNvPr>
          <p:cNvSpPr txBox="1"/>
          <p:nvPr/>
        </p:nvSpPr>
        <p:spPr>
          <a:xfrm>
            <a:off x="1005905" y="4212245"/>
            <a:ext cx="5296572" cy="1895391"/>
          </a:xfrm>
          <a:prstGeom prst="rect">
            <a:avLst/>
          </a:prstGeom>
          <a:noFill/>
        </p:spPr>
        <p:txBody>
          <a:bodyPr wrap="square">
            <a:spAutoFit/>
          </a:bodyPr>
          <a:lstStyle/>
          <a:p>
            <a:pPr marL="0" lvl="1" algn="just">
              <a:spcBef>
                <a:spcPts val="200"/>
              </a:spcBef>
              <a:spcAft>
                <a:spcPts val="200"/>
              </a:spcAft>
              <a:buClr>
                <a:prstClr val="black">
                  <a:lumMod val="75000"/>
                  <a:lumOff val="25000"/>
                </a:prstClr>
              </a:buClr>
              <a:defRPr/>
            </a:pPr>
            <a:r>
              <a:rPr lang="en-US" sz="850" dirty="0">
                <a:solidFill>
                  <a:schemeClr val="tx1">
                    <a:lumMod val="75000"/>
                    <a:lumOff val="25000"/>
                  </a:schemeClr>
                </a:solidFill>
                <a:latin typeface="SVN-Gilroy Medium" panose="00000600000000000000" pitchFamily="50" charset="0"/>
                <a:cs typeface="Arial" panose="020B0604020202020204" pitchFamily="34" charset="0"/>
              </a:rPr>
              <a:t>In 2025, VietinBank effectively manages its loan quality, controlling the NPL ratio </a:t>
            </a:r>
            <a:r>
              <a:rPr lang="en-US" sz="850" b="1" dirty="0">
                <a:solidFill>
                  <a:srgbClr val="005993"/>
                </a:solidFill>
                <a:latin typeface="SVN-Gilroy XBold" panose="00000900000000000000" pitchFamily="50" charset="0"/>
                <a:cs typeface="Arial" panose="020B0604020202020204" pitchFamily="34" charset="0"/>
              </a:rPr>
              <a:t>at 1.1% </a:t>
            </a:r>
            <a:r>
              <a:rPr lang="en-US" sz="850" dirty="0">
                <a:solidFill>
                  <a:schemeClr val="tx1">
                    <a:lumMod val="75000"/>
                    <a:lumOff val="25000"/>
                  </a:schemeClr>
                </a:solidFill>
                <a:latin typeface="SVN-Gilroy Medium" panose="00000600000000000000" pitchFamily="50" charset="0"/>
                <a:cs typeface="Arial" panose="020B0604020202020204" pitchFamily="34" charset="0"/>
              </a:rPr>
              <a:t>as of 31/12/2025, a decrease of </a:t>
            </a:r>
            <a:r>
              <a:rPr lang="en-US" sz="850" b="1">
                <a:solidFill>
                  <a:srgbClr val="005993"/>
                </a:solidFill>
                <a:latin typeface="SVN-Gilroy XBold" panose="00000900000000000000" pitchFamily="50" charset="0"/>
                <a:cs typeface="Arial" panose="020B0604020202020204" pitchFamily="34" charset="0"/>
              </a:rPr>
              <a:t>0.14 percentage points </a:t>
            </a:r>
            <a:r>
              <a:rPr lang="en-US" sz="850" dirty="0">
                <a:solidFill>
                  <a:schemeClr val="tx1">
                    <a:lumMod val="75000"/>
                    <a:lumOff val="25000"/>
                  </a:schemeClr>
                </a:solidFill>
                <a:latin typeface="SVN-Gilroy Medium" panose="00000600000000000000" pitchFamily="50" charset="0"/>
                <a:cs typeface="Arial" panose="020B0604020202020204" pitchFamily="34" charset="0"/>
              </a:rPr>
              <a:t>compared to the end of 2024. NPLs are concentrated in sectors negatively impacted by the difficulties of the global and domestic economies, such as: other agricultural products, rice, basic construction (transportation projects), petroleum, and cashew nuts. The NPL coverage ratio is </a:t>
            </a:r>
            <a:r>
              <a:rPr lang="en-US" sz="850" b="1" dirty="0">
                <a:solidFill>
                  <a:srgbClr val="005993"/>
                </a:solidFill>
                <a:latin typeface="SVN-Gilroy XBold" panose="00000900000000000000" pitchFamily="50" charset="0"/>
                <a:cs typeface="Arial" panose="020B0604020202020204" pitchFamily="34" charset="0"/>
              </a:rPr>
              <a:t>158.8%</a:t>
            </a:r>
            <a:r>
              <a:rPr lang="en-US" sz="850" dirty="0">
                <a:solidFill>
                  <a:schemeClr val="tx1">
                    <a:lumMod val="75000"/>
                    <a:lumOff val="25000"/>
                  </a:schemeClr>
                </a:solidFill>
                <a:latin typeface="SVN-Gilroy Medium" panose="00000600000000000000" pitchFamily="50" charset="0"/>
                <a:cs typeface="Arial" panose="020B0604020202020204" pitchFamily="34" charset="0"/>
              </a:rPr>
              <a:t>, further strengthening the Bank's financial buffer for future operations.</a:t>
            </a:r>
          </a:p>
          <a:p>
            <a:pPr marL="0" lvl="1" algn="just">
              <a:spcBef>
                <a:spcPts val="200"/>
              </a:spcBef>
              <a:spcAft>
                <a:spcPts val="200"/>
              </a:spcAft>
              <a:buClr>
                <a:prstClr val="black">
                  <a:lumMod val="75000"/>
                  <a:lumOff val="25000"/>
                </a:prstClr>
              </a:buClr>
              <a:defRPr/>
            </a:pPr>
            <a:r>
              <a:rPr lang="en-US" sz="850" dirty="0">
                <a:solidFill>
                  <a:schemeClr val="tx1">
                    <a:lumMod val="75000"/>
                    <a:lumOff val="25000"/>
                  </a:schemeClr>
                </a:solidFill>
                <a:latin typeface="SVN-Gilroy Medium" panose="00000600000000000000" pitchFamily="50" charset="0"/>
                <a:cs typeface="Arial" panose="020B0604020202020204" pitchFamily="34" charset="0"/>
              </a:rPr>
              <a:t>In 2025, while the domestic economy is beginning to stabilize, the global economy remains complex, negatively impacting the pace of economic recovery. Consequently, increasing pressure from bad debts is one of the major challenges facing the banking sector. Recognizing this development, VietinBank has proactively reviewed its portfolio and implemented solutions to strengthen management and supervision, streamline debt collection, and handle bad debts appropriately.</a:t>
            </a:r>
          </a:p>
          <a:p>
            <a:pPr marL="0" lvl="1" algn="just">
              <a:spcBef>
                <a:spcPts val="200"/>
              </a:spcBef>
              <a:spcAft>
                <a:spcPts val="200"/>
              </a:spcAft>
              <a:buClr>
                <a:prstClr val="black">
                  <a:lumMod val="75000"/>
                  <a:lumOff val="25000"/>
                </a:prstClr>
              </a:buClr>
              <a:defRPr/>
            </a:pPr>
            <a:r>
              <a:rPr lang="en-US" sz="850" dirty="0">
                <a:solidFill>
                  <a:schemeClr val="tx1">
                    <a:lumMod val="75000"/>
                    <a:lumOff val="25000"/>
                  </a:schemeClr>
                </a:solidFill>
                <a:latin typeface="SVN-Gilroy Medium" panose="00000600000000000000" pitchFamily="50" charset="0"/>
                <a:cs typeface="Arial" panose="020B0604020202020204" pitchFamily="34" charset="0"/>
              </a:rPr>
              <a:t>In 2026, VietinBank will continue its efforts to implement a comprehensive approach of risk identification, NPL control</a:t>
            </a:r>
            <a:r>
              <a:rPr lang="en-US" altLang="ko-KR" sz="850" dirty="0">
                <a:solidFill>
                  <a:schemeClr val="tx1">
                    <a:lumMod val="75000"/>
                    <a:lumOff val="25000"/>
                  </a:schemeClr>
                </a:solidFill>
                <a:latin typeface="SVN-Gilroy Medium" panose="00000600000000000000" pitchFamily="50" charset="0"/>
                <a:cs typeface="Arial" panose="020B0604020202020204" pitchFamily="34" charset="0"/>
              </a:rPr>
              <a:t>,</a:t>
            </a:r>
            <a:r>
              <a:rPr lang="en-US" sz="850" dirty="0">
                <a:solidFill>
                  <a:schemeClr val="tx1">
                    <a:lumMod val="75000"/>
                    <a:lumOff val="25000"/>
                  </a:schemeClr>
                </a:solidFill>
                <a:latin typeface="SVN-Gilroy Medium" panose="00000600000000000000" pitchFamily="50" charset="0"/>
                <a:cs typeface="Arial" panose="020B0604020202020204" pitchFamily="34" charset="0"/>
              </a:rPr>
              <a:t> debt recovery and handle enforcement to </a:t>
            </a:r>
            <a:r>
              <a:rPr lang="en-US" sz="850" b="1" dirty="0">
                <a:solidFill>
                  <a:srgbClr val="005993"/>
                </a:solidFill>
                <a:latin typeface="SVN-Gilroy XBold" panose="00000900000000000000" pitchFamily="50" charset="0"/>
                <a:cs typeface="Arial" panose="020B0604020202020204" pitchFamily="34" charset="0"/>
              </a:rPr>
              <a:t>ensure the NPL ratio below 1.8%.</a:t>
            </a:r>
          </a:p>
        </p:txBody>
      </p:sp>
      <p:pic>
        <p:nvPicPr>
          <p:cNvPr id="52" name="Picture 51">
            <a:extLst>
              <a:ext uri="{FF2B5EF4-FFF2-40B4-BE49-F238E27FC236}">
                <a16:creationId xmlns:a16="http://schemas.microsoft.com/office/drawing/2014/main" id="{3982715F-5DC3-FCCD-154C-C7E04140AEFC}"/>
              </a:ext>
            </a:extLst>
          </p:cNvPr>
          <p:cNvPicPr>
            <a:picLocks noChangeAspect="1"/>
          </p:cNvPicPr>
          <p:nvPr/>
        </p:nvPicPr>
        <p:blipFill>
          <a:blip r:embed="rId2"/>
          <a:stretch>
            <a:fillRect/>
          </a:stretch>
        </p:blipFill>
        <p:spPr>
          <a:xfrm>
            <a:off x="905431" y="4241167"/>
            <a:ext cx="129620" cy="125033"/>
          </a:xfrm>
          <a:prstGeom prst="rect">
            <a:avLst/>
          </a:prstGeom>
        </p:spPr>
      </p:pic>
      <p:pic>
        <p:nvPicPr>
          <p:cNvPr id="53" name="Picture 52">
            <a:extLst>
              <a:ext uri="{FF2B5EF4-FFF2-40B4-BE49-F238E27FC236}">
                <a16:creationId xmlns:a16="http://schemas.microsoft.com/office/drawing/2014/main" id="{FA2D0DD6-FBBC-3CE6-9700-EDDE8931A6D7}"/>
              </a:ext>
            </a:extLst>
          </p:cNvPr>
          <p:cNvPicPr>
            <a:picLocks noChangeAspect="1"/>
          </p:cNvPicPr>
          <p:nvPr/>
        </p:nvPicPr>
        <p:blipFill>
          <a:blip r:embed="rId2"/>
          <a:stretch>
            <a:fillRect/>
          </a:stretch>
        </p:blipFill>
        <p:spPr>
          <a:xfrm>
            <a:off x="905431" y="5076773"/>
            <a:ext cx="129620" cy="125033"/>
          </a:xfrm>
          <a:prstGeom prst="rect">
            <a:avLst/>
          </a:prstGeom>
        </p:spPr>
      </p:pic>
      <p:grpSp>
        <p:nvGrpSpPr>
          <p:cNvPr id="44" name="Group 43"/>
          <p:cNvGrpSpPr/>
          <p:nvPr/>
        </p:nvGrpSpPr>
        <p:grpSpPr>
          <a:xfrm>
            <a:off x="2156347" y="1848326"/>
            <a:ext cx="775998" cy="1727789"/>
            <a:chOff x="4057120" y="1848326"/>
            <a:chExt cx="775998" cy="1727789"/>
          </a:xfrm>
        </p:grpSpPr>
        <p:sp>
          <p:nvSpPr>
            <p:cNvPr id="4" name="Oval 3">
              <a:extLst>
                <a:ext uri="{FF2B5EF4-FFF2-40B4-BE49-F238E27FC236}">
                  <a16:creationId xmlns:a16="http://schemas.microsoft.com/office/drawing/2014/main" id="{B748339C-7429-E7A7-02BB-75B7C887267F}"/>
                </a:ext>
              </a:extLst>
            </p:cNvPr>
            <p:cNvSpPr/>
            <p:nvPr/>
          </p:nvSpPr>
          <p:spPr>
            <a:xfrm>
              <a:off x="4057120" y="2238141"/>
              <a:ext cx="775998" cy="775998"/>
            </a:xfrm>
            <a:prstGeom prst="ellipse">
              <a:avLst/>
            </a:prstGeom>
            <a:solidFill>
              <a:srgbClr val="96D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endParaRPr>
            </a:p>
          </p:txBody>
        </p:sp>
        <p:sp>
          <p:nvSpPr>
            <p:cNvPr id="8" name="Oval 7">
              <a:extLst>
                <a:ext uri="{FF2B5EF4-FFF2-40B4-BE49-F238E27FC236}">
                  <a16:creationId xmlns:a16="http://schemas.microsoft.com/office/drawing/2014/main" id="{E880FC9D-7B84-E33A-40F1-2D6FA16C26E3}"/>
                </a:ext>
              </a:extLst>
            </p:cNvPr>
            <p:cNvSpPr/>
            <p:nvPr/>
          </p:nvSpPr>
          <p:spPr>
            <a:xfrm>
              <a:off x="4176940" y="2239465"/>
              <a:ext cx="536358" cy="536358"/>
            </a:xfrm>
            <a:prstGeom prst="ellipse">
              <a:avLst/>
            </a:prstGeom>
            <a:solidFill>
              <a:srgbClr val="27BC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endParaRPr>
            </a:p>
          </p:txBody>
        </p:sp>
        <p:sp>
          <p:nvSpPr>
            <p:cNvPr id="9" name="TextBox 8">
              <a:extLst>
                <a:ext uri="{FF2B5EF4-FFF2-40B4-BE49-F238E27FC236}">
                  <a16:creationId xmlns:a16="http://schemas.microsoft.com/office/drawing/2014/main" id="{20194A87-1983-D887-E69B-C4F23D985D7E}"/>
                </a:ext>
              </a:extLst>
            </p:cNvPr>
            <p:cNvSpPr txBox="1"/>
            <p:nvPr/>
          </p:nvSpPr>
          <p:spPr>
            <a:xfrm>
              <a:off x="4137319" y="2770310"/>
              <a:ext cx="642896"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70C0"/>
                </a:buClr>
                <a:buSzTx/>
                <a:buFontTx/>
                <a:buNone/>
                <a:tabLst/>
                <a:defRPr/>
              </a:pPr>
              <a:r>
                <a:rPr kumimoji="0" lang="en-US" altLang="zh-TW" sz="800" b="1" i="0" u="none" strike="noStrike" kern="1200" cap="all" spc="0" normalizeH="0" baseline="0" noProof="0" dirty="0">
                  <a:ln>
                    <a:noFill/>
                  </a:ln>
                  <a:solidFill>
                    <a:schemeClr val="tx1">
                      <a:lumMod val="75000"/>
                      <a:lumOff val="25000"/>
                    </a:schemeClr>
                  </a:solidFill>
                  <a:effectLst/>
                  <a:uLnTx/>
                  <a:uFillTx/>
                  <a:latin typeface="SVN-Gilroy Medium" panose="00000600000000000000" pitchFamily="50" charset="0"/>
                  <a:ea typeface="新細明體" panose="02020500000000000000" pitchFamily="18" charset="-120"/>
                  <a:cs typeface="Arial" panose="020B0604020202020204" pitchFamily="34" charset="0"/>
                </a:rPr>
                <a:t>136.8%</a:t>
              </a:r>
            </a:p>
          </p:txBody>
        </p:sp>
        <p:sp>
          <p:nvSpPr>
            <p:cNvPr id="16" name="TextBox 15">
              <a:extLst>
                <a:ext uri="{FF2B5EF4-FFF2-40B4-BE49-F238E27FC236}">
                  <a16:creationId xmlns:a16="http://schemas.microsoft.com/office/drawing/2014/main" id="{F2DCFE46-C95D-58D7-D1CE-D4A590AC5BA0}"/>
                </a:ext>
              </a:extLst>
            </p:cNvPr>
            <p:cNvSpPr txBox="1"/>
            <p:nvPr/>
          </p:nvSpPr>
          <p:spPr>
            <a:xfrm>
              <a:off x="4152881" y="1848326"/>
              <a:ext cx="584477"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70C0"/>
                </a:buClr>
                <a:buSzTx/>
                <a:buFontTx/>
                <a:buNone/>
                <a:tabLst/>
                <a:defRPr/>
              </a:pPr>
              <a:r>
                <a:rPr kumimoji="0" lang="en-US" altLang="zh-TW" sz="900" b="0" i="0" u="none" strike="noStrike" kern="1200" cap="all" spc="0" normalizeH="0" baseline="0" noProof="0" dirty="0">
                  <a:ln>
                    <a:noFill/>
                  </a:ln>
                  <a:solidFill>
                    <a:schemeClr val="tx1">
                      <a:lumMod val="75000"/>
                      <a:lumOff val="25000"/>
                    </a:schemeClr>
                  </a:solidFill>
                  <a:effectLst/>
                  <a:uLnTx/>
                  <a:uFillTx/>
                  <a:latin typeface="SVN-Gilroy Medium" panose="00000600000000000000" pitchFamily="50" charset="0"/>
                  <a:ea typeface="新細明體" panose="02020500000000000000" pitchFamily="18" charset="-120"/>
                  <a:cs typeface="Arial" panose="020B0604020202020204" pitchFamily="34" charset="0"/>
                </a:rPr>
                <a:t>1.55%</a:t>
              </a:r>
            </a:p>
          </p:txBody>
        </p:sp>
        <p:sp>
          <p:nvSpPr>
            <p:cNvPr id="49" name="TextBox 48">
              <a:extLst>
                <a:ext uri="{FF2B5EF4-FFF2-40B4-BE49-F238E27FC236}">
                  <a16:creationId xmlns:a16="http://schemas.microsoft.com/office/drawing/2014/main" id="{72904F4A-14B4-E0FA-44C1-4827730B74D1}"/>
                </a:ext>
              </a:extLst>
            </p:cNvPr>
            <p:cNvSpPr txBox="1"/>
            <p:nvPr/>
          </p:nvSpPr>
          <p:spPr>
            <a:xfrm>
              <a:off x="4152881" y="3360671"/>
              <a:ext cx="647365" cy="215444"/>
            </a:xfrm>
            <a:prstGeom prst="rect">
              <a:avLst/>
            </a:prstGeom>
            <a:noFill/>
          </p:spPr>
          <p:txBody>
            <a:bodyPr wrap="square">
              <a:spAutoFit/>
            </a:bodyPr>
            <a:lstStyle>
              <a:defPPr>
                <a:defRPr lang="en-US"/>
              </a:defPPr>
              <a:lvl1pPr lvl="0" algn="ctr" defTabSz="914400">
                <a:buClr>
                  <a:srgbClr val="0070C0"/>
                </a:buClr>
                <a:defRPr sz="800" cap="all">
                  <a:solidFill>
                    <a:schemeClr val="tx1">
                      <a:lumMod val="75000"/>
                      <a:lumOff val="25000"/>
                    </a:schemeClr>
                  </a:solidFill>
                  <a:latin typeface="SVN-Gilroy Medium" panose="00000600000000000000" pitchFamily="50" charset="0"/>
                  <a:ea typeface="新細明體" panose="02020500000000000000" pitchFamily="18" charset="-120"/>
                  <a:cs typeface="Arial" panose="020B0604020202020204" pitchFamily="34" charset="0"/>
                </a:defRPr>
              </a:lvl1pPr>
            </a:lstStyle>
            <a:p>
              <a:r>
                <a:rPr lang="en-US" altLang="zh-TW"/>
                <a:t>1Q2025</a:t>
              </a:r>
            </a:p>
          </p:txBody>
        </p:sp>
        <p:sp>
          <p:nvSpPr>
            <p:cNvPr id="54" name="Oval 53">
              <a:extLst>
                <a:ext uri="{FF2B5EF4-FFF2-40B4-BE49-F238E27FC236}">
                  <a16:creationId xmlns:a16="http://schemas.microsoft.com/office/drawing/2014/main" id="{93BD5832-721F-EA15-4922-67101BFA9733}"/>
                </a:ext>
              </a:extLst>
            </p:cNvPr>
            <p:cNvSpPr/>
            <p:nvPr/>
          </p:nvSpPr>
          <p:spPr>
            <a:xfrm flipV="1">
              <a:off x="4404554" y="2107765"/>
              <a:ext cx="81130" cy="81130"/>
            </a:xfrm>
            <a:prstGeom prst="ellipse">
              <a:avLst/>
            </a:prstGeom>
            <a:solidFill>
              <a:srgbClr val="0461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VN-Gilroy Medium" panose="00000600000000000000" pitchFamily="50" charset="0"/>
              </a:endParaRPr>
            </a:p>
          </p:txBody>
        </p:sp>
      </p:grpSp>
      <p:sp>
        <p:nvSpPr>
          <p:cNvPr id="96" name="Rectangle 95">
            <a:extLst>
              <a:ext uri="{FF2B5EF4-FFF2-40B4-BE49-F238E27FC236}">
                <a16:creationId xmlns:a16="http://schemas.microsoft.com/office/drawing/2014/main" id="{DF9ECA8A-7565-E8C5-6A3E-437809736B9E}"/>
              </a:ext>
            </a:extLst>
          </p:cNvPr>
          <p:cNvSpPr/>
          <p:nvPr/>
        </p:nvSpPr>
        <p:spPr>
          <a:xfrm>
            <a:off x="5373918" y="9453257"/>
            <a:ext cx="896308" cy="195795"/>
          </a:xfrm>
          <a:prstGeom prst="rect">
            <a:avLst/>
          </a:prstGeom>
          <a:gradFill>
            <a:gsLst>
              <a:gs pos="0">
                <a:srgbClr val="9EDEF9">
                  <a:alpha val="50000"/>
                </a:srgbClr>
              </a:gs>
              <a:gs pos="55700">
                <a:srgbClr val="B5E6FB">
                  <a:alpha val="50000"/>
                </a:srgbClr>
              </a:gs>
              <a:gs pos="100000">
                <a:srgbClr val="C8EDFC">
                  <a:alpha val="0"/>
                </a:srgb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SVN-Gilroy Medium" panose="00000600000000000000" pitchFamily="50" charset="0"/>
              <a:cs typeface="Arial" panose="020B0604020202020204" pitchFamily="34" charset="0"/>
            </a:endParaRPr>
          </a:p>
        </p:txBody>
      </p:sp>
      <p:sp>
        <p:nvSpPr>
          <p:cNvPr id="97" name="TextBox 96">
            <a:extLst>
              <a:ext uri="{FF2B5EF4-FFF2-40B4-BE49-F238E27FC236}">
                <a16:creationId xmlns:a16="http://schemas.microsoft.com/office/drawing/2014/main" id="{5296301C-208F-A68F-56CE-68E8E24F7540}"/>
              </a:ext>
            </a:extLst>
          </p:cNvPr>
          <p:cNvSpPr txBox="1"/>
          <p:nvPr/>
        </p:nvSpPr>
        <p:spPr>
          <a:xfrm>
            <a:off x="5384004" y="9443432"/>
            <a:ext cx="488472" cy="215444"/>
          </a:xfrm>
          <a:prstGeom prst="rect">
            <a:avLst/>
          </a:prstGeom>
          <a:noFill/>
        </p:spPr>
        <p:txBody>
          <a:bodyPr wrap="square" rtlCol="0">
            <a:spAutoFit/>
          </a:bodyPr>
          <a:lstStyle/>
          <a:p>
            <a:pPr algn="just"/>
            <a:r>
              <a:rPr lang="de-DE" sz="800" dirty="0">
                <a:solidFill>
                  <a:srgbClr val="000000"/>
                </a:solidFill>
                <a:latin typeface="SVN-Gilroy Medium" panose="00000600000000000000" pitchFamily="50" charset="0"/>
                <a:cs typeface="Arial" panose="020B0604020202020204" pitchFamily="34" charset="0"/>
              </a:rPr>
              <a:t>Page</a:t>
            </a:r>
          </a:p>
        </p:txBody>
      </p:sp>
      <p:sp>
        <p:nvSpPr>
          <p:cNvPr id="98" name="TextBox 97">
            <a:extLst>
              <a:ext uri="{FF2B5EF4-FFF2-40B4-BE49-F238E27FC236}">
                <a16:creationId xmlns:a16="http://schemas.microsoft.com/office/drawing/2014/main" id="{88F2C81B-98B7-612F-B764-5BFF19F904C2}"/>
              </a:ext>
            </a:extLst>
          </p:cNvPr>
          <p:cNvSpPr txBox="1"/>
          <p:nvPr/>
        </p:nvSpPr>
        <p:spPr>
          <a:xfrm>
            <a:off x="5852564" y="9435738"/>
            <a:ext cx="380121" cy="230832"/>
          </a:xfrm>
          <a:prstGeom prst="rect">
            <a:avLst/>
          </a:prstGeom>
          <a:noFill/>
        </p:spPr>
        <p:txBody>
          <a:bodyPr wrap="square" rtlCol="0">
            <a:spAutoFit/>
          </a:bodyPr>
          <a:lstStyle/>
          <a:p>
            <a:pPr algn="ctr"/>
            <a:r>
              <a:rPr lang="de-DE" sz="900">
                <a:solidFill>
                  <a:srgbClr val="000000"/>
                </a:solidFill>
                <a:latin typeface="SVN-Gilroy Medium" panose="00000600000000000000" pitchFamily="50" charset="0"/>
                <a:cs typeface="Arial" panose="020B0604020202020204" pitchFamily="34" charset="0"/>
              </a:rPr>
              <a:t>03</a:t>
            </a:r>
          </a:p>
        </p:txBody>
      </p:sp>
      <p:cxnSp>
        <p:nvCxnSpPr>
          <p:cNvPr id="99" name="Straight Connector 98">
            <a:extLst>
              <a:ext uri="{FF2B5EF4-FFF2-40B4-BE49-F238E27FC236}">
                <a16:creationId xmlns:a16="http://schemas.microsoft.com/office/drawing/2014/main" id="{38EDDC6C-B700-05E3-078B-9928EFBD1B1E}"/>
              </a:ext>
            </a:extLst>
          </p:cNvPr>
          <p:cNvCxnSpPr>
            <a:cxnSpLocks/>
          </p:cNvCxnSpPr>
          <p:nvPr/>
        </p:nvCxnSpPr>
        <p:spPr>
          <a:xfrm flipV="1">
            <a:off x="5872476" y="9490002"/>
            <a:ext cx="0" cy="122305"/>
          </a:xfrm>
          <a:prstGeom prst="line">
            <a:avLst/>
          </a:prstGeom>
          <a:noFill/>
          <a:ln w="3175" cap="flat" cmpd="sng" algn="ctr">
            <a:solidFill>
              <a:srgbClr val="FFFFFF">
                <a:lumMod val="65000"/>
              </a:srgbClr>
            </a:solidFill>
            <a:prstDash val="solid"/>
          </a:ln>
          <a:effectLst/>
        </p:spPr>
      </p:cxnSp>
      <p:pic>
        <p:nvPicPr>
          <p:cNvPr id="100" name="Picture 99">
            <a:extLst>
              <a:ext uri="{FF2B5EF4-FFF2-40B4-BE49-F238E27FC236}">
                <a16:creationId xmlns:a16="http://schemas.microsoft.com/office/drawing/2014/main" id="{12595AEF-F6AB-BA2D-3E82-871E237695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0921" y="229982"/>
            <a:ext cx="1156984" cy="388746"/>
          </a:xfrm>
          <a:prstGeom prst="rect">
            <a:avLst/>
          </a:prstGeom>
        </p:spPr>
      </p:pic>
      <p:sp>
        <p:nvSpPr>
          <p:cNvPr id="135" name="Rectangle: Rounded Corners 134">
            <a:extLst>
              <a:ext uri="{FF2B5EF4-FFF2-40B4-BE49-F238E27FC236}">
                <a16:creationId xmlns:a16="http://schemas.microsoft.com/office/drawing/2014/main" id="{8BD632DE-6159-4628-93D0-90ACB324BC4C}"/>
              </a:ext>
            </a:extLst>
          </p:cNvPr>
          <p:cNvSpPr/>
          <p:nvPr/>
        </p:nvSpPr>
        <p:spPr>
          <a:xfrm>
            <a:off x="4776521" y="660839"/>
            <a:ext cx="1640826" cy="184710"/>
          </a:xfrm>
          <a:prstGeom prst="roundRect">
            <a:avLst>
              <a:gd name="adj" fmla="val 47803"/>
            </a:avLst>
          </a:prstGeom>
          <a:solidFill>
            <a:srgbClr val="C8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36" name="TextBox 135">
            <a:extLst>
              <a:ext uri="{FF2B5EF4-FFF2-40B4-BE49-F238E27FC236}">
                <a16:creationId xmlns:a16="http://schemas.microsoft.com/office/drawing/2014/main" id="{09C56D1B-8E45-4FB2-B907-87213D24C7D9}"/>
              </a:ext>
            </a:extLst>
          </p:cNvPr>
          <p:cNvSpPr txBox="1"/>
          <p:nvPr/>
        </p:nvSpPr>
        <p:spPr>
          <a:xfrm>
            <a:off x="4581904" y="650148"/>
            <a:ext cx="1720573" cy="200055"/>
          </a:xfrm>
          <a:prstGeom prst="rect">
            <a:avLst/>
          </a:prstGeom>
          <a:noFill/>
        </p:spPr>
        <p:txBody>
          <a:bodyPr wrap="square" rtlCol="0">
            <a:spAutoFit/>
          </a:bodyPr>
          <a:lstStyle/>
          <a:p>
            <a:pPr algn="r"/>
            <a:r>
              <a:rPr lang="en-US" sz="700" dirty="0">
                <a:solidFill>
                  <a:srgbClr val="005993"/>
                </a:solidFill>
                <a:latin typeface="SVN-Gilroy Medium" panose="00000600000000000000" pitchFamily="50" charset="0"/>
                <a:cs typeface="Arial" panose="020B0604020202020204" pitchFamily="34" charset="0"/>
              </a:rPr>
              <a:t>News update | 4Q2025 &amp; 2025</a:t>
            </a:r>
          </a:p>
        </p:txBody>
      </p:sp>
      <p:grpSp>
        <p:nvGrpSpPr>
          <p:cNvPr id="133" name="Group 132">
            <a:extLst>
              <a:ext uri="{FF2B5EF4-FFF2-40B4-BE49-F238E27FC236}">
                <a16:creationId xmlns:a16="http://schemas.microsoft.com/office/drawing/2014/main" id="{14B5E004-DBCD-4A0B-BB83-E84EC36DBE19}"/>
              </a:ext>
            </a:extLst>
          </p:cNvPr>
          <p:cNvGrpSpPr/>
          <p:nvPr/>
        </p:nvGrpSpPr>
        <p:grpSpPr>
          <a:xfrm>
            <a:off x="-3367637" y="3844037"/>
            <a:ext cx="2258114" cy="90129"/>
            <a:chOff x="-3367637" y="3844037"/>
            <a:chExt cx="2258114" cy="90129"/>
          </a:xfrm>
        </p:grpSpPr>
        <p:pic>
          <p:nvPicPr>
            <p:cNvPr id="134" name="Picture 133">
              <a:extLst>
                <a:ext uri="{FF2B5EF4-FFF2-40B4-BE49-F238E27FC236}">
                  <a16:creationId xmlns:a16="http://schemas.microsoft.com/office/drawing/2014/main" id="{8AB300A7-81C9-4FE4-B4C9-C68C88B4EC5F}"/>
                </a:ext>
              </a:extLst>
            </p:cNvPr>
            <p:cNvPicPr>
              <a:picLocks noChangeAspect="1"/>
            </p:cNvPicPr>
            <p:nvPr/>
          </p:nvPicPr>
          <p:blipFill>
            <a:blip r:embed="rId4" cstate="print">
              <a:extLst>
                <a:ext uri="{28A0092B-C50C-407E-A947-70E740481C1C}">
                  <a14:useLocalDpi xmlns:a14="http://schemas.microsoft.com/office/drawing/2010/main" val="0"/>
                </a:ext>
              </a:extLst>
            </a:blip>
            <a:srcRect l="24778" t="37047" r="71559" b="38712"/>
            <a:stretch>
              <a:fillRect/>
            </a:stretch>
          </p:blipFill>
          <p:spPr>
            <a:xfrm flipV="1">
              <a:off x="-2857002" y="3844037"/>
              <a:ext cx="90131" cy="90129"/>
            </a:xfrm>
            <a:custGeom>
              <a:avLst/>
              <a:gdLst/>
              <a:ahLst/>
              <a:cxnLst/>
              <a:rect l="l" t="t" r="r" b="b"/>
              <a:pathLst>
                <a:path w="90131" h="90129">
                  <a:moveTo>
                    <a:pt x="45066" y="90129"/>
                  </a:moveTo>
                  <a:cubicBezTo>
                    <a:pt x="57577" y="90129"/>
                    <a:pt x="68227" y="85799"/>
                    <a:pt x="77015" y="77138"/>
                  </a:cubicBezTo>
                  <a:cubicBezTo>
                    <a:pt x="81405" y="72809"/>
                    <a:pt x="84689" y="67975"/>
                    <a:pt x="86867" y="62637"/>
                  </a:cubicBezTo>
                  <a:cubicBezTo>
                    <a:pt x="89045" y="57299"/>
                    <a:pt x="90133" y="51441"/>
                    <a:pt x="90131" y="45065"/>
                  </a:cubicBezTo>
                  <a:cubicBezTo>
                    <a:pt x="90133" y="38688"/>
                    <a:pt x="89045" y="32831"/>
                    <a:pt x="86867" y="27493"/>
                  </a:cubicBezTo>
                  <a:cubicBezTo>
                    <a:pt x="84689" y="22154"/>
                    <a:pt x="81405" y="17320"/>
                    <a:pt x="77015" y="12991"/>
                  </a:cubicBezTo>
                  <a:cubicBezTo>
                    <a:pt x="68227" y="4330"/>
                    <a:pt x="57577" y="0"/>
                    <a:pt x="45066" y="0"/>
                  </a:cubicBezTo>
                  <a:cubicBezTo>
                    <a:pt x="32555" y="0"/>
                    <a:pt x="21905" y="4330"/>
                    <a:pt x="13117" y="12991"/>
                  </a:cubicBezTo>
                  <a:cubicBezTo>
                    <a:pt x="4352" y="21635"/>
                    <a:pt x="-19" y="32326"/>
                    <a:pt x="1" y="45065"/>
                  </a:cubicBezTo>
                  <a:cubicBezTo>
                    <a:pt x="-19" y="57803"/>
                    <a:pt x="4352" y="68494"/>
                    <a:pt x="13117" y="77138"/>
                  </a:cubicBezTo>
                  <a:cubicBezTo>
                    <a:pt x="21905" y="85799"/>
                    <a:pt x="32555" y="90129"/>
                    <a:pt x="45066" y="90129"/>
                  </a:cubicBezTo>
                  <a:close/>
                  <a:moveTo>
                    <a:pt x="45066" y="70828"/>
                  </a:moveTo>
                  <a:cubicBezTo>
                    <a:pt x="41471" y="70831"/>
                    <a:pt x="38163" y="70237"/>
                    <a:pt x="35141" y="69048"/>
                  </a:cubicBezTo>
                  <a:cubicBezTo>
                    <a:pt x="32120" y="67858"/>
                    <a:pt x="29400" y="66057"/>
                    <a:pt x="26982" y="63644"/>
                  </a:cubicBezTo>
                  <a:cubicBezTo>
                    <a:pt x="24569" y="61229"/>
                    <a:pt x="22768" y="58473"/>
                    <a:pt x="21578" y="55376"/>
                  </a:cubicBezTo>
                  <a:cubicBezTo>
                    <a:pt x="20389" y="52280"/>
                    <a:pt x="19795" y="48843"/>
                    <a:pt x="19798" y="45065"/>
                  </a:cubicBezTo>
                  <a:cubicBezTo>
                    <a:pt x="19795" y="41287"/>
                    <a:pt x="20389" y="37850"/>
                    <a:pt x="21578" y="34753"/>
                  </a:cubicBezTo>
                  <a:cubicBezTo>
                    <a:pt x="22768" y="31657"/>
                    <a:pt x="24569" y="28901"/>
                    <a:pt x="26982" y="26485"/>
                  </a:cubicBezTo>
                  <a:cubicBezTo>
                    <a:pt x="29400" y="24073"/>
                    <a:pt x="32120" y="22271"/>
                    <a:pt x="35141" y="21082"/>
                  </a:cubicBezTo>
                  <a:cubicBezTo>
                    <a:pt x="38163" y="19892"/>
                    <a:pt x="41471" y="19299"/>
                    <a:pt x="45066" y="19301"/>
                  </a:cubicBezTo>
                  <a:cubicBezTo>
                    <a:pt x="48655" y="19299"/>
                    <a:pt x="51943" y="19892"/>
                    <a:pt x="54928" y="21082"/>
                  </a:cubicBezTo>
                  <a:cubicBezTo>
                    <a:pt x="57914" y="22271"/>
                    <a:pt x="60613" y="24073"/>
                    <a:pt x="63026" y="26485"/>
                  </a:cubicBezTo>
                  <a:cubicBezTo>
                    <a:pt x="65444" y="28901"/>
                    <a:pt x="67266" y="31657"/>
                    <a:pt x="68491" y="34753"/>
                  </a:cubicBezTo>
                  <a:cubicBezTo>
                    <a:pt x="69717" y="37850"/>
                    <a:pt x="70331" y="41287"/>
                    <a:pt x="70334" y="45065"/>
                  </a:cubicBezTo>
                  <a:cubicBezTo>
                    <a:pt x="70331" y="48843"/>
                    <a:pt x="69717" y="52280"/>
                    <a:pt x="68491" y="55376"/>
                  </a:cubicBezTo>
                  <a:cubicBezTo>
                    <a:pt x="67266" y="58473"/>
                    <a:pt x="65444" y="61229"/>
                    <a:pt x="63026" y="63644"/>
                  </a:cubicBezTo>
                  <a:cubicBezTo>
                    <a:pt x="60613" y="66057"/>
                    <a:pt x="57914" y="67858"/>
                    <a:pt x="54928" y="69048"/>
                  </a:cubicBezTo>
                  <a:cubicBezTo>
                    <a:pt x="51943" y="70237"/>
                    <a:pt x="48655" y="70831"/>
                    <a:pt x="45066" y="70828"/>
                  </a:cubicBezTo>
                  <a:close/>
                </a:path>
              </a:pathLst>
            </a:custGeom>
          </p:spPr>
        </p:pic>
        <p:pic>
          <p:nvPicPr>
            <p:cNvPr id="137" name="Picture 136">
              <a:extLst>
                <a:ext uri="{FF2B5EF4-FFF2-40B4-BE49-F238E27FC236}">
                  <a16:creationId xmlns:a16="http://schemas.microsoft.com/office/drawing/2014/main" id="{23735B63-43F5-4475-A8CB-7522DAF8D95C}"/>
                </a:ext>
              </a:extLst>
            </p:cNvPr>
            <p:cNvPicPr>
              <a:picLocks noChangeAspect="1"/>
            </p:cNvPicPr>
            <p:nvPr/>
          </p:nvPicPr>
          <p:blipFill>
            <a:blip r:embed="rId4" cstate="print">
              <a:extLst>
                <a:ext uri="{28A0092B-C50C-407E-A947-70E740481C1C}">
                  <a14:useLocalDpi xmlns:a14="http://schemas.microsoft.com/office/drawing/2010/main" val="0"/>
                </a:ext>
              </a:extLst>
            </a:blip>
            <a:srcRect l="52647" t="37047" r="44013" b="38712"/>
            <a:stretch>
              <a:fillRect/>
            </a:stretch>
          </p:blipFill>
          <p:spPr>
            <a:xfrm flipV="1">
              <a:off x="-2171203" y="3844037"/>
              <a:ext cx="82206" cy="90129"/>
            </a:xfrm>
            <a:custGeom>
              <a:avLst/>
              <a:gdLst/>
              <a:ahLst/>
              <a:cxnLst/>
              <a:rect l="l" t="t" r="r" b="b"/>
              <a:pathLst>
                <a:path w="82206" h="90129">
                  <a:moveTo>
                    <a:pt x="45058" y="90129"/>
                  </a:moveTo>
                  <a:cubicBezTo>
                    <a:pt x="52906" y="90067"/>
                    <a:pt x="60087" y="88273"/>
                    <a:pt x="66604" y="84747"/>
                  </a:cubicBezTo>
                  <a:cubicBezTo>
                    <a:pt x="73120" y="81221"/>
                    <a:pt x="78321" y="76333"/>
                    <a:pt x="82206" y="70085"/>
                  </a:cubicBezTo>
                  <a:lnTo>
                    <a:pt x="65118" y="60176"/>
                  </a:lnTo>
                  <a:cubicBezTo>
                    <a:pt x="63152" y="63600"/>
                    <a:pt x="60428" y="66227"/>
                    <a:pt x="56945" y="68057"/>
                  </a:cubicBezTo>
                  <a:cubicBezTo>
                    <a:pt x="53463" y="69886"/>
                    <a:pt x="49500" y="70810"/>
                    <a:pt x="45058" y="70828"/>
                  </a:cubicBezTo>
                  <a:cubicBezTo>
                    <a:pt x="37360" y="70828"/>
                    <a:pt x="31210" y="68475"/>
                    <a:pt x="26608" y="63768"/>
                  </a:cubicBezTo>
                  <a:cubicBezTo>
                    <a:pt x="24320" y="61417"/>
                    <a:pt x="22612" y="58687"/>
                    <a:pt x="21485" y="55578"/>
                  </a:cubicBezTo>
                  <a:cubicBezTo>
                    <a:pt x="20358" y="52468"/>
                    <a:pt x="19795" y="48964"/>
                    <a:pt x="19798" y="45065"/>
                  </a:cubicBezTo>
                  <a:cubicBezTo>
                    <a:pt x="19795" y="41166"/>
                    <a:pt x="20358" y="37661"/>
                    <a:pt x="21485" y="34552"/>
                  </a:cubicBezTo>
                  <a:cubicBezTo>
                    <a:pt x="22612" y="31442"/>
                    <a:pt x="24320" y="28712"/>
                    <a:pt x="26608" y="26361"/>
                  </a:cubicBezTo>
                  <a:cubicBezTo>
                    <a:pt x="31210" y="21655"/>
                    <a:pt x="37360" y="19301"/>
                    <a:pt x="45058" y="19301"/>
                  </a:cubicBezTo>
                  <a:cubicBezTo>
                    <a:pt x="49516" y="19335"/>
                    <a:pt x="53509" y="20290"/>
                    <a:pt x="57038" y="22166"/>
                  </a:cubicBezTo>
                  <a:cubicBezTo>
                    <a:pt x="60567" y="24042"/>
                    <a:pt x="63260" y="26638"/>
                    <a:pt x="65118" y="29953"/>
                  </a:cubicBezTo>
                  <a:lnTo>
                    <a:pt x="82206" y="20044"/>
                  </a:lnTo>
                  <a:cubicBezTo>
                    <a:pt x="78390" y="13796"/>
                    <a:pt x="73236" y="8908"/>
                    <a:pt x="66743" y="5382"/>
                  </a:cubicBezTo>
                  <a:cubicBezTo>
                    <a:pt x="60250" y="1856"/>
                    <a:pt x="53022" y="62"/>
                    <a:pt x="45058" y="0"/>
                  </a:cubicBezTo>
                  <a:cubicBezTo>
                    <a:pt x="32056" y="21"/>
                    <a:pt x="21285" y="4310"/>
                    <a:pt x="12745" y="12867"/>
                  </a:cubicBezTo>
                  <a:cubicBezTo>
                    <a:pt x="8479" y="17202"/>
                    <a:pt x="5288" y="22056"/>
                    <a:pt x="3172" y="27431"/>
                  </a:cubicBezTo>
                  <a:cubicBezTo>
                    <a:pt x="1056" y="32805"/>
                    <a:pt x="-1" y="38683"/>
                    <a:pt x="1" y="45065"/>
                  </a:cubicBezTo>
                  <a:cubicBezTo>
                    <a:pt x="-1" y="51449"/>
                    <a:pt x="1056" y="57322"/>
                    <a:pt x="3172" y="62683"/>
                  </a:cubicBezTo>
                  <a:cubicBezTo>
                    <a:pt x="5288" y="68045"/>
                    <a:pt x="8479" y="72863"/>
                    <a:pt x="12745" y="77138"/>
                  </a:cubicBezTo>
                  <a:cubicBezTo>
                    <a:pt x="21285" y="85799"/>
                    <a:pt x="32056" y="90129"/>
                    <a:pt x="45058" y="90129"/>
                  </a:cubicBezTo>
                  <a:close/>
                </a:path>
              </a:pathLst>
            </a:custGeom>
          </p:spPr>
        </p:pic>
        <p:pic>
          <p:nvPicPr>
            <p:cNvPr id="138" name="Picture 137">
              <a:extLst>
                <a:ext uri="{FF2B5EF4-FFF2-40B4-BE49-F238E27FC236}">
                  <a16:creationId xmlns:a16="http://schemas.microsoft.com/office/drawing/2014/main" id="{6C444253-4D24-4204-80CB-F6BAF40F68A4}"/>
                </a:ext>
              </a:extLst>
            </p:cNvPr>
            <p:cNvPicPr>
              <a:picLocks noChangeAspect="1"/>
            </p:cNvPicPr>
            <p:nvPr/>
          </p:nvPicPr>
          <p:blipFill>
            <a:blip r:embed="rId4" cstate="print">
              <a:extLst>
                <a:ext uri="{28A0092B-C50C-407E-A947-70E740481C1C}">
                  <a14:useLocalDpi xmlns:a14="http://schemas.microsoft.com/office/drawing/2010/main" val="0"/>
                </a:ext>
              </a:extLst>
            </a:blip>
            <a:srcRect l="56130" t="37047" r="40207" b="38712"/>
            <a:stretch>
              <a:fillRect/>
            </a:stretch>
          </p:blipFill>
          <p:spPr>
            <a:xfrm flipV="1">
              <a:off x="-2085477" y="3844037"/>
              <a:ext cx="90131" cy="90129"/>
            </a:xfrm>
            <a:custGeom>
              <a:avLst/>
              <a:gdLst/>
              <a:ahLst/>
              <a:cxnLst/>
              <a:rect l="l" t="t" r="r" b="b"/>
              <a:pathLst>
                <a:path w="90131" h="90129">
                  <a:moveTo>
                    <a:pt x="45066" y="90129"/>
                  </a:moveTo>
                  <a:cubicBezTo>
                    <a:pt x="57577" y="90129"/>
                    <a:pt x="68227" y="85799"/>
                    <a:pt x="77015" y="77138"/>
                  </a:cubicBezTo>
                  <a:cubicBezTo>
                    <a:pt x="81405" y="72809"/>
                    <a:pt x="84689" y="67975"/>
                    <a:pt x="86867" y="62637"/>
                  </a:cubicBezTo>
                  <a:cubicBezTo>
                    <a:pt x="89045" y="57299"/>
                    <a:pt x="90133" y="51441"/>
                    <a:pt x="90131" y="45065"/>
                  </a:cubicBezTo>
                  <a:cubicBezTo>
                    <a:pt x="90133" y="38688"/>
                    <a:pt x="89045" y="32831"/>
                    <a:pt x="86867" y="27493"/>
                  </a:cubicBezTo>
                  <a:cubicBezTo>
                    <a:pt x="84689" y="22154"/>
                    <a:pt x="81405" y="17320"/>
                    <a:pt x="77015" y="12991"/>
                  </a:cubicBezTo>
                  <a:cubicBezTo>
                    <a:pt x="68227" y="4330"/>
                    <a:pt x="57577" y="0"/>
                    <a:pt x="45066" y="0"/>
                  </a:cubicBezTo>
                  <a:cubicBezTo>
                    <a:pt x="32555" y="0"/>
                    <a:pt x="21905" y="4330"/>
                    <a:pt x="13117" y="12991"/>
                  </a:cubicBezTo>
                  <a:cubicBezTo>
                    <a:pt x="4353" y="21635"/>
                    <a:pt x="-19" y="32326"/>
                    <a:pt x="1" y="45065"/>
                  </a:cubicBezTo>
                  <a:cubicBezTo>
                    <a:pt x="-19" y="57803"/>
                    <a:pt x="4353" y="68494"/>
                    <a:pt x="13117" y="77138"/>
                  </a:cubicBezTo>
                  <a:cubicBezTo>
                    <a:pt x="21905" y="85799"/>
                    <a:pt x="32555" y="90129"/>
                    <a:pt x="45066" y="90129"/>
                  </a:cubicBezTo>
                  <a:close/>
                  <a:moveTo>
                    <a:pt x="45066" y="70828"/>
                  </a:moveTo>
                  <a:cubicBezTo>
                    <a:pt x="41471" y="70831"/>
                    <a:pt x="38163" y="70237"/>
                    <a:pt x="35142" y="69048"/>
                  </a:cubicBezTo>
                  <a:cubicBezTo>
                    <a:pt x="32120" y="67858"/>
                    <a:pt x="29400" y="66057"/>
                    <a:pt x="26982" y="63644"/>
                  </a:cubicBezTo>
                  <a:cubicBezTo>
                    <a:pt x="24569" y="61229"/>
                    <a:pt x="22768" y="58473"/>
                    <a:pt x="21579" y="55376"/>
                  </a:cubicBezTo>
                  <a:cubicBezTo>
                    <a:pt x="20389" y="52280"/>
                    <a:pt x="19795" y="48843"/>
                    <a:pt x="19798" y="45065"/>
                  </a:cubicBezTo>
                  <a:cubicBezTo>
                    <a:pt x="19795" y="41287"/>
                    <a:pt x="20389" y="37850"/>
                    <a:pt x="21579" y="34753"/>
                  </a:cubicBezTo>
                  <a:cubicBezTo>
                    <a:pt x="22768" y="31657"/>
                    <a:pt x="24569" y="28901"/>
                    <a:pt x="26982" y="26485"/>
                  </a:cubicBezTo>
                  <a:cubicBezTo>
                    <a:pt x="29400" y="24073"/>
                    <a:pt x="32120" y="22271"/>
                    <a:pt x="35142" y="21082"/>
                  </a:cubicBezTo>
                  <a:cubicBezTo>
                    <a:pt x="38163" y="19892"/>
                    <a:pt x="41471" y="19299"/>
                    <a:pt x="45066" y="19301"/>
                  </a:cubicBezTo>
                  <a:cubicBezTo>
                    <a:pt x="48655" y="19299"/>
                    <a:pt x="51943" y="19892"/>
                    <a:pt x="54929" y="21082"/>
                  </a:cubicBezTo>
                  <a:cubicBezTo>
                    <a:pt x="57914" y="22271"/>
                    <a:pt x="60613" y="24073"/>
                    <a:pt x="63026" y="26485"/>
                  </a:cubicBezTo>
                  <a:cubicBezTo>
                    <a:pt x="65444" y="28901"/>
                    <a:pt x="67266" y="31657"/>
                    <a:pt x="68492" y="34753"/>
                  </a:cubicBezTo>
                  <a:cubicBezTo>
                    <a:pt x="69717" y="37850"/>
                    <a:pt x="70332" y="41287"/>
                    <a:pt x="70334" y="45065"/>
                  </a:cubicBezTo>
                  <a:cubicBezTo>
                    <a:pt x="70332" y="48843"/>
                    <a:pt x="69717" y="52280"/>
                    <a:pt x="68492" y="55376"/>
                  </a:cubicBezTo>
                  <a:cubicBezTo>
                    <a:pt x="67266" y="58473"/>
                    <a:pt x="65444" y="61229"/>
                    <a:pt x="63026" y="63644"/>
                  </a:cubicBezTo>
                  <a:cubicBezTo>
                    <a:pt x="60613" y="66057"/>
                    <a:pt x="57914" y="67858"/>
                    <a:pt x="54929" y="69048"/>
                  </a:cubicBezTo>
                  <a:cubicBezTo>
                    <a:pt x="51943" y="70237"/>
                    <a:pt x="48655" y="70831"/>
                    <a:pt x="45066" y="70828"/>
                  </a:cubicBezTo>
                  <a:close/>
                </a:path>
              </a:pathLst>
            </a:custGeom>
          </p:spPr>
        </p:pic>
        <p:pic>
          <p:nvPicPr>
            <p:cNvPr id="139" name="Picture 138">
              <a:extLst>
                <a:ext uri="{FF2B5EF4-FFF2-40B4-BE49-F238E27FC236}">
                  <a16:creationId xmlns:a16="http://schemas.microsoft.com/office/drawing/2014/main" id="{079587F7-7576-494A-97A7-B4F856C7820E}"/>
                </a:ext>
              </a:extLst>
            </p:cNvPr>
            <p:cNvPicPr>
              <a:picLocks noChangeAspect="1"/>
            </p:cNvPicPr>
            <p:nvPr/>
          </p:nvPicPr>
          <p:blipFill>
            <a:blip r:embed="rId4" cstate="print">
              <a:extLst>
                <a:ext uri="{28A0092B-C50C-407E-A947-70E740481C1C}">
                  <a14:useLocalDpi xmlns:a14="http://schemas.microsoft.com/office/drawing/2010/main" val="0"/>
                </a:ext>
              </a:extLst>
            </a:blip>
            <a:srcRect l="72774" t="37047" r="23588" b="38712"/>
            <a:stretch>
              <a:fillRect/>
            </a:stretch>
          </p:blipFill>
          <p:spPr>
            <a:xfrm flipV="1">
              <a:off x="-1675903" y="3844037"/>
              <a:ext cx="89512" cy="90129"/>
            </a:xfrm>
            <a:custGeom>
              <a:avLst/>
              <a:gdLst/>
              <a:ahLst/>
              <a:cxnLst/>
              <a:rect l="l" t="t" r="r" b="b"/>
              <a:pathLst>
                <a:path w="89512" h="90129">
                  <a:moveTo>
                    <a:pt x="45430" y="90129"/>
                  </a:moveTo>
                  <a:cubicBezTo>
                    <a:pt x="53641" y="90047"/>
                    <a:pt x="61055" y="88232"/>
                    <a:pt x="67672" y="84685"/>
                  </a:cubicBezTo>
                  <a:cubicBezTo>
                    <a:pt x="74289" y="81138"/>
                    <a:pt x="79505" y="76354"/>
                    <a:pt x="83320" y="70332"/>
                  </a:cubicBezTo>
                  <a:lnTo>
                    <a:pt x="66480" y="60667"/>
                  </a:lnTo>
                  <a:cubicBezTo>
                    <a:pt x="64507" y="63692"/>
                    <a:pt x="61674" y="66129"/>
                    <a:pt x="57982" y="67978"/>
                  </a:cubicBezTo>
                  <a:cubicBezTo>
                    <a:pt x="54291" y="69826"/>
                    <a:pt x="50066" y="70776"/>
                    <a:pt x="45306" y="70828"/>
                  </a:cubicBezTo>
                  <a:cubicBezTo>
                    <a:pt x="41648" y="70825"/>
                    <a:pt x="38284" y="70211"/>
                    <a:pt x="35214" y="68985"/>
                  </a:cubicBezTo>
                  <a:cubicBezTo>
                    <a:pt x="32144" y="67758"/>
                    <a:pt x="29400" y="65936"/>
                    <a:pt x="26980" y="63517"/>
                  </a:cubicBezTo>
                  <a:cubicBezTo>
                    <a:pt x="24568" y="61095"/>
                    <a:pt x="22767" y="58318"/>
                    <a:pt x="21578" y="55184"/>
                  </a:cubicBezTo>
                  <a:cubicBezTo>
                    <a:pt x="20389" y="52051"/>
                    <a:pt x="19795" y="48594"/>
                    <a:pt x="19798" y="44814"/>
                  </a:cubicBezTo>
                  <a:cubicBezTo>
                    <a:pt x="19798" y="41046"/>
                    <a:pt x="20417" y="37632"/>
                    <a:pt x="21655" y="34574"/>
                  </a:cubicBezTo>
                  <a:cubicBezTo>
                    <a:pt x="22894" y="31515"/>
                    <a:pt x="24751" y="28780"/>
                    <a:pt x="27228" y="26367"/>
                  </a:cubicBezTo>
                  <a:cubicBezTo>
                    <a:pt x="32160" y="21657"/>
                    <a:pt x="38764" y="19301"/>
                    <a:pt x="47040" y="19301"/>
                  </a:cubicBezTo>
                  <a:cubicBezTo>
                    <a:pt x="52792" y="19301"/>
                    <a:pt x="57508" y="20417"/>
                    <a:pt x="61187" y="22648"/>
                  </a:cubicBezTo>
                  <a:cubicBezTo>
                    <a:pt x="64865" y="24880"/>
                    <a:pt x="67538" y="28227"/>
                    <a:pt x="69204" y="32690"/>
                  </a:cubicBezTo>
                  <a:lnTo>
                    <a:pt x="46049" y="32690"/>
                  </a:lnTo>
                  <a:lnTo>
                    <a:pt x="46049" y="50010"/>
                  </a:lnTo>
                  <a:lnTo>
                    <a:pt x="89512" y="50010"/>
                  </a:lnTo>
                  <a:lnTo>
                    <a:pt x="89512" y="42587"/>
                  </a:lnTo>
                  <a:cubicBezTo>
                    <a:pt x="89509" y="36093"/>
                    <a:pt x="88492" y="30263"/>
                    <a:pt x="86462" y="25096"/>
                  </a:cubicBezTo>
                  <a:cubicBezTo>
                    <a:pt x="84432" y="19929"/>
                    <a:pt x="81403" y="15399"/>
                    <a:pt x="77377" y="11506"/>
                  </a:cubicBezTo>
                  <a:cubicBezTo>
                    <a:pt x="69349" y="3836"/>
                    <a:pt x="59154" y="0"/>
                    <a:pt x="46792" y="0"/>
                  </a:cubicBezTo>
                  <a:cubicBezTo>
                    <a:pt x="33315" y="0"/>
                    <a:pt x="22131" y="4330"/>
                    <a:pt x="13240" y="12991"/>
                  </a:cubicBezTo>
                  <a:cubicBezTo>
                    <a:pt x="4435" y="21663"/>
                    <a:pt x="22" y="32312"/>
                    <a:pt x="1" y="44938"/>
                  </a:cubicBezTo>
                  <a:cubicBezTo>
                    <a:pt x="-19" y="57551"/>
                    <a:pt x="4353" y="68243"/>
                    <a:pt x="13117" y="77014"/>
                  </a:cubicBezTo>
                  <a:cubicBezTo>
                    <a:pt x="21904" y="85778"/>
                    <a:pt x="32675" y="90150"/>
                    <a:pt x="45430" y="90129"/>
                  </a:cubicBezTo>
                  <a:close/>
                </a:path>
              </a:pathLst>
            </a:custGeom>
          </p:spPr>
        </p:pic>
        <p:pic>
          <p:nvPicPr>
            <p:cNvPr id="140" name="Picture 139">
              <a:extLst>
                <a:ext uri="{FF2B5EF4-FFF2-40B4-BE49-F238E27FC236}">
                  <a16:creationId xmlns:a16="http://schemas.microsoft.com/office/drawing/2014/main" id="{5A22BB3A-BADA-4228-8B50-6BB77F68885B}"/>
                </a:ext>
              </a:extLst>
            </p:cNvPr>
            <p:cNvPicPr>
              <a:picLocks noChangeAspect="1"/>
            </p:cNvPicPr>
            <p:nvPr/>
          </p:nvPicPr>
          <p:blipFill>
            <a:blip r:embed="rId4" cstate="print">
              <a:extLst>
                <a:ext uri="{28A0092B-C50C-407E-A947-70E740481C1C}">
                  <a14:useLocalDpi xmlns:a14="http://schemas.microsoft.com/office/drawing/2010/main" val="0"/>
                </a:ext>
              </a:extLst>
            </a:blip>
            <a:srcRect l="92127" t="37047" r="4210" b="38712"/>
            <a:stretch>
              <a:fillRect/>
            </a:stretch>
          </p:blipFill>
          <p:spPr>
            <a:xfrm flipV="1">
              <a:off x="-1199653" y="3844037"/>
              <a:ext cx="90130" cy="90129"/>
            </a:xfrm>
            <a:custGeom>
              <a:avLst/>
              <a:gdLst/>
              <a:ahLst/>
              <a:cxnLst/>
              <a:rect l="l" t="t" r="r" b="b"/>
              <a:pathLst>
                <a:path w="90130" h="90129">
                  <a:moveTo>
                    <a:pt x="45066" y="90129"/>
                  </a:moveTo>
                  <a:cubicBezTo>
                    <a:pt x="57577" y="90129"/>
                    <a:pt x="68227" y="85799"/>
                    <a:pt x="77015" y="77138"/>
                  </a:cubicBezTo>
                  <a:cubicBezTo>
                    <a:pt x="81405" y="72809"/>
                    <a:pt x="84689" y="67975"/>
                    <a:pt x="86867" y="62637"/>
                  </a:cubicBezTo>
                  <a:cubicBezTo>
                    <a:pt x="89045" y="57299"/>
                    <a:pt x="90133" y="51441"/>
                    <a:pt x="90130" y="45065"/>
                  </a:cubicBezTo>
                  <a:cubicBezTo>
                    <a:pt x="90133" y="38688"/>
                    <a:pt x="89045" y="32831"/>
                    <a:pt x="86867" y="27493"/>
                  </a:cubicBezTo>
                  <a:cubicBezTo>
                    <a:pt x="84689" y="22154"/>
                    <a:pt x="81405" y="17320"/>
                    <a:pt x="77015" y="12991"/>
                  </a:cubicBezTo>
                  <a:cubicBezTo>
                    <a:pt x="68227" y="4330"/>
                    <a:pt x="57577" y="0"/>
                    <a:pt x="45066" y="0"/>
                  </a:cubicBezTo>
                  <a:cubicBezTo>
                    <a:pt x="32554" y="0"/>
                    <a:pt x="21905" y="4330"/>
                    <a:pt x="13117" y="12991"/>
                  </a:cubicBezTo>
                  <a:cubicBezTo>
                    <a:pt x="4353" y="21635"/>
                    <a:pt x="-19" y="32326"/>
                    <a:pt x="1" y="45065"/>
                  </a:cubicBezTo>
                  <a:cubicBezTo>
                    <a:pt x="-19" y="57803"/>
                    <a:pt x="4353" y="68494"/>
                    <a:pt x="13117" y="77138"/>
                  </a:cubicBezTo>
                  <a:cubicBezTo>
                    <a:pt x="21905" y="85799"/>
                    <a:pt x="32554" y="90129"/>
                    <a:pt x="45066" y="90129"/>
                  </a:cubicBezTo>
                  <a:close/>
                  <a:moveTo>
                    <a:pt x="45066" y="70828"/>
                  </a:moveTo>
                  <a:cubicBezTo>
                    <a:pt x="41471" y="70831"/>
                    <a:pt x="38163" y="70237"/>
                    <a:pt x="35142" y="69048"/>
                  </a:cubicBezTo>
                  <a:cubicBezTo>
                    <a:pt x="32120" y="67858"/>
                    <a:pt x="29400" y="66057"/>
                    <a:pt x="26982" y="63644"/>
                  </a:cubicBezTo>
                  <a:cubicBezTo>
                    <a:pt x="24569" y="61229"/>
                    <a:pt x="22768" y="58473"/>
                    <a:pt x="21579" y="55376"/>
                  </a:cubicBezTo>
                  <a:cubicBezTo>
                    <a:pt x="20389" y="52280"/>
                    <a:pt x="19796" y="48843"/>
                    <a:pt x="19798" y="45065"/>
                  </a:cubicBezTo>
                  <a:cubicBezTo>
                    <a:pt x="19796" y="41287"/>
                    <a:pt x="20389" y="37850"/>
                    <a:pt x="21579" y="34753"/>
                  </a:cubicBezTo>
                  <a:cubicBezTo>
                    <a:pt x="22768" y="31657"/>
                    <a:pt x="24569" y="28901"/>
                    <a:pt x="26982" y="26485"/>
                  </a:cubicBezTo>
                  <a:cubicBezTo>
                    <a:pt x="29400" y="24073"/>
                    <a:pt x="32120" y="22271"/>
                    <a:pt x="35142" y="21082"/>
                  </a:cubicBezTo>
                  <a:cubicBezTo>
                    <a:pt x="38163" y="19892"/>
                    <a:pt x="41471" y="19299"/>
                    <a:pt x="45066" y="19301"/>
                  </a:cubicBezTo>
                  <a:cubicBezTo>
                    <a:pt x="48655" y="19299"/>
                    <a:pt x="51943" y="19892"/>
                    <a:pt x="54929" y="21082"/>
                  </a:cubicBezTo>
                  <a:cubicBezTo>
                    <a:pt x="57914" y="22271"/>
                    <a:pt x="60613" y="24073"/>
                    <a:pt x="63026" y="26485"/>
                  </a:cubicBezTo>
                  <a:cubicBezTo>
                    <a:pt x="65444" y="28901"/>
                    <a:pt x="67266" y="31657"/>
                    <a:pt x="68492" y="34753"/>
                  </a:cubicBezTo>
                  <a:cubicBezTo>
                    <a:pt x="69717" y="37850"/>
                    <a:pt x="70332" y="41287"/>
                    <a:pt x="70334" y="45065"/>
                  </a:cubicBezTo>
                  <a:cubicBezTo>
                    <a:pt x="70332" y="48843"/>
                    <a:pt x="69717" y="52280"/>
                    <a:pt x="68492" y="55376"/>
                  </a:cubicBezTo>
                  <a:cubicBezTo>
                    <a:pt x="67266" y="58473"/>
                    <a:pt x="65444" y="61229"/>
                    <a:pt x="63026" y="63644"/>
                  </a:cubicBezTo>
                  <a:cubicBezTo>
                    <a:pt x="60613" y="66057"/>
                    <a:pt x="57914" y="67858"/>
                    <a:pt x="54929" y="69048"/>
                  </a:cubicBezTo>
                  <a:cubicBezTo>
                    <a:pt x="51943" y="70237"/>
                    <a:pt x="48655" y="70831"/>
                    <a:pt x="45066" y="70828"/>
                  </a:cubicBezTo>
                  <a:close/>
                </a:path>
              </a:pathLst>
            </a:custGeom>
          </p:spPr>
        </p:pic>
        <p:pic>
          <p:nvPicPr>
            <p:cNvPr id="141" name="Picture 140">
              <a:extLst>
                <a:ext uri="{FF2B5EF4-FFF2-40B4-BE49-F238E27FC236}">
                  <a16:creationId xmlns:a16="http://schemas.microsoft.com/office/drawing/2014/main" id="{7F8B6B62-A5E3-4248-9B91-E29F675D0737}"/>
                </a:ext>
              </a:extLst>
            </p:cNvPr>
            <p:cNvPicPr>
              <a:picLocks noChangeAspect="1"/>
            </p:cNvPicPr>
            <p:nvPr/>
          </p:nvPicPr>
          <p:blipFill>
            <a:blip r:embed="rId4" cstate="print">
              <a:extLst>
                <a:ext uri="{28A0092B-C50C-407E-A947-70E740481C1C}">
                  <a14:useLocalDpi xmlns:a14="http://schemas.microsoft.com/office/drawing/2010/main" val="0"/>
                </a:ext>
              </a:extLst>
            </a:blip>
            <a:srcRect l="4028" t="37514" r="93205" b="39178"/>
            <a:stretch>
              <a:fillRect/>
            </a:stretch>
          </p:blipFill>
          <p:spPr>
            <a:xfrm flipV="1">
              <a:off x="-3367637" y="3845769"/>
              <a:ext cx="68088" cy="86662"/>
            </a:xfrm>
            <a:custGeom>
              <a:avLst/>
              <a:gdLst/>
              <a:ahLst/>
              <a:cxnLst/>
              <a:rect l="l" t="t" r="r" b="b"/>
              <a:pathLst>
                <a:path w="68088" h="86662">
                  <a:moveTo>
                    <a:pt x="0" y="86662"/>
                  </a:moveTo>
                  <a:lnTo>
                    <a:pt x="14848" y="86662"/>
                  </a:lnTo>
                  <a:lnTo>
                    <a:pt x="48292" y="39616"/>
                  </a:lnTo>
                  <a:lnTo>
                    <a:pt x="48292" y="86662"/>
                  </a:lnTo>
                  <a:lnTo>
                    <a:pt x="68088" y="86662"/>
                  </a:lnTo>
                  <a:lnTo>
                    <a:pt x="68088" y="0"/>
                  </a:lnTo>
                  <a:lnTo>
                    <a:pt x="53241" y="0"/>
                  </a:lnTo>
                  <a:lnTo>
                    <a:pt x="19797" y="47044"/>
                  </a:lnTo>
                  <a:lnTo>
                    <a:pt x="19797" y="0"/>
                  </a:lnTo>
                  <a:lnTo>
                    <a:pt x="0" y="0"/>
                  </a:lnTo>
                  <a:lnTo>
                    <a:pt x="0" y="86662"/>
                  </a:lnTo>
                  <a:close/>
                </a:path>
              </a:pathLst>
            </a:custGeom>
          </p:spPr>
        </p:pic>
        <p:pic>
          <p:nvPicPr>
            <p:cNvPr id="142" name="Picture 141">
              <a:extLst>
                <a:ext uri="{FF2B5EF4-FFF2-40B4-BE49-F238E27FC236}">
                  <a16:creationId xmlns:a16="http://schemas.microsoft.com/office/drawing/2014/main" id="{D0F82C4C-C994-44B0-8F10-A498DAB063C1}"/>
                </a:ext>
              </a:extLst>
            </p:cNvPr>
            <p:cNvPicPr>
              <a:picLocks noChangeAspect="1"/>
            </p:cNvPicPr>
            <p:nvPr/>
          </p:nvPicPr>
          <p:blipFill>
            <a:blip r:embed="rId4" cstate="print">
              <a:extLst>
                <a:ext uri="{28A0092B-C50C-407E-A947-70E740481C1C}">
                  <a14:useLocalDpi xmlns:a14="http://schemas.microsoft.com/office/drawing/2010/main" val="0"/>
                </a:ext>
              </a:extLst>
            </a:blip>
            <a:srcRect l="7511" t="37514" r="89923" b="39178"/>
            <a:stretch>
              <a:fillRect/>
            </a:stretch>
          </p:blipFill>
          <p:spPr>
            <a:xfrm flipV="1">
              <a:off x="-3281911" y="3845769"/>
              <a:ext cx="63135" cy="86662"/>
            </a:xfrm>
            <a:custGeom>
              <a:avLst/>
              <a:gdLst/>
              <a:ahLst/>
              <a:cxnLst/>
              <a:rect l="l" t="t" r="r" b="b"/>
              <a:pathLst>
                <a:path w="63135" h="86662">
                  <a:moveTo>
                    <a:pt x="0" y="86662"/>
                  </a:moveTo>
                  <a:lnTo>
                    <a:pt x="32807" y="86662"/>
                  </a:lnTo>
                  <a:cubicBezTo>
                    <a:pt x="41355" y="86682"/>
                    <a:pt x="48537" y="83795"/>
                    <a:pt x="54351" y="78001"/>
                  </a:cubicBezTo>
                  <a:cubicBezTo>
                    <a:pt x="57261" y="75099"/>
                    <a:pt x="59452" y="71901"/>
                    <a:pt x="60924" y="68409"/>
                  </a:cubicBezTo>
                  <a:cubicBezTo>
                    <a:pt x="62396" y="64916"/>
                    <a:pt x="63133" y="61097"/>
                    <a:pt x="63135" y="56951"/>
                  </a:cubicBezTo>
                  <a:cubicBezTo>
                    <a:pt x="63133" y="52806"/>
                    <a:pt x="62396" y="48986"/>
                    <a:pt x="60924" y="45494"/>
                  </a:cubicBezTo>
                  <a:cubicBezTo>
                    <a:pt x="59452" y="42001"/>
                    <a:pt x="57261" y="38804"/>
                    <a:pt x="54351" y="35902"/>
                  </a:cubicBezTo>
                  <a:cubicBezTo>
                    <a:pt x="48537" y="30107"/>
                    <a:pt x="41355" y="27220"/>
                    <a:pt x="32807" y="27241"/>
                  </a:cubicBezTo>
                  <a:lnTo>
                    <a:pt x="19797" y="27241"/>
                  </a:lnTo>
                  <a:lnTo>
                    <a:pt x="19797" y="0"/>
                  </a:lnTo>
                  <a:lnTo>
                    <a:pt x="0" y="0"/>
                  </a:lnTo>
                  <a:lnTo>
                    <a:pt x="0" y="86662"/>
                  </a:lnTo>
                  <a:close/>
                  <a:moveTo>
                    <a:pt x="19797" y="68103"/>
                  </a:moveTo>
                  <a:lnTo>
                    <a:pt x="19797" y="45799"/>
                  </a:lnTo>
                  <a:lnTo>
                    <a:pt x="32807" y="45799"/>
                  </a:lnTo>
                  <a:cubicBezTo>
                    <a:pt x="35902" y="45869"/>
                    <a:pt x="38416" y="46938"/>
                    <a:pt x="40350" y="49006"/>
                  </a:cubicBezTo>
                  <a:cubicBezTo>
                    <a:pt x="42283" y="51073"/>
                    <a:pt x="43280" y="53722"/>
                    <a:pt x="43339" y="56951"/>
                  </a:cubicBezTo>
                  <a:cubicBezTo>
                    <a:pt x="43280" y="60181"/>
                    <a:pt x="42283" y="62829"/>
                    <a:pt x="40350" y="64897"/>
                  </a:cubicBezTo>
                  <a:cubicBezTo>
                    <a:pt x="38416" y="66965"/>
                    <a:pt x="35902" y="68034"/>
                    <a:pt x="32807" y="68103"/>
                  </a:cubicBezTo>
                  <a:lnTo>
                    <a:pt x="19797" y="68103"/>
                  </a:lnTo>
                  <a:close/>
                </a:path>
              </a:pathLst>
            </a:custGeom>
          </p:spPr>
        </p:pic>
        <p:pic>
          <p:nvPicPr>
            <p:cNvPr id="143" name="Picture 142">
              <a:extLst>
                <a:ext uri="{FF2B5EF4-FFF2-40B4-BE49-F238E27FC236}">
                  <a16:creationId xmlns:a16="http://schemas.microsoft.com/office/drawing/2014/main" id="{7A5EC892-99B8-4BB0-8CF8-8F7FBCE5E369}"/>
                </a:ext>
              </a:extLst>
            </p:cNvPr>
            <p:cNvPicPr>
              <a:picLocks noChangeAspect="1"/>
            </p:cNvPicPr>
            <p:nvPr/>
          </p:nvPicPr>
          <p:blipFill>
            <a:blip r:embed="rId4" cstate="print">
              <a:extLst>
                <a:ext uri="{28A0092B-C50C-407E-A947-70E740481C1C}">
                  <a14:useLocalDpi xmlns:a14="http://schemas.microsoft.com/office/drawing/2010/main" val="0"/>
                </a:ext>
              </a:extLst>
            </a:blip>
            <a:srcRect l="10608" t="37514" r="87330" b="39178"/>
            <a:stretch>
              <a:fillRect/>
            </a:stretch>
          </p:blipFill>
          <p:spPr>
            <a:xfrm flipV="1">
              <a:off x="-3205711" y="3845769"/>
              <a:ext cx="50753" cy="86662"/>
            </a:xfrm>
            <a:custGeom>
              <a:avLst/>
              <a:gdLst/>
              <a:ahLst/>
              <a:cxnLst/>
              <a:rect l="l" t="t" r="r" b="b"/>
              <a:pathLst>
                <a:path w="50753" h="86662">
                  <a:moveTo>
                    <a:pt x="0" y="86662"/>
                  </a:moveTo>
                  <a:lnTo>
                    <a:pt x="19797" y="86662"/>
                  </a:lnTo>
                  <a:lnTo>
                    <a:pt x="19797" y="19053"/>
                  </a:lnTo>
                  <a:lnTo>
                    <a:pt x="50753" y="19053"/>
                  </a:lnTo>
                  <a:lnTo>
                    <a:pt x="50753" y="0"/>
                  </a:lnTo>
                  <a:lnTo>
                    <a:pt x="0" y="0"/>
                  </a:lnTo>
                  <a:lnTo>
                    <a:pt x="0" y="86662"/>
                  </a:lnTo>
                  <a:close/>
                </a:path>
              </a:pathLst>
            </a:custGeom>
          </p:spPr>
        </p:pic>
        <p:pic>
          <p:nvPicPr>
            <p:cNvPr id="144" name="Picture 143">
              <a:extLst>
                <a:ext uri="{FF2B5EF4-FFF2-40B4-BE49-F238E27FC236}">
                  <a16:creationId xmlns:a16="http://schemas.microsoft.com/office/drawing/2014/main" id="{52B3855C-61BF-4644-8A2B-0993D197CF3C}"/>
                </a:ext>
              </a:extLst>
            </p:cNvPr>
            <p:cNvPicPr>
              <a:picLocks noChangeAspect="1"/>
            </p:cNvPicPr>
            <p:nvPr/>
          </p:nvPicPr>
          <p:blipFill>
            <a:blip r:embed="rId4" cstate="print">
              <a:extLst>
                <a:ext uri="{28A0092B-C50C-407E-A947-70E740481C1C}">
                  <a14:useLocalDpi xmlns:a14="http://schemas.microsoft.com/office/drawing/2010/main" val="0"/>
                </a:ext>
              </a:extLst>
            </a:blip>
            <a:srcRect l="14092" t="37514" r="83192" b="39178"/>
            <a:stretch>
              <a:fillRect/>
            </a:stretch>
          </p:blipFill>
          <p:spPr>
            <a:xfrm flipV="1">
              <a:off x="-3119987" y="3845769"/>
              <a:ext cx="66850" cy="86662"/>
            </a:xfrm>
            <a:custGeom>
              <a:avLst/>
              <a:gdLst/>
              <a:ahLst/>
              <a:cxnLst/>
              <a:rect l="l" t="t" r="r" b="b"/>
              <a:pathLst>
                <a:path w="66850" h="86662">
                  <a:moveTo>
                    <a:pt x="0" y="86662"/>
                  </a:moveTo>
                  <a:lnTo>
                    <a:pt x="34665" y="86662"/>
                  </a:lnTo>
                  <a:cubicBezTo>
                    <a:pt x="38810" y="86664"/>
                    <a:pt x="42629" y="85948"/>
                    <a:pt x="46121" y="84512"/>
                  </a:cubicBezTo>
                  <a:cubicBezTo>
                    <a:pt x="49613" y="83076"/>
                    <a:pt x="52810" y="80906"/>
                    <a:pt x="55713" y="78001"/>
                  </a:cubicBezTo>
                  <a:cubicBezTo>
                    <a:pt x="58618" y="75099"/>
                    <a:pt x="60788" y="71901"/>
                    <a:pt x="62224" y="68409"/>
                  </a:cubicBezTo>
                  <a:cubicBezTo>
                    <a:pt x="63660" y="64916"/>
                    <a:pt x="64376" y="61097"/>
                    <a:pt x="64374" y="56951"/>
                  </a:cubicBezTo>
                  <a:cubicBezTo>
                    <a:pt x="64304" y="51606"/>
                    <a:pt x="62835" y="46719"/>
                    <a:pt x="59966" y="42292"/>
                  </a:cubicBezTo>
                  <a:cubicBezTo>
                    <a:pt x="57097" y="37864"/>
                    <a:pt x="53246" y="34373"/>
                    <a:pt x="48413" y="31820"/>
                  </a:cubicBezTo>
                  <a:lnTo>
                    <a:pt x="66850" y="0"/>
                  </a:lnTo>
                  <a:lnTo>
                    <a:pt x="45567" y="0"/>
                  </a:lnTo>
                  <a:lnTo>
                    <a:pt x="29213" y="28479"/>
                  </a:lnTo>
                  <a:lnTo>
                    <a:pt x="19797" y="28479"/>
                  </a:lnTo>
                  <a:lnTo>
                    <a:pt x="19797" y="0"/>
                  </a:lnTo>
                  <a:lnTo>
                    <a:pt x="0" y="0"/>
                  </a:lnTo>
                  <a:lnTo>
                    <a:pt x="0" y="86662"/>
                  </a:lnTo>
                  <a:close/>
                  <a:moveTo>
                    <a:pt x="19797" y="68103"/>
                  </a:moveTo>
                  <a:lnTo>
                    <a:pt x="19797" y="45799"/>
                  </a:lnTo>
                  <a:lnTo>
                    <a:pt x="34665" y="45799"/>
                  </a:lnTo>
                  <a:cubicBezTo>
                    <a:pt x="37463" y="45869"/>
                    <a:pt x="39797" y="46938"/>
                    <a:pt x="41665" y="49006"/>
                  </a:cubicBezTo>
                  <a:cubicBezTo>
                    <a:pt x="43534" y="51073"/>
                    <a:pt x="44505" y="53722"/>
                    <a:pt x="44577" y="56951"/>
                  </a:cubicBezTo>
                  <a:cubicBezTo>
                    <a:pt x="44505" y="60181"/>
                    <a:pt x="43534" y="62829"/>
                    <a:pt x="41665" y="64897"/>
                  </a:cubicBezTo>
                  <a:cubicBezTo>
                    <a:pt x="39797" y="66965"/>
                    <a:pt x="37463" y="68034"/>
                    <a:pt x="34665" y="68103"/>
                  </a:cubicBezTo>
                  <a:lnTo>
                    <a:pt x="19797" y="68103"/>
                  </a:lnTo>
                  <a:close/>
                </a:path>
              </a:pathLst>
            </a:custGeom>
          </p:spPr>
        </p:pic>
        <p:pic>
          <p:nvPicPr>
            <p:cNvPr id="145" name="Picture 144">
              <a:extLst>
                <a:ext uri="{FF2B5EF4-FFF2-40B4-BE49-F238E27FC236}">
                  <a16:creationId xmlns:a16="http://schemas.microsoft.com/office/drawing/2014/main" id="{B3B792ED-CDCB-49DB-B2DD-C0EAC25A18C7}"/>
                </a:ext>
              </a:extLst>
            </p:cNvPr>
            <p:cNvPicPr>
              <a:picLocks noChangeAspect="1"/>
            </p:cNvPicPr>
            <p:nvPr/>
          </p:nvPicPr>
          <p:blipFill>
            <a:blip r:embed="rId4" cstate="print">
              <a:extLst>
                <a:ext uri="{28A0092B-C50C-407E-A947-70E740481C1C}">
                  <a14:useLocalDpi xmlns:a14="http://schemas.microsoft.com/office/drawing/2010/main" val="0"/>
                </a:ext>
              </a:extLst>
            </a:blip>
            <a:srcRect l="16886" t="37514" r="79693" b="39178"/>
            <a:stretch>
              <a:fillRect/>
            </a:stretch>
          </p:blipFill>
          <p:spPr>
            <a:xfrm flipV="1">
              <a:off x="-3051215" y="3845769"/>
              <a:ext cx="84185" cy="86662"/>
            </a:xfrm>
            <a:custGeom>
              <a:avLst/>
              <a:gdLst/>
              <a:ahLst/>
              <a:cxnLst/>
              <a:rect l="l" t="t" r="r" b="b"/>
              <a:pathLst>
                <a:path w="84185" h="86662">
                  <a:moveTo>
                    <a:pt x="29465" y="86662"/>
                  </a:moveTo>
                  <a:lnTo>
                    <a:pt x="54720" y="86662"/>
                  </a:lnTo>
                  <a:lnTo>
                    <a:pt x="84185" y="0"/>
                  </a:lnTo>
                  <a:lnTo>
                    <a:pt x="62520" y="0"/>
                  </a:lnTo>
                  <a:lnTo>
                    <a:pt x="58187" y="13620"/>
                  </a:lnTo>
                  <a:lnTo>
                    <a:pt x="25998" y="13620"/>
                  </a:lnTo>
                  <a:lnTo>
                    <a:pt x="21665" y="0"/>
                  </a:lnTo>
                  <a:lnTo>
                    <a:pt x="0" y="0"/>
                  </a:lnTo>
                  <a:lnTo>
                    <a:pt x="29465" y="86662"/>
                  </a:lnTo>
                  <a:close/>
                  <a:moveTo>
                    <a:pt x="42092" y="64002"/>
                  </a:moveTo>
                  <a:lnTo>
                    <a:pt x="31941" y="32179"/>
                  </a:lnTo>
                  <a:lnTo>
                    <a:pt x="52244" y="32179"/>
                  </a:lnTo>
                  <a:lnTo>
                    <a:pt x="42092" y="64002"/>
                  </a:lnTo>
                  <a:close/>
                </a:path>
              </a:pathLst>
            </a:custGeom>
          </p:spPr>
        </p:pic>
        <p:pic>
          <p:nvPicPr>
            <p:cNvPr id="146" name="Picture 145">
              <a:extLst>
                <a:ext uri="{FF2B5EF4-FFF2-40B4-BE49-F238E27FC236}">
                  <a16:creationId xmlns:a16="http://schemas.microsoft.com/office/drawing/2014/main" id="{7EB4892E-9E81-4E31-A32B-37E48F5CDD3F}"/>
                </a:ext>
              </a:extLst>
            </p:cNvPr>
            <p:cNvPicPr>
              <a:picLocks noChangeAspect="1"/>
            </p:cNvPicPr>
            <p:nvPr/>
          </p:nvPicPr>
          <p:blipFill>
            <a:blip r:embed="rId4" cstate="print">
              <a:extLst>
                <a:ext uri="{28A0092B-C50C-407E-A947-70E740481C1C}">
                  <a14:useLocalDpi xmlns:a14="http://schemas.microsoft.com/office/drawing/2010/main" val="0"/>
                </a:ext>
              </a:extLst>
            </a:blip>
            <a:srcRect l="20420" t="37514" r="76964" b="39178"/>
            <a:stretch>
              <a:fillRect/>
            </a:stretch>
          </p:blipFill>
          <p:spPr>
            <a:xfrm flipV="1">
              <a:off x="-2964252" y="3845769"/>
              <a:ext cx="64373" cy="86662"/>
            </a:xfrm>
            <a:custGeom>
              <a:avLst/>
              <a:gdLst/>
              <a:ahLst/>
              <a:cxnLst/>
              <a:rect l="l" t="t" r="r" b="b"/>
              <a:pathLst>
                <a:path w="64373" h="86662">
                  <a:moveTo>
                    <a:pt x="0" y="86662"/>
                  </a:moveTo>
                  <a:lnTo>
                    <a:pt x="64373" y="86662"/>
                  </a:lnTo>
                  <a:lnTo>
                    <a:pt x="64373" y="67608"/>
                  </a:lnTo>
                  <a:lnTo>
                    <a:pt x="42085" y="67608"/>
                  </a:lnTo>
                  <a:lnTo>
                    <a:pt x="42085" y="0"/>
                  </a:lnTo>
                  <a:lnTo>
                    <a:pt x="22288" y="0"/>
                  </a:lnTo>
                  <a:lnTo>
                    <a:pt x="22288" y="67608"/>
                  </a:lnTo>
                  <a:lnTo>
                    <a:pt x="0" y="67608"/>
                  </a:lnTo>
                  <a:lnTo>
                    <a:pt x="0" y="86662"/>
                  </a:lnTo>
                  <a:close/>
                </a:path>
              </a:pathLst>
            </a:custGeom>
          </p:spPr>
        </p:pic>
        <p:pic>
          <p:nvPicPr>
            <p:cNvPr id="147" name="Picture 146">
              <a:extLst>
                <a:ext uri="{FF2B5EF4-FFF2-40B4-BE49-F238E27FC236}">
                  <a16:creationId xmlns:a16="http://schemas.microsoft.com/office/drawing/2014/main" id="{51A38E72-A399-41A2-807E-F1E4AB999A05}"/>
                </a:ext>
              </a:extLst>
            </p:cNvPr>
            <p:cNvPicPr>
              <a:picLocks noChangeAspect="1"/>
            </p:cNvPicPr>
            <p:nvPr/>
          </p:nvPicPr>
          <p:blipFill>
            <a:blip r:embed="rId4" cstate="print">
              <a:extLst>
                <a:ext uri="{28A0092B-C50C-407E-A947-70E740481C1C}">
                  <a14:useLocalDpi xmlns:a14="http://schemas.microsoft.com/office/drawing/2010/main" val="0"/>
                </a:ext>
              </a:extLst>
            </a:blip>
            <a:srcRect l="23381" t="37514" r="75814" b="39178"/>
            <a:stretch>
              <a:fillRect/>
            </a:stretch>
          </p:blipFill>
          <p:spPr>
            <a:xfrm flipV="1">
              <a:off x="-2891386" y="3845769"/>
              <a:ext cx="19797" cy="86662"/>
            </a:xfrm>
            <a:custGeom>
              <a:avLst/>
              <a:gdLst/>
              <a:ahLst/>
              <a:cxnLst/>
              <a:rect l="l" t="t" r="r" b="b"/>
              <a:pathLst>
                <a:path w="19797" h="86662">
                  <a:moveTo>
                    <a:pt x="0" y="86662"/>
                  </a:moveTo>
                  <a:lnTo>
                    <a:pt x="19797" y="86662"/>
                  </a:lnTo>
                  <a:lnTo>
                    <a:pt x="19797" y="0"/>
                  </a:lnTo>
                  <a:lnTo>
                    <a:pt x="0" y="0"/>
                  </a:lnTo>
                  <a:lnTo>
                    <a:pt x="0" y="86662"/>
                  </a:lnTo>
                  <a:close/>
                </a:path>
              </a:pathLst>
            </a:custGeom>
          </p:spPr>
        </p:pic>
        <p:pic>
          <p:nvPicPr>
            <p:cNvPr id="148" name="Picture 147">
              <a:extLst>
                <a:ext uri="{FF2B5EF4-FFF2-40B4-BE49-F238E27FC236}">
                  <a16:creationId xmlns:a16="http://schemas.microsoft.com/office/drawing/2014/main" id="{64E79587-07AA-4501-B2EE-A7A445AE8E33}"/>
                </a:ext>
              </a:extLst>
            </p:cNvPr>
            <p:cNvPicPr>
              <a:picLocks noChangeAspect="1"/>
            </p:cNvPicPr>
            <p:nvPr/>
          </p:nvPicPr>
          <p:blipFill>
            <a:blip r:embed="rId4" cstate="print">
              <a:extLst>
                <a:ext uri="{28A0092B-C50C-407E-A947-70E740481C1C}">
                  <a14:useLocalDpi xmlns:a14="http://schemas.microsoft.com/office/drawing/2010/main" val="0"/>
                </a:ext>
              </a:extLst>
            </a:blip>
            <a:srcRect l="30046" t="37514" r="66533" b="39178"/>
            <a:stretch>
              <a:fillRect/>
            </a:stretch>
          </p:blipFill>
          <p:spPr>
            <a:xfrm flipV="1">
              <a:off x="-2727365" y="3845769"/>
              <a:ext cx="84185" cy="86662"/>
            </a:xfrm>
            <a:custGeom>
              <a:avLst/>
              <a:gdLst/>
              <a:ahLst/>
              <a:cxnLst/>
              <a:rect l="l" t="t" r="r" b="b"/>
              <a:pathLst>
                <a:path w="84185" h="86662">
                  <a:moveTo>
                    <a:pt x="29465" y="86662"/>
                  </a:moveTo>
                  <a:lnTo>
                    <a:pt x="54720" y="86662"/>
                  </a:lnTo>
                  <a:lnTo>
                    <a:pt x="84185" y="0"/>
                  </a:lnTo>
                  <a:lnTo>
                    <a:pt x="62520" y="0"/>
                  </a:lnTo>
                  <a:lnTo>
                    <a:pt x="58187" y="13620"/>
                  </a:lnTo>
                  <a:lnTo>
                    <a:pt x="25998" y="13620"/>
                  </a:lnTo>
                  <a:lnTo>
                    <a:pt x="21665" y="0"/>
                  </a:lnTo>
                  <a:lnTo>
                    <a:pt x="0" y="0"/>
                  </a:lnTo>
                  <a:lnTo>
                    <a:pt x="29465" y="86662"/>
                  </a:lnTo>
                  <a:close/>
                  <a:moveTo>
                    <a:pt x="42092" y="64002"/>
                  </a:moveTo>
                  <a:lnTo>
                    <a:pt x="31941" y="32179"/>
                  </a:lnTo>
                  <a:lnTo>
                    <a:pt x="52244" y="32179"/>
                  </a:lnTo>
                  <a:lnTo>
                    <a:pt x="42092" y="64002"/>
                  </a:lnTo>
                  <a:close/>
                </a:path>
              </a:pathLst>
            </a:custGeom>
          </p:spPr>
        </p:pic>
        <p:pic>
          <p:nvPicPr>
            <p:cNvPr id="149" name="Picture 148">
              <a:extLst>
                <a:ext uri="{FF2B5EF4-FFF2-40B4-BE49-F238E27FC236}">
                  <a16:creationId xmlns:a16="http://schemas.microsoft.com/office/drawing/2014/main" id="{4E6CD910-AEB6-4F07-8450-5B87F9691E59}"/>
                </a:ext>
              </a:extLst>
            </p:cNvPr>
            <p:cNvPicPr>
              <a:picLocks noChangeAspect="1"/>
            </p:cNvPicPr>
            <p:nvPr/>
          </p:nvPicPr>
          <p:blipFill>
            <a:blip r:embed="rId4" cstate="print">
              <a:extLst>
                <a:ext uri="{28A0092B-C50C-407E-A947-70E740481C1C}">
                  <a14:useLocalDpi xmlns:a14="http://schemas.microsoft.com/office/drawing/2010/main" val="0"/>
                </a:ext>
              </a:extLst>
            </a:blip>
            <a:srcRect l="33832" t="37514" r="63401" b="39178"/>
            <a:stretch>
              <a:fillRect/>
            </a:stretch>
          </p:blipFill>
          <p:spPr>
            <a:xfrm flipV="1">
              <a:off x="-2634212" y="3845769"/>
              <a:ext cx="68088" cy="86662"/>
            </a:xfrm>
            <a:custGeom>
              <a:avLst/>
              <a:gdLst/>
              <a:ahLst/>
              <a:cxnLst/>
              <a:rect l="l" t="t" r="r" b="b"/>
              <a:pathLst>
                <a:path w="68088" h="86662">
                  <a:moveTo>
                    <a:pt x="0" y="86662"/>
                  </a:moveTo>
                  <a:lnTo>
                    <a:pt x="14848" y="86662"/>
                  </a:lnTo>
                  <a:lnTo>
                    <a:pt x="48292" y="39616"/>
                  </a:lnTo>
                  <a:lnTo>
                    <a:pt x="48292" y="86662"/>
                  </a:lnTo>
                  <a:lnTo>
                    <a:pt x="68088" y="86662"/>
                  </a:lnTo>
                  <a:lnTo>
                    <a:pt x="68088" y="0"/>
                  </a:lnTo>
                  <a:lnTo>
                    <a:pt x="53241" y="0"/>
                  </a:lnTo>
                  <a:lnTo>
                    <a:pt x="19797" y="47044"/>
                  </a:lnTo>
                  <a:lnTo>
                    <a:pt x="19797" y="0"/>
                  </a:lnTo>
                  <a:lnTo>
                    <a:pt x="0" y="0"/>
                  </a:lnTo>
                  <a:lnTo>
                    <a:pt x="0" y="86662"/>
                  </a:lnTo>
                  <a:close/>
                </a:path>
              </a:pathLst>
            </a:custGeom>
          </p:spPr>
        </p:pic>
        <p:pic>
          <p:nvPicPr>
            <p:cNvPr id="150" name="Picture 149">
              <a:extLst>
                <a:ext uri="{FF2B5EF4-FFF2-40B4-BE49-F238E27FC236}">
                  <a16:creationId xmlns:a16="http://schemas.microsoft.com/office/drawing/2014/main" id="{8E1568AD-0C78-4306-8C5F-96E12DD12564}"/>
                </a:ext>
              </a:extLst>
            </p:cNvPr>
            <p:cNvPicPr>
              <a:picLocks noChangeAspect="1"/>
            </p:cNvPicPr>
            <p:nvPr/>
          </p:nvPicPr>
          <p:blipFill>
            <a:blip r:embed="rId4" cstate="print">
              <a:extLst>
                <a:ext uri="{28A0092B-C50C-407E-A947-70E740481C1C}">
                  <a14:useLocalDpi xmlns:a14="http://schemas.microsoft.com/office/drawing/2010/main" val="0"/>
                </a:ext>
              </a:extLst>
            </a:blip>
            <a:srcRect l="37315" t="37513" r="59566" b="39178"/>
            <a:stretch>
              <a:fillRect/>
            </a:stretch>
          </p:blipFill>
          <p:spPr>
            <a:xfrm flipV="1">
              <a:off x="-2548487" y="3845770"/>
              <a:ext cx="76756" cy="86663"/>
            </a:xfrm>
            <a:custGeom>
              <a:avLst/>
              <a:gdLst/>
              <a:ahLst/>
              <a:cxnLst/>
              <a:rect l="l" t="t" r="r" b="b"/>
              <a:pathLst>
                <a:path w="76756" h="86663">
                  <a:moveTo>
                    <a:pt x="0" y="86663"/>
                  </a:moveTo>
                  <a:lnTo>
                    <a:pt x="34662" y="86663"/>
                  </a:lnTo>
                  <a:cubicBezTo>
                    <a:pt x="40665" y="86660"/>
                    <a:pt x="46156" y="85614"/>
                    <a:pt x="51136" y="83523"/>
                  </a:cubicBezTo>
                  <a:cubicBezTo>
                    <a:pt x="56116" y="81433"/>
                    <a:pt x="60614" y="78314"/>
                    <a:pt x="64631" y="74166"/>
                  </a:cubicBezTo>
                  <a:cubicBezTo>
                    <a:pt x="72694" y="65874"/>
                    <a:pt x="76736" y="55596"/>
                    <a:pt x="76756" y="43332"/>
                  </a:cubicBezTo>
                  <a:cubicBezTo>
                    <a:pt x="76754" y="37195"/>
                    <a:pt x="75738" y="31539"/>
                    <a:pt x="73709" y="26363"/>
                  </a:cubicBezTo>
                  <a:cubicBezTo>
                    <a:pt x="71681" y="21187"/>
                    <a:pt x="68655" y="16524"/>
                    <a:pt x="64631" y="12373"/>
                  </a:cubicBezTo>
                  <a:cubicBezTo>
                    <a:pt x="60614" y="8231"/>
                    <a:pt x="56116" y="5133"/>
                    <a:pt x="51136" y="3078"/>
                  </a:cubicBezTo>
                  <a:cubicBezTo>
                    <a:pt x="46156" y="1024"/>
                    <a:pt x="40665" y="-2"/>
                    <a:pt x="34662" y="1"/>
                  </a:cubicBezTo>
                  <a:lnTo>
                    <a:pt x="0" y="1"/>
                  </a:lnTo>
                  <a:lnTo>
                    <a:pt x="0" y="86663"/>
                  </a:lnTo>
                  <a:close/>
                  <a:moveTo>
                    <a:pt x="19797" y="67609"/>
                  </a:moveTo>
                  <a:lnTo>
                    <a:pt x="19797" y="19054"/>
                  </a:lnTo>
                  <a:lnTo>
                    <a:pt x="34662" y="19054"/>
                  </a:lnTo>
                  <a:cubicBezTo>
                    <a:pt x="38071" y="19057"/>
                    <a:pt x="41163" y="19609"/>
                    <a:pt x="43937" y="20711"/>
                  </a:cubicBezTo>
                  <a:cubicBezTo>
                    <a:pt x="46711" y="21813"/>
                    <a:pt x="49153" y="23449"/>
                    <a:pt x="51261" y="25619"/>
                  </a:cubicBezTo>
                  <a:cubicBezTo>
                    <a:pt x="53426" y="27851"/>
                    <a:pt x="55042" y="30447"/>
                    <a:pt x="56108" y="33407"/>
                  </a:cubicBezTo>
                  <a:cubicBezTo>
                    <a:pt x="57173" y="36367"/>
                    <a:pt x="57705" y="39675"/>
                    <a:pt x="57703" y="43332"/>
                  </a:cubicBezTo>
                  <a:cubicBezTo>
                    <a:pt x="57705" y="46991"/>
                    <a:pt x="57173" y="50294"/>
                    <a:pt x="56108" y="53241"/>
                  </a:cubicBezTo>
                  <a:cubicBezTo>
                    <a:pt x="55042" y="56188"/>
                    <a:pt x="53426" y="58748"/>
                    <a:pt x="51261" y="60920"/>
                  </a:cubicBezTo>
                  <a:cubicBezTo>
                    <a:pt x="49153" y="63150"/>
                    <a:pt x="46711" y="64822"/>
                    <a:pt x="43937" y="65937"/>
                  </a:cubicBezTo>
                  <a:cubicBezTo>
                    <a:pt x="41163" y="67052"/>
                    <a:pt x="38071" y="67609"/>
                    <a:pt x="34662" y="67609"/>
                  </a:cubicBezTo>
                  <a:lnTo>
                    <a:pt x="19797" y="67609"/>
                  </a:lnTo>
                  <a:close/>
                </a:path>
              </a:pathLst>
            </a:custGeom>
          </p:spPr>
        </p:pic>
        <p:pic>
          <p:nvPicPr>
            <p:cNvPr id="151" name="Picture 150">
              <a:extLst>
                <a:ext uri="{FF2B5EF4-FFF2-40B4-BE49-F238E27FC236}">
                  <a16:creationId xmlns:a16="http://schemas.microsoft.com/office/drawing/2014/main" id="{72217DB9-04F0-4A60-B0EC-62C25AD2E5B1}"/>
                </a:ext>
              </a:extLst>
            </p:cNvPr>
            <p:cNvPicPr>
              <a:picLocks noChangeAspect="1"/>
            </p:cNvPicPr>
            <p:nvPr/>
          </p:nvPicPr>
          <p:blipFill>
            <a:blip r:embed="rId4" cstate="print">
              <a:extLst>
                <a:ext uri="{28A0092B-C50C-407E-A947-70E740481C1C}">
                  <a14:useLocalDpi xmlns:a14="http://schemas.microsoft.com/office/drawing/2010/main" val="0"/>
                </a:ext>
              </a:extLst>
            </a:blip>
            <a:srcRect l="42347" t="37514" r="54886" b="39178"/>
            <a:stretch>
              <a:fillRect/>
            </a:stretch>
          </p:blipFill>
          <p:spPr>
            <a:xfrm flipV="1">
              <a:off x="-2424662" y="3845769"/>
              <a:ext cx="68088" cy="86662"/>
            </a:xfrm>
            <a:custGeom>
              <a:avLst/>
              <a:gdLst/>
              <a:ahLst/>
              <a:cxnLst/>
              <a:rect l="l" t="t" r="r" b="b"/>
              <a:pathLst>
                <a:path w="68088" h="86662">
                  <a:moveTo>
                    <a:pt x="0" y="86662"/>
                  </a:moveTo>
                  <a:lnTo>
                    <a:pt x="14847" y="86662"/>
                  </a:lnTo>
                  <a:lnTo>
                    <a:pt x="48292" y="39616"/>
                  </a:lnTo>
                  <a:lnTo>
                    <a:pt x="48292" y="86662"/>
                  </a:lnTo>
                  <a:lnTo>
                    <a:pt x="68088" y="86662"/>
                  </a:lnTo>
                  <a:lnTo>
                    <a:pt x="68088" y="0"/>
                  </a:lnTo>
                  <a:lnTo>
                    <a:pt x="53241" y="0"/>
                  </a:lnTo>
                  <a:lnTo>
                    <a:pt x="19797" y="47044"/>
                  </a:lnTo>
                  <a:lnTo>
                    <a:pt x="19797" y="0"/>
                  </a:lnTo>
                  <a:lnTo>
                    <a:pt x="0" y="0"/>
                  </a:lnTo>
                  <a:lnTo>
                    <a:pt x="0" y="86662"/>
                  </a:lnTo>
                  <a:close/>
                </a:path>
              </a:pathLst>
            </a:custGeom>
          </p:spPr>
        </p:pic>
        <p:pic>
          <p:nvPicPr>
            <p:cNvPr id="152" name="Picture 151">
              <a:extLst>
                <a:ext uri="{FF2B5EF4-FFF2-40B4-BE49-F238E27FC236}">
                  <a16:creationId xmlns:a16="http://schemas.microsoft.com/office/drawing/2014/main" id="{976E1046-465B-4425-95D1-998D3183D22C}"/>
                </a:ext>
              </a:extLst>
            </p:cNvPr>
            <p:cNvPicPr>
              <a:picLocks noChangeAspect="1"/>
            </p:cNvPicPr>
            <p:nvPr/>
          </p:nvPicPr>
          <p:blipFill>
            <a:blip r:embed="rId4" cstate="print">
              <a:extLst>
                <a:ext uri="{28A0092B-C50C-407E-A947-70E740481C1C}">
                  <a14:useLocalDpi xmlns:a14="http://schemas.microsoft.com/office/drawing/2010/main" val="0"/>
                </a:ext>
              </a:extLst>
            </a:blip>
            <a:srcRect l="45831" t="37514" r="51604" b="39178"/>
            <a:stretch>
              <a:fillRect/>
            </a:stretch>
          </p:blipFill>
          <p:spPr>
            <a:xfrm flipV="1">
              <a:off x="-2338936" y="3845769"/>
              <a:ext cx="63135" cy="86662"/>
            </a:xfrm>
            <a:custGeom>
              <a:avLst/>
              <a:gdLst/>
              <a:ahLst/>
              <a:cxnLst/>
              <a:rect l="l" t="t" r="r" b="b"/>
              <a:pathLst>
                <a:path w="63135" h="86662">
                  <a:moveTo>
                    <a:pt x="0" y="86662"/>
                  </a:moveTo>
                  <a:lnTo>
                    <a:pt x="32807" y="86662"/>
                  </a:lnTo>
                  <a:cubicBezTo>
                    <a:pt x="41355" y="86682"/>
                    <a:pt x="48536" y="83795"/>
                    <a:pt x="54351" y="78001"/>
                  </a:cubicBezTo>
                  <a:cubicBezTo>
                    <a:pt x="57261" y="75099"/>
                    <a:pt x="59452" y="71901"/>
                    <a:pt x="60924" y="68409"/>
                  </a:cubicBezTo>
                  <a:cubicBezTo>
                    <a:pt x="62396" y="64916"/>
                    <a:pt x="63133" y="61097"/>
                    <a:pt x="63135" y="56951"/>
                  </a:cubicBezTo>
                  <a:cubicBezTo>
                    <a:pt x="63133" y="52806"/>
                    <a:pt x="62396" y="48986"/>
                    <a:pt x="60924" y="45494"/>
                  </a:cubicBezTo>
                  <a:cubicBezTo>
                    <a:pt x="59452" y="42001"/>
                    <a:pt x="57261" y="38804"/>
                    <a:pt x="54351" y="35902"/>
                  </a:cubicBezTo>
                  <a:cubicBezTo>
                    <a:pt x="48536" y="30107"/>
                    <a:pt x="41355" y="27220"/>
                    <a:pt x="32807" y="27241"/>
                  </a:cubicBezTo>
                  <a:lnTo>
                    <a:pt x="19797" y="27241"/>
                  </a:lnTo>
                  <a:lnTo>
                    <a:pt x="19797" y="0"/>
                  </a:lnTo>
                  <a:lnTo>
                    <a:pt x="0" y="0"/>
                  </a:lnTo>
                  <a:lnTo>
                    <a:pt x="0" y="86662"/>
                  </a:lnTo>
                  <a:close/>
                  <a:moveTo>
                    <a:pt x="19797" y="68103"/>
                  </a:moveTo>
                  <a:lnTo>
                    <a:pt x="19797" y="45799"/>
                  </a:lnTo>
                  <a:lnTo>
                    <a:pt x="32807" y="45799"/>
                  </a:lnTo>
                  <a:cubicBezTo>
                    <a:pt x="35902" y="45869"/>
                    <a:pt x="38416" y="46938"/>
                    <a:pt x="40350" y="49006"/>
                  </a:cubicBezTo>
                  <a:cubicBezTo>
                    <a:pt x="42283" y="51073"/>
                    <a:pt x="43279" y="53722"/>
                    <a:pt x="43339" y="56951"/>
                  </a:cubicBezTo>
                  <a:cubicBezTo>
                    <a:pt x="43279" y="60181"/>
                    <a:pt x="42283" y="62829"/>
                    <a:pt x="40350" y="64897"/>
                  </a:cubicBezTo>
                  <a:cubicBezTo>
                    <a:pt x="38416" y="66965"/>
                    <a:pt x="35902" y="68034"/>
                    <a:pt x="32807" y="68103"/>
                  </a:cubicBezTo>
                  <a:lnTo>
                    <a:pt x="19797" y="68103"/>
                  </a:lnTo>
                  <a:close/>
                </a:path>
              </a:pathLst>
            </a:custGeom>
          </p:spPr>
        </p:pic>
        <p:pic>
          <p:nvPicPr>
            <p:cNvPr id="153" name="Picture 152">
              <a:extLst>
                <a:ext uri="{FF2B5EF4-FFF2-40B4-BE49-F238E27FC236}">
                  <a16:creationId xmlns:a16="http://schemas.microsoft.com/office/drawing/2014/main" id="{5EB70F69-540F-4E4A-A205-1AD7A74057B0}"/>
                </a:ext>
              </a:extLst>
            </p:cNvPr>
            <p:cNvPicPr>
              <a:picLocks noChangeAspect="1"/>
            </p:cNvPicPr>
            <p:nvPr/>
          </p:nvPicPr>
          <p:blipFill>
            <a:blip r:embed="rId4" cstate="print">
              <a:extLst>
                <a:ext uri="{28A0092B-C50C-407E-A947-70E740481C1C}">
                  <a14:useLocalDpi xmlns:a14="http://schemas.microsoft.com/office/drawing/2010/main" val="0"/>
                </a:ext>
              </a:extLst>
            </a:blip>
            <a:srcRect l="48927" t="37514" r="49010" b="39178"/>
            <a:stretch>
              <a:fillRect/>
            </a:stretch>
          </p:blipFill>
          <p:spPr>
            <a:xfrm flipV="1">
              <a:off x="-2262736" y="3845769"/>
              <a:ext cx="50753" cy="86662"/>
            </a:xfrm>
            <a:custGeom>
              <a:avLst/>
              <a:gdLst/>
              <a:ahLst/>
              <a:cxnLst/>
              <a:rect l="l" t="t" r="r" b="b"/>
              <a:pathLst>
                <a:path w="50753" h="86662">
                  <a:moveTo>
                    <a:pt x="0" y="86662"/>
                  </a:moveTo>
                  <a:lnTo>
                    <a:pt x="19797" y="86662"/>
                  </a:lnTo>
                  <a:lnTo>
                    <a:pt x="19797" y="19053"/>
                  </a:lnTo>
                  <a:lnTo>
                    <a:pt x="50753" y="19053"/>
                  </a:lnTo>
                  <a:lnTo>
                    <a:pt x="50753" y="0"/>
                  </a:lnTo>
                  <a:lnTo>
                    <a:pt x="0" y="0"/>
                  </a:lnTo>
                  <a:lnTo>
                    <a:pt x="0" y="86662"/>
                  </a:lnTo>
                  <a:close/>
                </a:path>
              </a:pathLst>
            </a:custGeom>
          </p:spPr>
        </p:pic>
        <p:pic>
          <p:nvPicPr>
            <p:cNvPr id="154" name="Picture 153">
              <a:extLst>
                <a:ext uri="{FF2B5EF4-FFF2-40B4-BE49-F238E27FC236}">
                  <a16:creationId xmlns:a16="http://schemas.microsoft.com/office/drawing/2014/main" id="{36425B89-E454-4042-A559-A01F9442ADF3}"/>
                </a:ext>
              </a:extLst>
            </p:cNvPr>
            <p:cNvPicPr>
              <a:picLocks noChangeAspect="1"/>
            </p:cNvPicPr>
            <p:nvPr/>
          </p:nvPicPr>
          <p:blipFill>
            <a:blip r:embed="rId4" cstate="print">
              <a:extLst>
                <a:ext uri="{28A0092B-C50C-407E-A947-70E740481C1C}">
                  <a14:useLocalDpi xmlns:a14="http://schemas.microsoft.com/office/drawing/2010/main" val="0"/>
                </a:ext>
              </a:extLst>
            </a:blip>
            <a:srcRect l="59850" t="37514" r="36829" b="39178"/>
            <a:stretch>
              <a:fillRect/>
            </a:stretch>
          </p:blipFill>
          <p:spPr>
            <a:xfrm flipV="1">
              <a:off x="-1993940" y="3845769"/>
              <a:ext cx="81709" cy="86662"/>
            </a:xfrm>
            <a:custGeom>
              <a:avLst/>
              <a:gdLst/>
              <a:ahLst/>
              <a:cxnLst/>
              <a:rect l="l" t="t" r="r" b="b"/>
              <a:pathLst>
                <a:path w="81709" h="86662">
                  <a:moveTo>
                    <a:pt x="0" y="86662"/>
                  </a:moveTo>
                  <a:lnTo>
                    <a:pt x="21665" y="86662"/>
                  </a:lnTo>
                  <a:lnTo>
                    <a:pt x="40855" y="22903"/>
                  </a:lnTo>
                  <a:lnTo>
                    <a:pt x="60044" y="86662"/>
                  </a:lnTo>
                  <a:lnTo>
                    <a:pt x="81709" y="86662"/>
                  </a:lnTo>
                  <a:lnTo>
                    <a:pt x="53482" y="0"/>
                  </a:lnTo>
                  <a:lnTo>
                    <a:pt x="28227" y="0"/>
                  </a:lnTo>
                  <a:lnTo>
                    <a:pt x="0" y="86662"/>
                  </a:lnTo>
                  <a:close/>
                </a:path>
              </a:pathLst>
            </a:custGeom>
          </p:spPr>
        </p:pic>
        <p:pic>
          <p:nvPicPr>
            <p:cNvPr id="155" name="Picture 154">
              <a:extLst>
                <a:ext uri="{FF2B5EF4-FFF2-40B4-BE49-F238E27FC236}">
                  <a16:creationId xmlns:a16="http://schemas.microsoft.com/office/drawing/2014/main" id="{22C920B5-E4B3-49C7-B7E8-58C41B4E48AD}"/>
                </a:ext>
              </a:extLst>
            </p:cNvPr>
            <p:cNvPicPr>
              <a:picLocks noChangeAspect="1"/>
            </p:cNvPicPr>
            <p:nvPr/>
          </p:nvPicPr>
          <p:blipFill>
            <a:blip r:embed="rId4" cstate="print">
              <a:extLst>
                <a:ext uri="{28A0092B-C50C-407E-A947-70E740481C1C}">
                  <a14:useLocalDpi xmlns:a14="http://schemas.microsoft.com/office/drawing/2010/main" val="0"/>
                </a:ext>
              </a:extLst>
            </a:blip>
            <a:srcRect l="63636" t="37514" r="34151" b="39178"/>
            <a:stretch>
              <a:fillRect/>
            </a:stretch>
          </p:blipFill>
          <p:spPr>
            <a:xfrm flipV="1">
              <a:off x="-1900787" y="3845769"/>
              <a:ext cx="54468" cy="86662"/>
            </a:xfrm>
            <a:custGeom>
              <a:avLst/>
              <a:gdLst/>
              <a:ahLst/>
              <a:cxnLst/>
              <a:rect l="l" t="t" r="r" b="b"/>
              <a:pathLst>
                <a:path w="54468" h="86662">
                  <a:moveTo>
                    <a:pt x="0" y="86662"/>
                  </a:moveTo>
                  <a:lnTo>
                    <a:pt x="53849" y="86662"/>
                  </a:lnTo>
                  <a:lnTo>
                    <a:pt x="53849" y="67608"/>
                  </a:lnTo>
                  <a:lnTo>
                    <a:pt x="19797" y="67608"/>
                  </a:lnTo>
                  <a:lnTo>
                    <a:pt x="19797" y="53229"/>
                  </a:lnTo>
                  <a:lnTo>
                    <a:pt x="50753" y="53229"/>
                  </a:lnTo>
                  <a:lnTo>
                    <a:pt x="50753" y="34423"/>
                  </a:lnTo>
                  <a:lnTo>
                    <a:pt x="19797" y="34423"/>
                  </a:lnTo>
                  <a:lnTo>
                    <a:pt x="19797" y="19053"/>
                  </a:lnTo>
                  <a:lnTo>
                    <a:pt x="54468" y="19053"/>
                  </a:lnTo>
                  <a:lnTo>
                    <a:pt x="54468" y="0"/>
                  </a:lnTo>
                  <a:lnTo>
                    <a:pt x="0" y="0"/>
                  </a:lnTo>
                  <a:lnTo>
                    <a:pt x="0" y="86662"/>
                  </a:lnTo>
                  <a:close/>
                </a:path>
              </a:pathLst>
            </a:custGeom>
          </p:spPr>
        </p:pic>
        <p:pic>
          <p:nvPicPr>
            <p:cNvPr id="156" name="Picture 155">
              <a:extLst>
                <a:ext uri="{FF2B5EF4-FFF2-40B4-BE49-F238E27FC236}">
                  <a16:creationId xmlns:a16="http://schemas.microsoft.com/office/drawing/2014/main" id="{5DAE5AAD-406F-4BCE-AD65-83C4760ED900}"/>
                </a:ext>
              </a:extLst>
            </p:cNvPr>
            <p:cNvPicPr>
              <a:picLocks noChangeAspect="1"/>
            </p:cNvPicPr>
            <p:nvPr/>
          </p:nvPicPr>
          <p:blipFill>
            <a:blip r:embed="rId4" cstate="print">
              <a:extLst>
                <a:ext uri="{28A0092B-C50C-407E-A947-70E740481C1C}">
                  <a14:useLocalDpi xmlns:a14="http://schemas.microsoft.com/office/drawing/2010/main" val="0"/>
                </a:ext>
              </a:extLst>
            </a:blip>
            <a:srcRect l="66345" t="37514" r="30938" b="39178"/>
            <a:stretch>
              <a:fillRect/>
            </a:stretch>
          </p:blipFill>
          <p:spPr>
            <a:xfrm flipV="1">
              <a:off x="-1834112" y="3845769"/>
              <a:ext cx="66850" cy="86662"/>
            </a:xfrm>
            <a:custGeom>
              <a:avLst/>
              <a:gdLst/>
              <a:ahLst/>
              <a:cxnLst/>
              <a:rect l="l" t="t" r="r" b="b"/>
              <a:pathLst>
                <a:path w="66850" h="86662">
                  <a:moveTo>
                    <a:pt x="0" y="86662"/>
                  </a:moveTo>
                  <a:lnTo>
                    <a:pt x="34665" y="86662"/>
                  </a:lnTo>
                  <a:cubicBezTo>
                    <a:pt x="38810" y="86664"/>
                    <a:pt x="42629" y="85948"/>
                    <a:pt x="46121" y="84512"/>
                  </a:cubicBezTo>
                  <a:cubicBezTo>
                    <a:pt x="49613" y="83076"/>
                    <a:pt x="52810" y="80906"/>
                    <a:pt x="55713" y="78001"/>
                  </a:cubicBezTo>
                  <a:cubicBezTo>
                    <a:pt x="58618" y="75099"/>
                    <a:pt x="60788" y="71901"/>
                    <a:pt x="62224" y="68409"/>
                  </a:cubicBezTo>
                  <a:cubicBezTo>
                    <a:pt x="63660" y="64916"/>
                    <a:pt x="64376" y="61097"/>
                    <a:pt x="64374" y="56951"/>
                  </a:cubicBezTo>
                  <a:cubicBezTo>
                    <a:pt x="64304" y="51606"/>
                    <a:pt x="62835" y="46719"/>
                    <a:pt x="59966" y="42292"/>
                  </a:cubicBezTo>
                  <a:cubicBezTo>
                    <a:pt x="57097" y="37864"/>
                    <a:pt x="53246" y="34373"/>
                    <a:pt x="48413" y="31820"/>
                  </a:cubicBezTo>
                  <a:lnTo>
                    <a:pt x="66850" y="0"/>
                  </a:lnTo>
                  <a:lnTo>
                    <a:pt x="45567" y="0"/>
                  </a:lnTo>
                  <a:lnTo>
                    <a:pt x="29213" y="28479"/>
                  </a:lnTo>
                  <a:lnTo>
                    <a:pt x="19797" y="28479"/>
                  </a:lnTo>
                  <a:lnTo>
                    <a:pt x="19797" y="0"/>
                  </a:lnTo>
                  <a:lnTo>
                    <a:pt x="0" y="0"/>
                  </a:lnTo>
                  <a:lnTo>
                    <a:pt x="0" y="86662"/>
                  </a:lnTo>
                  <a:close/>
                  <a:moveTo>
                    <a:pt x="19797" y="68103"/>
                  </a:moveTo>
                  <a:lnTo>
                    <a:pt x="19797" y="45799"/>
                  </a:lnTo>
                  <a:lnTo>
                    <a:pt x="34665" y="45799"/>
                  </a:lnTo>
                  <a:cubicBezTo>
                    <a:pt x="37463" y="45869"/>
                    <a:pt x="39797" y="46938"/>
                    <a:pt x="41666" y="49006"/>
                  </a:cubicBezTo>
                  <a:cubicBezTo>
                    <a:pt x="43534" y="51073"/>
                    <a:pt x="44505" y="53722"/>
                    <a:pt x="44577" y="56951"/>
                  </a:cubicBezTo>
                  <a:cubicBezTo>
                    <a:pt x="44505" y="60181"/>
                    <a:pt x="43534" y="62829"/>
                    <a:pt x="41666" y="64897"/>
                  </a:cubicBezTo>
                  <a:cubicBezTo>
                    <a:pt x="39797" y="66965"/>
                    <a:pt x="37463" y="68034"/>
                    <a:pt x="34665" y="68103"/>
                  </a:cubicBezTo>
                  <a:lnTo>
                    <a:pt x="19797" y="68103"/>
                  </a:lnTo>
                  <a:close/>
                </a:path>
              </a:pathLst>
            </a:custGeom>
          </p:spPr>
        </p:pic>
        <p:pic>
          <p:nvPicPr>
            <p:cNvPr id="157" name="Picture 156">
              <a:extLst>
                <a:ext uri="{FF2B5EF4-FFF2-40B4-BE49-F238E27FC236}">
                  <a16:creationId xmlns:a16="http://schemas.microsoft.com/office/drawing/2014/main" id="{2772A4B6-4B16-45D3-93DF-59CF13CEA6E6}"/>
                </a:ext>
              </a:extLst>
            </p:cNvPr>
            <p:cNvPicPr>
              <a:picLocks noChangeAspect="1"/>
            </p:cNvPicPr>
            <p:nvPr/>
          </p:nvPicPr>
          <p:blipFill>
            <a:blip r:embed="rId4" cstate="print">
              <a:extLst>
                <a:ext uri="{28A0092B-C50C-407E-A947-70E740481C1C}">
                  <a14:useLocalDpi xmlns:a14="http://schemas.microsoft.com/office/drawing/2010/main" val="0"/>
                </a:ext>
              </a:extLst>
            </a:blip>
            <a:srcRect l="69140" t="37514" r="27439" b="39178"/>
            <a:stretch>
              <a:fillRect/>
            </a:stretch>
          </p:blipFill>
          <p:spPr>
            <a:xfrm flipV="1">
              <a:off x="-1765340" y="3845769"/>
              <a:ext cx="84185" cy="86662"/>
            </a:xfrm>
            <a:custGeom>
              <a:avLst/>
              <a:gdLst/>
              <a:ahLst/>
              <a:cxnLst/>
              <a:rect l="l" t="t" r="r" b="b"/>
              <a:pathLst>
                <a:path w="84185" h="86662">
                  <a:moveTo>
                    <a:pt x="29465" y="86662"/>
                  </a:moveTo>
                  <a:lnTo>
                    <a:pt x="54720" y="86662"/>
                  </a:lnTo>
                  <a:lnTo>
                    <a:pt x="84185" y="0"/>
                  </a:lnTo>
                  <a:lnTo>
                    <a:pt x="62520" y="0"/>
                  </a:lnTo>
                  <a:lnTo>
                    <a:pt x="58187" y="13620"/>
                  </a:lnTo>
                  <a:lnTo>
                    <a:pt x="25998" y="13620"/>
                  </a:lnTo>
                  <a:lnTo>
                    <a:pt x="21665" y="0"/>
                  </a:lnTo>
                  <a:lnTo>
                    <a:pt x="0" y="0"/>
                  </a:lnTo>
                  <a:lnTo>
                    <a:pt x="29465" y="86662"/>
                  </a:lnTo>
                  <a:close/>
                  <a:moveTo>
                    <a:pt x="42092" y="64002"/>
                  </a:moveTo>
                  <a:lnTo>
                    <a:pt x="31941" y="32179"/>
                  </a:lnTo>
                  <a:lnTo>
                    <a:pt x="52244" y="32179"/>
                  </a:lnTo>
                  <a:lnTo>
                    <a:pt x="42092" y="64002"/>
                  </a:lnTo>
                  <a:close/>
                </a:path>
              </a:pathLst>
            </a:custGeom>
          </p:spPr>
        </p:pic>
        <p:pic>
          <p:nvPicPr>
            <p:cNvPr id="158" name="Picture 157">
              <a:extLst>
                <a:ext uri="{FF2B5EF4-FFF2-40B4-BE49-F238E27FC236}">
                  <a16:creationId xmlns:a16="http://schemas.microsoft.com/office/drawing/2014/main" id="{FA145A80-29A4-4607-AAD5-2033870A464D}"/>
                </a:ext>
              </a:extLst>
            </p:cNvPr>
            <p:cNvPicPr>
              <a:picLocks noChangeAspect="1"/>
            </p:cNvPicPr>
            <p:nvPr/>
          </p:nvPicPr>
          <p:blipFill>
            <a:blip r:embed="rId4" cstate="print">
              <a:extLst>
                <a:ext uri="{28A0092B-C50C-407E-A947-70E740481C1C}">
                  <a14:useLocalDpi xmlns:a14="http://schemas.microsoft.com/office/drawing/2010/main" val="0"/>
                </a:ext>
              </a:extLst>
            </a:blip>
            <a:srcRect l="76796" t="37514" r="20991" b="39178"/>
            <a:stretch>
              <a:fillRect/>
            </a:stretch>
          </p:blipFill>
          <p:spPr>
            <a:xfrm flipV="1">
              <a:off x="-1576937" y="3845769"/>
              <a:ext cx="54468" cy="86662"/>
            </a:xfrm>
            <a:custGeom>
              <a:avLst/>
              <a:gdLst/>
              <a:ahLst/>
              <a:cxnLst/>
              <a:rect l="l" t="t" r="r" b="b"/>
              <a:pathLst>
                <a:path w="54468" h="86662">
                  <a:moveTo>
                    <a:pt x="0" y="86662"/>
                  </a:moveTo>
                  <a:lnTo>
                    <a:pt x="53849" y="86662"/>
                  </a:lnTo>
                  <a:lnTo>
                    <a:pt x="53849" y="67608"/>
                  </a:lnTo>
                  <a:lnTo>
                    <a:pt x="19797" y="67608"/>
                  </a:lnTo>
                  <a:lnTo>
                    <a:pt x="19797" y="53229"/>
                  </a:lnTo>
                  <a:lnTo>
                    <a:pt x="50753" y="53229"/>
                  </a:lnTo>
                  <a:lnTo>
                    <a:pt x="50753" y="34423"/>
                  </a:lnTo>
                  <a:lnTo>
                    <a:pt x="19797" y="34423"/>
                  </a:lnTo>
                  <a:lnTo>
                    <a:pt x="19797" y="19053"/>
                  </a:lnTo>
                  <a:lnTo>
                    <a:pt x="54468" y="19053"/>
                  </a:lnTo>
                  <a:lnTo>
                    <a:pt x="54468" y="0"/>
                  </a:lnTo>
                  <a:lnTo>
                    <a:pt x="0" y="0"/>
                  </a:lnTo>
                  <a:lnTo>
                    <a:pt x="0" y="86662"/>
                  </a:lnTo>
                  <a:close/>
                </a:path>
              </a:pathLst>
            </a:custGeom>
          </p:spPr>
        </p:pic>
        <p:pic>
          <p:nvPicPr>
            <p:cNvPr id="159" name="Picture 158">
              <a:extLst>
                <a:ext uri="{FF2B5EF4-FFF2-40B4-BE49-F238E27FC236}">
                  <a16:creationId xmlns:a16="http://schemas.microsoft.com/office/drawing/2014/main" id="{AA7DF9EC-1243-4B99-AE2B-6F9E2667E0B3}"/>
                </a:ext>
              </a:extLst>
            </p:cNvPr>
            <p:cNvPicPr>
              <a:picLocks noChangeAspect="1"/>
            </p:cNvPicPr>
            <p:nvPr/>
          </p:nvPicPr>
          <p:blipFill>
            <a:blip r:embed="rId4" cstate="print">
              <a:extLst>
                <a:ext uri="{28A0092B-C50C-407E-A947-70E740481C1C}">
                  <a14:useLocalDpi xmlns:a14="http://schemas.microsoft.com/office/drawing/2010/main" val="0"/>
                </a:ext>
              </a:extLst>
            </a:blip>
            <a:srcRect l="81441" t="37514" r="15843" b="39178"/>
            <a:stretch>
              <a:fillRect/>
            </a:stretch>
          </p:blipFill>
          <p:spPr>
            <a:xfrm flipV="1">
              <a:off x="-1462637" y="3845769"/>
              <a:ext cx="66850" cy="86662"/>
            </a:xfrm>
            <a:custGeom>
              <a:avLst/>
              <a:gdLst/>
              <a:ahLst/>
              <a:cxnLst/>
              <a:rect l="l" t="t" r="r" b="b"/>
              <a:pathLst>
                <a:path w="66850" h="86662">
                  <a:moveTo>
                    <a:pt x="0" y="86662"/>
                  </a:moveTo>
                  <a:lnTo>
                    <a:pt x="34665" y="86662"/>
                  </a:lnTo>
                  <a:cubicBezTo>
                    <a:pt x="38810" y="86664"/>
                    <a:pt x="42629" y="85948"/>
                    <a:pt x="46121" y="84512"/>
                  </a:cubicBezTo>
                  <a:cubicBezTo>
                    <a:pt x="49613" y="83076"/>
                    <a:pt x="52810" y="80906"/>
                    <a:pt x="55713" y="78001"/>
                  </a:cubicBezTo>
                  <a:cubicBezTo>
                    <a:pt x="58618" y="75099"/>
                    <a:pt x="60788" y="71901"/>
                    <a:pt x="62224" y="68409"/>
                  </a:cubicBezTo>
                  <a:cubicBezTo>
                    <a:pt x="63660" y="64916"/>
                    <a:pt x="64376" y="61097"/>
                    <a:pt x="64374" y="56951"/>
                  </a:cubicBezTo>
                  <a:cubicBezTo>
                    <a:pt x="64304" y="51606"/>
                    <a:pt x="62835" y="46719"/>
                    <a:pt x="59966" y="42292"/>
                  </a:cubicBezTo>
                  <a:cubicBezTo>
                    <a:pt x="57097" y="37864"/>
                    <a:pt x="53246" y="34373"/>
                    <a:pt x="48413" y="31820"/>
                  </a:cubicBezTo>
                  <a:lnTo>
                    <a:pt x="66850" y="0"/>
                  </a:lnTo>
                  <a:lnTo>
                    <a:pt x="45567" y="0"/>
                  </a:lnTo>
                  <a:lnTo>
                    <a:pt x="29213" y="28479"/>
                  </a:lnTo>
                  <a:lnTo>
                    <a:pt x="19797" y="28479"/>
                  </a:lnTo>
                  <a:lnTo>
                    <a:pt x="19797" y="0"/>
                  </a:lnTo>
                  <a:lnTo>
                    <a:pt x="0" y="0"/>
                  </a:lnTo>
                  <a:lnTo>
                    <a:pt x="0" y="86662"/>
                  </a:lnTo>
                  <a:close/>
                  <a:moveTo>
                    <a:pt x="19797" y="68103"/>
                  </a:moveTo>
                  <a:lnTo>
                    <a:pt x="19797" y="45799"/>
                  </a:lnTo>
                  <a:lnTo>
                    <a:pt x="34665" y="45799"/>
                  </a:lnTo>
                  <a:cubicBezTo>
                    <a:pt x="37463" y="45869"/>
                    <a:pt x="39797" y="46938"/>
                    <a:pt x="41666" y="49006"/>
                  </a:cubicBezTo>
                  <a:cubicBezTo>
                    <a:pt x="43534" y="51073"/>
                    <a:pt x="44505" y="53722"/>
                    <a:pt x="44577" y="56951"/>
                  </a:cubicBezTo>
                  <a:cubicBezTo>
                    <a:pt x="44505" y="60181"/>
                    <a:pt x="43534" y="62829"/>
                    <a:pt x="41666" y="64897"/>
                  </a:cubicBezTo>
                  <a:cubicBezTo>
                    <a:pt x="39797" y="66965"/>
                    <a:pt x="37463" y="68034"/>
                    <a:pt x="34665" y="68103"/>
                  </a:cubicBezTo>
                  <a:lnTo>
                    <a:pt x="19797" y="68103"/>
                  </a:lnTo>
                  <a:close/>
                </a:path>
              </a:pathLst>
            </a:custGeom>
          </p:spPr>
        </p:pic>
        <p:pic>
          <p:nvPicPr>
            <p:cNvPr id="160" name="Picture 159">
              <a:extLst>
                <a:ext uri="{FF2B5EF4-FFF2-40B4-BE49-F238E27FC236}">
                  <a16:creationId xmlns:a16="http://schemas.microsoft.com/office/drawing/2014/main" id="{AAD408B8-F93E-4C74-BD6D-E464239D78F3}"/>
                </a:ext>
              </a:extLst>
            </p:cNvPr>
            <p:cNvPicPr>
              <a:picLocks noChangeAspect="1"/>
            </p:cNvPicPr>
            <p:nvPr/>
          </p:nvPicPr>
          <p:blipFill>
            <a:blip r:embed="rId4" cstate="print">
              <a:extLst>
                <a:ext uri="{28A0092B-C50C-407E-A947-70E740481C1C}">
                  <a14:useLocalDpi xmlns:a14="http://schemas.microsoft.com/office/drawing/2010/main" val="0"/>
                </a:ext>
              </a:extLst>
            </a:blip>
            <a:srcRect l="84235" t="37514" r="12344" b="39178"/>
            <a:stretch>
              <a:fillRect/>
            </a:stretch>
          </p:blipFill>
          <p:spPr>
            <a:xfrm flipV="1">
              <a:off x="-1393865" y="3845769"/>
              <a:ext cx="84185" cy="86662"/>
            </a:xfrm>
            <a:custGeom>
              <a:avLst/>
              <a:gdLst/>
              <a:ahLst/>
              <a:cxnLst/>
              <a:rect l="l" t="t" r="r" b="b"/>
              <a:pathLst>
                <a:path w="84185" h="86662">
                  <a:moveTo>
                    <a:pt x="29465" y="86662"/>
                  </a:moveTo>
                  <a:lnTo>
                    <a:pt x="54720" y="86662"/>
                  </a:lnTo>
                  <a:lnTo>
                    <a:pt x="84185" y="0"/>
                  </a:lnTo>
                  <a:lnTo>
                    <a:pt x="62520" y="0"/>
                  </a:lnTo>
                  <a:lnTo>
                    <a:pt x="58187" y="13620"/>
                  </a:lnTo>
                  <a:lnTo>
                    <a:pt x="25998" y="13620"/>
                  </a:lnTo>
                  <a:lnTo>
                    <a:pt x="21665" y="0"/>
                  </a:lnTo>
                  <a:lnTo>
                    <a:pt x="0" y="0"/>
                  </a:lnTo>
                  <a:lnTo>
                    <a:pt x="29465" y="86662"/>
                  </a:lnTo>
                  <a:close/>
                  <a:moveTo>
                    <a:pt x="42092" y="64002"/>
                  </a:moveTo>
                  <a:lnTo>
                    <a:pt x="31941" y="32179"/>
                  </a:lnTo>
                  <a:lnTo>
                    <a:pt x="52244" y="32179"/>
                  </a:lnTo>
                  <a:lnTo>
                    <a:pt x="42092" y="64002"/>
                  </a:lnTo>
                  <a:close/>
                </a:path>
              </a:pathLst>
            </a:custGeom>
          </p:spPr>
        </p:pic>
        <p:pic>
          <p:nvPicPr>
            <p:cNvPr id="161" name="Picture 160">
              <a:extLst>
                <a:ext uri="{FF2B5EF4-FFF2-40B4-BE49-F238E27FC236}">
                  <a16:creationId xmlns:a16="http://schemas.microsoft.com/office/drawing/2014/main" id="{B74C3510-4058-486A-9483-0D517DC8FB88}"/>
                </a:ext>
              </a:extLst>
            </p:cNvPr>
            <p:cNvPicPr>
              <a:picLocks noChangeAspect="1"/>
            </p:cNvPicPr>
            <p:nvPr/>
          </p:nvPicPr>
          <p:blipFill>
            <a:blip r:embed="rId4" cstate="print">
              <a:extLst>
                <a:ext uri="{28A0092B-C50C-407E-A947-70E740481C1C}">
                  <a14:useLocalDpi xmlns:a14="http://schemas.microsoft.com/office/drawing/2010/main" val="0"/>
                </a:ext>
              </a:extLst>
            </a:blip>
            <a:srcRect l="87769" t="37514" r="9615" b="39178"/>
            <a:stretch>
              <a:fillRect/>
            </a:stretch>
          </p:blipFill>
          <p:spPr>
            <a:xfrm flipV="1">
              <a:off x="-1306903" y="3845769"/>
              <a:ext cx="64374" cy="86662"/>
            </a:xfrm>
            <a:custGeom>
              <a:avLst/>
              <a:gdLst/>
              <a:ahLst/>
              <a:cxnLst/>
              <a:rect l="l" t="t" r="r" b="b"/>
              <a:pathLst>
                <a:path w="64374" h="86662">
                  <a:moveTo>
                    <a:pt x="0" y="86662"/>
                  </a:moveTo>
                  <a:lnTo>
                    <a:pt x="64374" y="86662"/>
                  </a:lnTo>
                  <a:lnTo>
                    <a:pt x="64374" y="67608"/>
                  </a:lnTo>
                  <a:lnTo>
                    <a:pt x="42085" y="67608"/>
                  </a:lnTo>
                  <a:lnTo>
                    <a:pt x="42085" y="0"/>
                  </a:lnTo>
                  <a:lnTo>
                    <a:pt x="22289" y="0"/>
                  </a:lnTo>
                  <a:lnTo>
                    <a:pt x="22289" y="67608"/>
                  </a:lnTo>
                  <a:lnTo>
                    <a:pt x="0" y="67608"/>
                  </a:lnTo>
                  <a:lnTo>
                    <a:pt x="0" y="86662"/>
                  </a:lnTo>
                  <a:close/>
                </a:path>
              </a:pathLst>
            </a:custGeom>
          </p:spPr>
        </p:pic>
        <p:pic>
          <p:nvPicPr>
            <p:cNvPr id="162" name="Picture 161">
              <a:extLst>
                <a:ext uri="{FF2B5EF4-FFF2-40B4-BE49-F238E27FC236}">
                  <a16:creationId xmlns:a16="http://schemas.microsoft.com/office/drawing/2014/main" id="{AEA58E01-F2C4-457F-BA02-E9C7503B2F21}"/>
                </a:ext>
              </a:extLst>
            </p:cNvPr>
            <p:cNvPicPr>
              <a:picLocks noChangeAspect="1"/>
            </p:cNvPicPr>
            <p:nvPr/>
          </p:nvPicPr>
          <p:blipFill>
            <a:blip r:embed="rId4" cstate="print">
              <a:extLst>
                <a:ext uri="{28A0092B-C50C-407E-A947-70E740481C1C}">
                  <a14:useLocalDpi xmlns:a14="http://schemas.microsoft.com/office/drawing/2010/main" val="0"/>
                </a:ext>
              </a:extLst>
            </a:blip>
            <a:srcRect l="90730" t="37514" r="8465" b="39178"/>
            <a:stretch>
              <a:fillRect/>
            </a:stretch>
          </p:blipFill>
          <p:spPr>
            <a:xfrm flipV="1">
              <a:off x="-1234036" y="3845769"/>
              <a:ext cx="19797" cy="86662"/>
            </a:xfrm>
            <a:custGeom>
              <a:avLst/>
              <a:gdLst/>
              <a:ahLst/>
              <a:cxnLst/>
              <a:rect l="l" t="t" r="r" b="b"/>
              <a:pathLst>
                <a:path w="19797" h="86662">
                  <a:moveTo>
                    <a:pt x="0" y="86662"/>
                  </a:moveTo>
                  <a:lnTo>
                    <a:pt x="19797" y="86662"/>
                  </a:lnTo>
                  <a:lnTo>
                    <a:pt x="19797" y="0"/>
                  </a:lnTo>
                  <a:lnTo>
                    <a:pt x="0" y="0"/>
                  </a:lnTo>
                  <a:lnTo>
                    <a:pt x="0" y="86662"/>
                  </a:lnTo>
                  <a:close/>
                </a:path>
              </a:pathLst>
            </a:custGeom>
          </p:spPr>
        </p:pic>
      </p:grpSp>
      <p:grpSp>
        <p:nvGrpSpPr>
          <p:cNvPr id="129" name="Group 128"/>
          <p:cNvGrpSpPr/>
          <p:nvPr/>
        </p:nvGrpSpPr>
        <p:grpSpPr>
          <a:xfrm>
            <a:off x="2373815" y="1518170"/>
            <a:ext cx="2258114" cy="90129"/>
            <a:chOff x="-3367637" y="3844037"/>
            <a:chExt cx="2258114" cy="90129"/>
          </a:xfrm>
        </p:grpSpPr>
        <p:pic>
          <p:nvPicPr>
            <p:cNvPr id="130" name="Picture 129">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24778" t="37047" r="71559" b="38712"/>
            <a:stretch>
              <a:fillRect/>
            </a:stretch>
          </p:blipFill>
          <p:spPr>
            <a:xfrm flipV="1">
              <a:off x="-2857002" y="3844037"/>
              <a:ext cx="90131" cy="90129"/>
            </a:xfrm>
            <a:custGeom>
              <a:avLst/>
              <a:gdLst/>
              <a:ahLst/>
              <a:cxnLst/>
              <a:rect l="l" t="t" r="r" b="b"/>
              <a:pathLst>
                <a:path w="90131" h="90129">
                  <a:moveTo>
                    <a:pt x="45066" y="90129"/>
                  </a:moveTo>
                  <a:cubicBezTo>
                    <a:pt x="57577" y="90129"/>
                    <a:pt x="68227" y="85799"/>
                    <a:pt x="77015" y="77138"/>
                  </a:cubicBezTo>
                  <a:cubicBezTo>
                    <a:pt x="81405" y="72809"/>
                    <a:pt x="84689" y="67975"/>
                    <a:pt x="86867" y="62637"/>
                  </a:cubicBezTo>
                  <a:cubicBezTo>
                    <a:pt x="89045" y="57299"/>
                    <a:pt x="90133" y="51441"/>
                    <a:pt x="90131" y="45065"/>
                  </a:cubicBezTo>
                  <a:cubicBezTo>
                    <a:pt x="90133" y="38688"/>
                    <a:pt x="89045" y="32831"/>
                    <a:pt x="86867" y="27493"/>
                  </a:cubicBezTo>
                  <a:cubicBezTo>
                    <a:pt x="84689" y="22154"/>
                    <a:pt x="81405" y="17320"/>
                    <a:pt x="77015" y="12991"/>
                  </a:cubicBezTo>
                  <a:cubicBezTo>
                    <a:pt x="68227" y="4330"/>
                    <a:pt x="57577" y="0"/>
                    <a:pt x="45066" y="0"/>
                  </a:cubicBezTo>
                  <a:cubicBezTo>
                    <a:pt x="32555" y="0"/>
                    <a:pt x="21905" y="4330"/>
                    <a:pt x="13117" y="12991"/>
                  </a:cubicBezTo>
                  <a:cubicBezTo>
                    <a:pt x="4352" y="21635"/>
                    <a:pt x="-19" y="32326"/>
                    <a:pt x="1" y="45065"/>
                  </a:cubicBezTo>
                  <a:cubicBezTo>
                    <a:pt x="-19" y="57803"/>
                    <a:pt x="4352" y="68494"/>
                    <a:pt x="13117" y="77138"/>
                  </a:cubicBezTo>
                  <a:cubicBezTo>
                    <a:pt x="21905" y="85799"/>
                    <a:pt x="32555" y="90129"/>
                    <a:pt x="45066" y="90129"/>
                  </a:cubicBezTo>
                  <a:close/>
                  <a:moveTo>
                    <a:pt x="45066" y="70828"/>
                  </a:moveTo>
                  <a:cubicBezTo>
                    <a:pt x="41471" y="70831"/>
                    <a:pt x="38163" y="70237"/>
                    <a:pt x="35141" y="69048"/>
                  </a:cubicBezTo>
                  <a:cubicBezTo>
                    <a:pt x="32120" y="67858"/>
                    <a:pt x="29400" y="66057"/>
                    <a:pt x="26982" y="63644"/>
                  </a:cubicBezTo>
                  <a:cubicBezTo>
                    <a:pt x="24569" y="61229"/>
                    <a:pt x="22768" y="58473"/>
                    <a:pt x="21578" y="55376"/>
                  </a:cubicBezTo>
                  <a:cubicBezTo>
                    <a:pt x="20389" y="52280"/>
                    <a:pt x="19795" y="48843"/>
                    <a:pt x="19798" y="45065"/>
                  </a:cubicBezTo>
                  <a:cubicBezTo>
                    <a:pt x="19795" y="41287"/>
                    <a:pt x="20389" y="37850"/>
                    <a:pt x="21578" y="34753"/>
                  </a:cubicBezTo>
                  <a:cubicBezTo>
                    <a:pt x="22768" y="31657"/>
                    <a:pt x="24569" y="28901"/>
                    <a:pt x="26982" y="26485"/>
                  </a:cubicBezTo>
                  <a:cubicBezTo>
                    <a:pt x="29400" y="24073"/>
                    <a:pt x="32120" y="22271"/>
                    <a:pt x="35141" y="21082"/>
                  </a:cubicBezTo>
                  <a:cubicBezTo>
                    <a:pt x="38163" y="19892"/>
                    <a:pt x="41471" y="19299"/>
                    <a:pt x="45066" y="19301"/>
                  </a:cubicBezTo>
                  <a:cubicBezTo>
                    <a:pt x="48655" y="19299"/>
                    <a:pt x="51943" y="19892"/>
                    <a:pt x="54928" y="21082"/>
                  </a:cubicBezTo>
                  <a:cubicBezTo>
                    <a:pt x="57914" y="22271"/>
                    <a:pt x="60613" y="24073"/>
                    <a:pt x="63026" y="26485"/>
                  </a:cubicBezTo>
                  <a:cubicBezTo>
                    <a:pt x="65444" y="28901"/>
                    <a:pt x="67266" y="31657"/>
                    <a:pt x="68491" y="34753"/>
                  </a:cubicBezTo>
                  <a:cubicBezTo>
                    <a:pt x="69717" y="37850"/>
                    <a:pt x="70331" y="41287"/>
                    <a:pt x="70334" y="45065"/>
                  </a:cubicBezTo>
                  <a:cubicBezTo>
                    <a:pt x="70331" y="48843"/>
                    <a:pt x="69717" y="52280"/>
                    <a:pt x="68491" y="55376"/>
                  </a:cubicBezTo>
                  <a:cubicBezTo>
                    <a:pt x="67266" y="58473"/>
                    <a:pt x="65444" y="61229"/>
                    <a:pt x="63026" y="63644"/>
                  </a:cubicBezTo>
                  <a:cubicBezTo>
                    <a:pt x="60613" y="66057"/>
                    <a:pt x="57914" y="67858"/>
                    <a:pt x="54928" y="69048"/>
                  </a:cubicBezTo>
                  <a:cubicBezTo>
                    <a:pt x="51943" y="70237"/>
                    <a:pt x="48655" y="70831"/>
                    <a:pt x="45066" y="70828"/>
                  </a:cubicBezTo>
                  <a:close/>
                </a:path>
              </a:pathLst>
            </a:custGeom>
          </p:spPr>
        </p:pic>
        <p:pic>
          <p:nvPicPr>
            <p:cNvPr id="131" name="Picture 130">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52647" t="37047" r="44013" b="38712"/>
            <a:stretch>
              <a:fillRect/>
            </a:stretch>
          </p:blipFill>
          <p:spPr>
            <a:xfrm flipV="1">
              <a:off x="-2171203" y="3844037"/>
              <a:ext cx="82206" cy="90129"/>
            </a:xfrm>
            <a:custGeom>
              <a:avLst/>
              <a:gdLst/>
              <a:ahLst/>
              <a:cxnLst/>
              <a:rect l="l" t="t" r="r" b="b"/>
              <a:pathLst>
                <a:path w="82206" h="90129">
                  <a:moveTo>
                    <a:pt x="45058" y="90129"/>
                  </a:moveTo>
                  <a:cubicBezTo>
                    <a:pt x="52906" y="90067"/>
                    <a:pt x="60087" y="88273"/>
                    <a:pt x="66604" y="84747"/>
                  </a:cubicBezTo>
                  <a:cubicBezTo>
                    <a:pt x="73120" y="81221"/>
                    <a:pt x="78321" y="76333"/>
                    <a:pt x="82206" y="70085"/>
                  </a:cubicBezTo>
                  <a:lnTo>
                    <a:pt x="65118" y="60176"/>
                  </a:lnTo>
                  <a:cubicBezTo>
                    <a:pt x="63152" y="63600"/>
                    <a:pt x="60428" y="66227"/>
                    <a:pt x="56945" y="68057"/>
                  </a:cubicBezTo>
                  <a:cubicBezTo>
                    <a:pt x="53463" y="69886"/>
                    <a:pt x="49500" y="70810"/>
                    <a:pt x="45058" y="70828"/>
                  </a:cubicBezTo>
                  <a:cubicBezTo>
                    <a:pt x="37360" y="70828"/>
                    <a:pt x="31210" y="68475"/>
                    <a:pt x="26608" y="63768"/>
                  </a:cubicBezTo>
                  <a:cubicBezTo>
                    <a:pt x="24320" y="61417"/>
                    <a:pt x="22612" y="58687"/>
                    <a:pt x="21485" y="55578"/>
                  </a:cubicBezTo>
                  <a:cubicBezTo>
                    <a:pt x="20358" y="52468"/>
                    <a:pt x="19795" y="48964"/>
                    <a:pt x="19798" y="45065"/>
                  </a:cubicBezTo>
                  <a:cubicBezTo>
                    <a:pt x="19795" y="41166"/>
                    <a:pt x="20358" y="37661"/>
                    <a:pt x="21485" y="34552"/>
                  </a:cubicBezTo>
                  <a:cubicBezTo>
                    <a:pt x="22612" y="31442"/>
                    <a:pt x="24320" y="28712"/>
                    <a:pt x="26608" y="26361"/>
                  </a:cubicBezTo>
                  <a:cubicBezTo>
                    <a:pt x="31210" y="21655"/>
                    <a:pt x="37360" y="19301"/>
                    <a:pt x="45058" y="19301"/>
                  </a:cubicBezTo>
                  <a:cubicBezTo>
                    <a:pt x="49516" y="19335"/>
                    <a:pt x="53509" y="20290"/>
                    <a:pt x="57038" y="22166"/>
                  </a:cubicBezTo>
                  <a:cubicBezTo>
                    <a:pt x="60567" y="24042"/>
                    <a:pt x="63260" y="26638"/>
                    <a:pt x="65118" y="29953"/>
                  </a:cubicBezTo>
                  <a:lnTo>
                    <a:pt x="82206" y="20044"/>
                  </a:lnTo>
                  <a:cubicBezTo>
                    <a:pt x="78390" y="13796"/>
                    <a:pt x="73236" y="8908"/>
                    <a:pt x="66743" y="5382"/>
                  </a:cubicBezTo>
                  <a:cubicBezTo>
                    <a:pt x="60250" y="1856"/>
                    <a:pt x="53022" y="62"/>
                    <a:pt x="45058" y="0"/>
                  </a:cubicBezTo>
                  <a:cubicBezTo>
                    <a:pt x="32056" y="21"/>
                    <a:pt x="21285" y="4310"/>
                    <a:pt x="12745" y="12867"/>
                  </a:cubicBezTo>
                  <a:cubicBezTo>
                    <a:pt x="8479" y="17202"/>
                    <a:pt x="5288" y="22056"/>
                    <a:pt x="3172" y="27431"/>
                  </a:cubicBezTo>
                  <a:cubicBezTo>
                    <a:pt x="1056" y="32805"/>
                    <a:pt x="-1" y="38683"/>
                    <a:pt x="1" y="45065"/>
                  </a:cubicBezTo>
                  <a:cubicBezTo>
                    <a:pt x="-1" y="51449"/>
                    <a:pt x="1056" y="57322"/>
                    <a:pt x="3172" y="62683"/>
                  </a:cubicBezTo>
                  <a:cubicBezTo>
                    <a:pt x="5288" y="68045"/>
                    <a:pt x="8479" y="72863"/>
                    <a:pt x="12745" y="77138"/>
                  </a:cubicBezTo>
                  <a:cubicBezTo>
                    <a:pt x="21285" y="85799"/>
                    <a:pt x="32056" y="90129"/>
                    <a:pt x="45058" y="90129"/>
                  </a:cubicBezTo>
                  <a:close/>
                </a:path>
              </a:pathLst>
            </a:custGeom>
          </p:spPr>
        </p:pic>
        <p:pic>
          <p:nvPicPr>
            <p:cNvPr id="132" name="Picture 131">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56130" t="37047" r="40207" b="38712"/>
            <a:stretch>
              <a:fillRect/>
            </a:stretch>
          </p:blipFill>
          <p:spPr>
            <a:xfrm flipV="1">
              <a:off x="-2085477" y="3844037"/>
              <a:ext cx="90131" cy="90129"/>
            </a:xfrm>
            <a:custGeom>
              <a:avLst/>
              <a:gdLst/>
              <a:ahLst/>
              <a:cxnLst/>
              <a:rect l="l" t="t" r="r" b="b"/>
              <a:pathLst>
                <a:path w="90131" h="90129">
                  <a:moveTo>
                    <a:pt x="45066" y="90129"/>
                  </a:moveTo>
                  <a:cubicBezTo>
                    <a:pt x="57577" y="90129"/>
                    <a:pt x="68227" y="85799"/>
                    <a:pt x="77015" y="77138"/>
                  </a:cubicBezTo>
                  <a:cubicBezTo>
                    <a:pt x="81405" y="72809"/>
                    <a:pt x="84689" y="67975"/>
                    <a:pt x="86867" y="62637"/>
                  </a:cubicBezTo>
                  <a:cubicBezTo>
                    <a:pt x="89045" y="57299"/>
                    <a:pt x="90133" y="51441"/>
                    <a:pt x="90131" y="45065"/>
                  </a:cubicBezTo>
                  <a:cubicBezTo>
                    <a:pt x="90133" y="38688"/>
                    <a:pt x="89045" y="32831"/>
                    <a:pt x="86867" y="27493"/>
                  </a:cubicBezTo>
                  <a:cubicBezTo>
                    <a:pt x="84689" y="22154"/>
                    <a:pt x="81405" y="17320"/>
                    <a:pt x="77015" y="12991"/>
                  </a:cubicBezTo>
                  <a:cubicBezTo>
                    <a:pt x="68227" y="4330"/>
                    <a:pt x="57577" y="0"/>
                    <a:pt x="45066" y="0"/>
                  </a:cubicBezTo>
                  <a:cubicBezTo>
                    <a:pt x="32555" y="0"/>
                    <a:pt x="21905" y="4330"/>
                    <a:pt x="13117" y="12991"/>
                  </a:cubicBezTo>
                  <a:cubicBezTo>
                    <a:pt x="4353" y="21635"/>
                    <a:pt x="-19" y="32326"/>
                    <a:pt x="1" y="45065"/>
                  </a:cubicBezTo>
                  <a:cubicBezTo>
                    <a:pt x="-19" y="57803"/>
                    <a:pt x="4353" y="68494"/>
                    <a:pt x="13117" y="77138"/>
                  </a:cubicBezTo>
                  <a:cubicBezTo>
                    <a:pt x="21905" y="85799"/>
                    <a:pt x="32555" y="90129"/>
                    <a:pt x="45066" y="90129"/>
                  </a:cubicBezTo>
                  <a:close/>
                  <a:moveTo>
                    <a:pt x="45066" y="70828"/>
                  </a:moveTo>
                  <a:cubicBezTo>
                    <a:pt x="41471" y="70831"/>
                    <a:pt x="38163" y="70237"/>
                    <a:pt x="35142" y="69048"/>
                  </a:cubicBezTo>
                  <a:cubicBezTo>
                    <a:pt x="32120" y="67858"/>
                    <a:pt x="29400" y="66057"/>
                    <a:pt x="26982" y="63644"/>
                  </a:cubicBezTo>
                  <a:cubicBezTo>
                    <a:pt x="24569" y="61229"/>
                    <a:pt x="22768" y="58473"/>
                    <a:pt x="21579" y="55376"/>
                  </a:cubicBezTo>
                  <a:cubicBezTo>
                    <a:pt x="20389" y="52280"/>
                    <a:pt x="19795" y="48843"/>
                    <a:pt x="19798" y="45065"/>
                  </a:cubicBezTo>
                  <a:cubicBezTo>
                    <a:pt x="19795" y="41287"/>
                    <a:pt x="20389" y="37850"/>
                    <a:pt x="21579" y="34753"/>
                  </a:cubicBezTo>
                  <a:cubicBezTo>
                    <a:pt x="22768" y="31657"/>
                    <a:pt x="24569" y="28901"/>
                    <a:pt x="26982" y="26485"/>
                  </a:cubicBezTo>
                  <a:cubicBezTo>
                    <a:pt x="29400" y="24073"/>
                    <a:pt x="32120" y="22271"/>
                    <a:pt x="35142" y="21082"/>
                  </a:cubicBezTo>
                  <a:cubicBezTo>
                    <a:pt x="38163" y="19892"/>
                    <a:pt x="41471" y="19299"/>
                    <a:pt x="45066" y="19301"/>
                  </a:cubicBezTo>
                  <a:cubicBezTo>
                    <a:pt x="48655" y="19299"/>
                    <a:pt x="51943" y="19892"/>
                    <a:pt x="54929" y="21082"/>
                  </a:cubicBezTo>
                  <a:cubicBezTo>
                    <a:pt x="57914" y="22271"/>
                    <a:pt x="60613" y="24073"/>
                    <a:pt x="63026" y="26485"/>
                  </a:cubicBezTo>
                  <a:cubicBezTo>
                    <a:pt x="65444" y="28901"/>
                    <a:pt x="67266" y="31657"/>
                    <a:pt x="68492" y="34753"/>
                  </a:cubicBezTo>
                  <a:cubicBezTo>
                    <a:pt x="69717" y="37850"/>
                    <a:pt x="70332" y="41287"/>
                    <a:pt x="70334" y="45065"/>
                  </a:cubicBezTo>
                  <a:cubicBezTo>
                    <a:pt x="70332" y="48843"/>
                    <a:pt x="69717" y="52280"/>
                    <a:pt x="68492" y="55376"/>
                  </a:cubicBezTo>
                  <a:cubicBezTo>
                    <a:pt x="67266" y="58473"/>
                    <a:pt x="65444" y="61229"/>
                    <a:pt x="63026" y="63644"/>
                  </a:cubicBezTo>
                  <a:cubicBezTo>
                    <a:pt x="60613" y="66057"/>
                    <a:pt x="57914" y="67858"/>
                    <a:pt x="54929" y="69048"/>
                  </a:cubicBezTo>
                  <a:cubicBezTo>
                    <a:pt x="51943" y="70237"/>
                    <a:pt x="48655" y="70831"/>
                    <a:pt x="45066" y="70828"/>
                  </a:cubicBezTo>
                  <a:close/>
                </a:path>
              </a:pathLst>
            </a:custGeom>
          </p:spPr>
        </p:pic>
        <p:pic>
          <p:nvPicPr>
            <p:cNvPr id="163" name="Picture 162">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72774" t="37047" r="23588" b="38712"/>
            <a:stretch>
              <a:fillRect/>
            </a:stretch>
          </p:blipFill>
          <p:spPr>
            <a:xfrm flipV="1">
              <a:off x="-1675903" y="3844037"/>
              <a:ext cx="89512" cy="90129"/>
            </a:xfrm>
            <a:custGeom>
              <a:avLst/>
              <a:gdLst/>
              <a:ahLst/>
              <a:cxnLst/>
              <a:rect l="l" t="t" r="r" b="b"/>
              <a:pathLst>
                <a:path w="89512" h="90129">
                  <a:moveTo>
                    <a:pt x="45430" y="90129"/>
                  </a:moveTo>
                  <a:cubicBezTo>
                    <a:pt x="53641" y="90047"/>
                    <a:pt x="61055" y="88232"/>
                    <a:pt x="67672" y="84685"/>
                  </a:cubicBezTo>
                  <a:cubicBezTo>
                    <a:pt x="74289" y="81138"/>
                    <a:pt x="79505" y="76354"/>
                    <a:pt x="83320" y="70332"/>
                  </a:cubicBezTo>
                  <a:lnTo>
                    <a:pt x="66480" y="60667"/>
                  </a:lnTo>
                  <a:cubicBezTo>
                    <a:pt x="64507" y="63692"/>
                    <a:pt x="61674" y="66129"/>
                    <a:pt x="57982" y="67978"/>
                  </a:cubicBezTo>
                  <a:cubicBezTo>
                    <a:pt x="54291" y="69826"/>
                    <a:pt x="50066" y="70776"/>
                    <a:pt x="45306" y="70828"/>
                  </a:cubicBezTo>
                  <a:cubicBezTo>
                    <a:pt x="41648" y="70825"/>
                    <a:pt x="38284" y="70211"/>
                    <a:pt x="35214" y="68985"/>
                  </a:cubicBezTo>
                  <a:cubicBezTo>
                    <a:pt x="32144" y="67758"/>
                    <a:pt x="29400" y="65936"/>
                    <a:pt x="26980" y="63517"/>
                  </a:cubicBezTo>
                  <a:cubicBezTo>
                    <a:pt x="24568" y="61095"/>
                    <a:pt x="22767" y="58318"/>
                    <a:pt x="21578" y="55184"/>
                  </a:cubicBezTo>
                  <a:cubicBezTo>
                    <a:pt x="20389" y="52051"/>
                    <a:pt x="19795" y="48594"/>
                    <a:pt x="19798" y="44814"/>
                  </a:cubicBezTo>
                  <a:cubicBezTo>
                    <a:pt x="19798" y="41046"/>
                    <a:pt x="20417" y="37632"/>
                    <a:pt x="21655" y="34574"/>
                  </a:cubicBezTo>
                  <a:cubicBezTo>
                    <a:pt x="22894" y="31515"/>
                    <a:pt x="24751" y="28780"/>
                    <a:pt x="27228" y="26367"/>
                  </a:cubicBezTo>
                  <a:cubicBezTo>
                    <a:pt x="32160" y="21657"/>
                    <a:pt x="38764" y="19301"/>
                    <a:pt x="47040" y="19301"/>
                  </a:cubicBezTo>
                  <a:cubicBezTo>
                    <a:pt x="52792" y="19301"/>
                    <a:pt x="57508" y="20417"/>
                    <a:pt x="61187" y="22648"/>
                  </a:cubicBezTo>
                  <a:cubicBezTo>
                    <a:pt x="64865" y="24880"/>
                    <a:pt x="67538" y="28227"/>
                    <a:pt x="69204" y="32690"/>
                  </a:cubicBezTo>
                  <a:lnTo>
                    <a:pt x="46049" y="32690"/>
                  </a:lnTo>
                  <a:lnTo>
                    <a:pt x="46049" y="50010"/>
                  </a:lnTo>
                  <a:lnTo>
                    <a:pt x="89512" y="50010"/>
                  </a:lnTo>
                  <a:lnTo>
                    <a:pt x="89512" y="42587"/>
                  </a:lnTo>
                  <a:cubicBezTo>
                    <a:pt x="89509" y="36093"/>
                    <a:pt x="88492" y="30263"/>
                    <a:pt x="86462" y="25096"/>
                  </a:cubicBezTo>
                  <a:cubicBezTo>
                    <a:pt x="84432" y="19929"/>
                    <a:pt x="81403" y="15399"/>
                    <a:pt x="77377" y="11506"/>
                  </a:cubicBezTo>
                  <a:cubicBezTo>
                    <a:pt x="69349" y="3836"/>
                    <a:pt x="59154" y="0"/>
                    <a:pt x="46792" y="0"/>
                  </a:cubicBezTo>
                  <a:cubicBezTo>
                    <a:pt x="33315" y="0"/>
                    <a:pt x="22131" y="4330"/>
                    <a:pt x="13240" y="12991"/>
                  </a:cubicBezTo>
                  <a:cubicBezTo>
                    <a:pt x="4435" y="21663"/>
                    <a:pt x="22" y="32312"/>
                    <a:pt x="1" y="44938"/>
                  </a:cubicBezTo>
                  <a:cubicBezTo>
                    <a:pt x="-19" y="57551"/>
                    <a:pt x="4353" y="68243"/>
                    <a:pt x="13117" y="77014"/>
                  </a:cubicBezTo>
                  <a:cubicBezTo>
                    <a:pt x="21904" y="85778"/>
                    <a:pt x="32675" y="90150"/>
                    <a:pt x="45430" y="90129"/>
                  </a:cubicBezTo>
                  <a:close/>
                </a:path>
              </a:pathLst>
            </a:custGeom>
          </p:spPr>
        </p:pic>
        <p:pic>
          <p:nvPicPr>
            <p:cNvPr id="164" name="Picture 163">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92127" t="37047" r="4210" b="38712"/>
            <a:stretch>
              <a:fillRect/>
            </a:stretch>
          </p:blipFill>
          <p:spPr>
            <a:xfrm flipV="1">
              <a:off x="-1199653" y="3844037"/>
              <a:ext cx="90130" cy="90129"/>
            </a:xfrm>
            <a:custGeom>
              <a:avLst/>
              <a:gdLst/>
              <a:ahLst/>
              <a:cxnLst/>
              <a:rect l="l" t="t" r="r" b="b"/>
              <a:pathLst>
                <a:path w="90130" h="90129">
                  <a:moveTo>
                    <a:pt x="45066" y="90129"/>
                  </a:moveTo>
                  <a:cubicBezTo>
                    <a:pt x="57577" y="90129"/>
                    <a:pt x="68227" y="85799"/>
                    <a:pt x="77015" y="77138"/>
                  </a:cubicBezTo>
                  <a:cubicBezTo>
                    <a:pt x="81405" y="72809"/>
                    <a:pt x="84689" y="67975"/>
                    <a:pt x="86867" y="62637"/>
                  </a:cubicBezTo>
                  <a:cubicBezTo>
                    <a:pt x="89045" y="57299"/>
                    <a:pt x="90133" y="51441"/>
                    <a:pt x="90130" y="45065"/>
                  </a:cubicBezTo>
                  <a:cubicBezTo>
                    <a:pt x="90133" y="38688"/>
                    <a:pt x="89045" y="32831"/>
                    <a:pt x="86867" y="27493"/>
                  </a:cubicBezTo>
                  <a:cubicBezTo>
                    <a:pt x="84689" y="22154"/>
                    <a:pt x="81405" y="17320"/>
                    <a:pt x="77015" y="12991"/>
                  </a:cubicBezTo>
                  <a:cubicBezTo>
                    <a:pt x="68227" y="4330"/>
                    <a:pt x="57577" y="0"/>
                    <a:pt x="45066" y="0"/>
                  </a:cubicBezTo>
                  <a:cubicBezTo>
                    <a:pt x="32554" y="0"/>
                    <a:pt x="21905" y="4330"/>
                    <a:pt x="13117" y="12991"/>
                  </a:cubicBezTo>
                  <a:cubicBezTo>
                    <a:pt x="4353" y="21635"/>
                    <a:pt x="-19" y="32326"/>
                    <a:pt x="1" y="45065"/>
                  </a:cubicBezTo>
                  <a:cubicBezTo>
                    <a:pt x="-19" y="57803"/>
                    <a:pt x="4353" y="68494"/>
                    <a:pt x="13117" y="77138"/>
                  </a:cubicBezTo>
                  <a:cubicBezTo>
                    <a:pt x="21905" y="85799"/>
                    <a:pt x="32554" y="90129"/>
                    <a:pt x="45066" y="90129"/>
                  </a:cubicBezTo>
                  <a:close/>
                  <a:moveTo>
                    <a:pt x="45066" y="70828"/>
                  </a:moveTo>
                  <a:cubicBezTo>
                    <a:pt x="41471" y="70831"/>
                    <a:pt x="38163" y="70237"/>
                    <a:pt x="35142" y="69048"/>
                  </a:cubicBezTo>
                  <a:cubicBezTo>
                    <a:pt x="32120" y="67858"/>
                    <a:pt x="29400" y="66057"/>
                    <a:pt x="26982" y="63644"/>
                  </a:cubicBezTo>
                  <a:cubicBezTo>
                    <a:pt x="24569" y="61229"/>
                    <a:pt x="22768" y="58473"/>
                    <a:pt x="21579" y="55376"/>
                  </a:cubicBezTo>
                  <a:cubicBezTo>
                    <a:pt x="20389" y="52280"/>
                    <a:pt x="19796" y="48843"/>
                    <a:pt x="19798" y="45065"/>
                  </a:cubicBezTo>
                  <a:cubicBezTo>
                    <a:pt x="19796" y="41287"/>
                    <a:pt x="20389" y="37850"/>
                    <a:pt x="21579" y="34753"/>
                  </a:cubicBezTo>
                  <a:cubicBezTo>
                    <a:pt x="22768" y="31657"/>
                    <a:pt x="24569" y="28901"/>
                    <a:pt x="26982" y="26485"/>
                  </a:cubicBezTo>
                  <a:cubicBezTo>
                    <a:pt x="29400" y="24073"/>
                    <a:pt x="32120" y="22271"/>
                    <a:pt x="35142" y="21082"/>
                  </a:cubicBezTo>
                  <a:cubicBezTo>
                    <a:pt x="38163" y="19892"/>
                    <a:pt x="41471" y="19299"/>
                    <a:pt x="45066" y="19301"/>
                  </a:cubicBezTo>
                  <a:cubicBezTo>
                    <a:pt x="48655" y="19299"/>
                    <a:pt x="51943" y="19892"/>
                    <a:pt x="54929" y="21082"/>
                  </a:cubicBezTo>
                  <a:cubicBezTo>
                    <a:pt x="57914" y="22271"/>
                    <a:pt x="60613" y="24073"/>
                    <a:pt x="63026" y="26485"/>
                  </a:cubicBezTo>
                  <a:cubicBezTo>
                    <a:pt x="65444" y="28901"/>
                    <a:pt x="67266" y="31657"/>
                    <a:pt x="68492" y="34753"/>
                  </a:cubicBezTo>
                  <a:cubicBezTo>
                    <a:pt x="69717" y="37850"/>
                    <a:pt x="70332" y="41287"/>
                    <a:pt x="70334" y="45065"/>
                  </a:cubicBezTo>
                  <a:cubicBezTo>
                    <a:pt x="70332" y="48843"/>
                    <a:pt x="69717" y="52280"/>
                    <a:pt x="68492" y="55376"/>
                  </a:cubicBezTo>
                  <a:cubicBezTo>
                    <a:pt x="67266" y="58473"/>
                    <a:pt x="65444" y="61229"/>
                    <a:pt x="63026" y="63644"/>
                  </a:cubicBezTo>
                  <a:cubicBezTo>
                    <a:pt x="60613" y="66057"/>
                    <a:pt x="57914" y="67858"/>
                    <a:pt x="54929" y="69048"/>
                  </a:cubicBezTo>
                  <a:cubicBezTo>
                    <a:pt x="51943" y="70237"/>
                    <a:pt x="48655" y="70831"/>
                    <a:pt x="45066" y="70828"/>
                  </a:cubicBezTo>
                  <a:close/>
                </a:path>
              </a:pathLst>
            </a:custGeom>
          </p:spPr>
        </p:pic>
        <p:pic>
          <p:nvPicPr>
            <p:cNvPr id="165" name="Picture 164">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4028" t="37514" r="93205" b="39178"/>
            <a:stretch>
              <a:fillRect/>
            </a:stretch>
          </p:blipFill>
          <p:spPr>
            <a:xfrm flipV="1">
              <a:off x="-3367637" y="3845769"/>
              <a:ext cx="68088" cy="86662"/>
            </a:xfrm>
            <a:custGeom>
              <a:avLst/>
              <a:gdLst/>
              <a:ahLst/>
              <a:cxnLst/>
              <a:rect l="l" t="t" r="r" b="b"/>
              <a:pathLst>
                <a:path w="68088" h="86662">
                  <a:moveTo>
                    <a:pt x="0" y="86662"/>
                  </a:moveTo>
                  <a:lnTo>
                    <a:pt x="14848" y="86662"/>
                  </a:lnTo>
                  <a:lnTo>
                    <a:pt x="48292" y="39616"/>
                  </a:lnTo>
                  <a:lnTo>
                    <a:pt x="48292" y="86662"/>
                  </a:lnTo>
                  <a:lnTo>
                    <a:pt x="68088" y="86662"/>
                  </a:lnTo>
                  <a:lnTo>
                    <a:pt x="68088" y="0"/>
                  </a:lnTo>
                  <a:lnTo>
                    <a:pt x="53241" y="0"/>
                  </a:lnTo>
                  <a:lnTo>
                    <a:pt x="19797" y="47044"/>
                  </a:lnTo>
                  <a:lnTo>
                    <a:pt x="19797" y="0"/>
                  </a:lnTo>
                  <a:lnTo>
                    <a:pt x="0" y="0"/>
                  </a:lnTo>
                  <a:lnTo>
                    <a:pt x="0" y="86662"/>
                  </a:lnTo>
                  <a:close/>
                </a:path>
              </a:pathLst>
            </a:custGeom>
          </p:spPr>
        </p:pic>
        <p:pic>
          <p:nvPicPr>
            <p:cNvPr id="166" name="Picture 165">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7511" t="37514" r="89923" b="39178"/>
            <a:stretch>
              <a:fillRect/>
            </a:stretch>
          </p:blipFill>
          <p:spPr>
            <a:xfrm flipV="1">
              <a:off x="-3281911" y="3845769"/>
              <a:ext cx="63135" cy="86662"/>
            </a:xfrm>
            <a:custGeom>
              <a:avLst/>
              <a:gdLst/>
              <a:ahLst/>
              <a:cxnLst/>
              <a:rect l="l" t="t" r="r" b="b"/>
              <a:pathLst>
                <a:path w="63135" h="86662">
                  <a:moveTo>
                    <a:pt x="0" y="86662"/>
                  </a:moveTo>
                  <a:lnTo>
                    <a:pt x="32807" y="86662"/>
                  </a:lnTo>
                  <a:cubicBezTo>
                    <a:pt x="41355" y="86682"/>
                    <a:pt x="48537" y="83795"/>
                    <a:pt x="54351" y="78001"/>
                  </a:cubicBezTo>
                  <a:cubicBezTo>
                    <a:pt x="57261" y="75099"/>
                    <a:pt x="59452" y="71901"/>
                    <a:pt x="60924" y="68409"/>
                  </a:cubicBezTo>
                  <a:cubicBezTo>
                    <a:pt x="62396" y="64916"/>
                    <a:pt x="63133" y="61097"/>
                    <a:pt x="63135" y="56951"/>
                  </a:cubicBezTo>
                  <a:cubicBezTo>
                    <a:pt x="63133" y="52806"/>
                    <a:pt x="62396" y="48986"/>
                    <a:pt x="60924" y="45494"/>
                  </a:cubicBezTo>
                  <a:cubicBezTo>
                    <a:pt x="59452" y="42001"/>
                    <a:pt x="57261" y="38804"/>
                    <a:pt x="54351" y="35902"/>
                  </a:cubicBezTo>
                  <a:cubicBezTo>
                    <a:pt x="48537" y="30107"/>
                    <a:pt x="41355" y="27220"/>
                    <a:pt x="32807" y="27241"/>
                  </a:cubicBezTo>
                  <a:lnTo>
                    <a:pt x="19797" y="27241"/>
                  </a:lnTo>
                  <a:lnTo>
                    <a:pt x="19797" y="0"/>
                  </a:lnTo>
                  <a:lnTo>
                    <a:pt x="0" y="0"/>
                  </a:lnTo>
                  <a:lnTo>
                    <a:pt x="0" y="86662"/>
                  </a:lnTo>
                  <a:close/>
                  <a:moveTo>
                    <a:pt x="19797" y="68103"/>
                  </a:moveTo>
                  <a:lnTo>
                    <a:pt x="19797" y="45799"/>
                  </a:lnTo>
                  <a:lnTo>
                    <a:pt x="32807" y="45799"/>
                  </a:lnTo>
                  <a:cubicBezTo>
                    <a:pt x="35902" y="45869"/>
                    <a:pt x="38416" y="46938"/>
                    <a:pt x="40350" y="49006"/>
                  </a:cubicBezTo>
                  <a:cubicBezTo>
                    <a:pt x="42283" y="51073"/>
                    <a:pt x="43280" y="53722"/>
                    <a:pt x="43339" y="56951"/>
                  </a:cubicBezTo>
                  <a:cubicBezTo>
                    <a:pt x="43280" y="60181"/>
                    <a:pt x="42283" y="62829"/>
                    <a:pt x="40350" y="64897"/>
                  </a:cubicBezTo>
                  <a:cubicBezTo>
                    <a:pt x="38416" y="66965"/>
                    <a:pt x="35902" y="68034"/>
                    <a:pt x="32807" y="68103"/>
                  </a:cubicBezTo>
                  <a:lnTo>
                    <a:pt x="19797" y="68103"/>
                  </a:lnTo>
                  <a:close/>
                </a:path>
              </a:pathLst>
            </a:custGeom>
          </p:spPr>
        </p:pic>
        <p:pic>
          <p:nvPicPr>
            <p:cNvPr id="167" name="Picture 166">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10608" t="37514" r="87330" b="39178"/>
            <a:stretch>
              <a:fillRect/>
            </a:stretch>
          </p:blipFill>
          <p:spPr>
            <a:xfrm flipV="1">
              <a:off x="-3205711" y="3845769"/>
              <a:ext cx="50753" cy="86662"/>
            </a:xfrm>
            <a:custGeom>
              <a:avLst/>
              <a:gdLst/>
              <a:ahLst/>
              <a:cxnLst/>
              <a:rect l="l" t="t" r="r" b="b"/>
              <a:pathLst>
                <a:path w="50753" h="86662">
                  <a:moveTo>
                    <a:pt x="0" y="86662"/>
                  </a:moveTo>
                  <a:lnTo>
                    <a:pt x="19797" y="86662"/>
                  </a:lnTo>
                  <a:lnTo>
                    <a:pt x="19797" y="19053"/>
                  </a:lnTo>
                  <a:lnTo>
                    <a:pt x="50753" y="19053"/>
                  </a:lnTo>
                  <a:lnTo>
                    <a:pt x="50753" y="0"/>
                  </a:lnTo>
                  <a:lnTo>
                    <a:pt x="0" y="0"/>
                  </a:lnTo>
                  <a:lnTo>
                    <a:pt x="0" y="86662"/>
                  </a:lnTo>
                  <a:close/>
                </a:path>
              </a:pathLst>
            </a:custGeom>
          </p:spPr>
        </p:pic>
        <p:pic>
          <p:nvPicPr>
            <p:cNvPr id="168" name="Picture 167">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14092" t="37514" r="83192" b="39178"/>
            <a:stretch>
              <a:fillRect/>
            </a:stretch>
          </p:blipFill>
          <p:spPr>
            <a:xfrm flipV="1">
              <a:off x="-3119987" y="3845769"/>
              <a:ext cx="66850" cy="86662"/>
            </a:xfrm>
            <a:custGeom>
              <a:avLst/>
              <a:gdLst/>
              <a:ahLst/>
              <a:cxnLst/>
              <a:rect l="l" t="t" r="r" b="b"/>
              <a:pathLst>
                <a:path w="66850" h="86662">
                  <a:moveTo>
                    <a:pt x="0" y="86662"/>
                  </a:moveTo>
                  <a:lnTo>
                    <a:pt x="34665" y="86662"/>
                  </a:lnTo>
                  <a:cubicBezTo>
                    <a:pt x="38810" y="86664"/>
                    <a:pt x="42629" y="85948"/>
                    <a:pt x="46121" y="84512"/>
                  </a:cubicBezTo>
                  <a:cubicBezTo>
                    <a:pt x="49613" y="83076"/>
                    <a:pt x="52810" y="80906"/>
                    <a:pt x="55713" y="78001"/>
                  </a:cubicBezTo>
                  <a:cubicBezTo>
                    <a:pt x="58618" y="75099"/>
                    <a:pt x="60788" y="71901"/>
                    <a:pt x="62224" y="68409"/>
                  </a:cubicBezTo>
                  <a:cubicBezTo>
                    <a:pt x="63660" y="64916"/>
                    <a:pt x="64376" y="61097"/>
                    <a:pt x="64374" y="56951"/>
                  </a:cubicBezTo>
                  <a:cubicBezTo>
                    <a:pt x="64304" y="51606"/>
                    <a:pt x="62835" y="46719"/>
                    <a:pt x="59966" y="42292"/>
                  </a:cubicBezTo>
                  <a:cubicBezTo>
                    <a:pt x="57097" y="37864"/>
                    <a:pt x="53246" y="34373"/>
                    <a:pt x="48413" y="31820"/>
                  </a:cubicBezTo>
                  <a:lnTo>
                    <a:pt x="66850" y="0"/>
                  </a:lnTo>
                  <a:lnTo>
                    <a:pt x="45567" y="0"/>
                  </a:lnTo>
                  <a:lnTo>
                    <a:pt x="29213" y="28479"/>
                  </a:lnTo>
                  <a:lnTo>
                    <a:pt x="19797" y="28479"/>
                  </a:lnTo>
                  <a:lnTo>
                    <a:pt x="19797" y="0"/>
                  </a:lnTo>
                  <a:lnTo>
                    <a:pt x="0" y="0"/>
                  </a:lnTo>
                  <a:lnTo>
                    <a:pt x="0" y="86662"/>
                  </a:lnTo>
                  <a:close/>
                  <a:moveTo>
                    <a:pt x="19797" y="68103"/>
                  </a:moveTo>
                  <a:lnTo>
                    <a:pt x="19797" y="45799"/>
                  </a:lnTo>
                  <a:lnTo>
                    <a:pt x="34665" y="45799"/>
                  </a:lnTo>
                  <a:cubicBezTo>
                    <a:pt x="37463" y="45869"/>
                    <a:pt x="39797" y="46938"/>
                    <a:pt x="41665" y="49006"/>
                  </a:cubicBezTo>
                  <a:cubicBezTo>
                    <a:pt x="43534" y="51073"/>
                    <a:pt x="44505" y="53722"/>
                    <a:pt x="44577" y="56951"/>
                  </a:cubicBezTo>
                  <a:cubicBezTo>
                    <a:pt x="44505" y="60181"/>
                    <a:pt x="43534" y="62829"/>
                    <a:pt x="41665" y="64897"/>
                  </a:cubicBezTo>
                  <a:cubicBezTo>
                    <a:pt x="39797" y="66965"/>
                    <a:pt x="37463" y="68034"/>
                    <a:pt x="34665" y="68103"/>
                  </a:cubicBezTo>
                  <a:lnTo>
                    <a:pt x="19797" y="68103"/>
                  </a:lnTo>
                  <a:close/>
                </a:path>
              </a:pathLst>
            </a:custGeom>
          </p:spPr>
        </p:pic>
        <p:pic>
          <p:nvPicPr>
            <p:cNvPr id="169" name="Picture 168">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16886" t="37514" r="79693" b="39178"/>
            <a:stretch>
              <a:fillRect/>
            </a:stretch>
          </p:blipFill>
          <p:spPr>
            <a:xfrm flipV="1">
              <a:off x="-3051215" y="3845769"/>
              <a:ext cx="84185" cy="86662"/>
            </a:xfrm>
            <a:custGeom>
              <a:avLst/>
              <a:gdLst/>
              <a:ahLst/>
              <a:cxnLst/>
              <a:rect l="l" t="t" r="r" b="b"/>
              <a:pathLst>
                <a:path w="84185" h="86662">
                  <a:moveTo>
                    <a:pt x="29465" y="86662"/>
                  </a:moveTo>
                  <a:lnTo>
                    <a:pt x="54720" y="86662"/>
                  </a:lnTo>
                  <a:lnTo>
                    <a:pt x="84185" y="0"/>
                  </a:lnTo>
                  <a:lnTo>
                    <a:pt x="62520" y="0"/>
                  </a:lnTo>
                  <a:lnTo>
                    <a:pt x="58187" y="13620"/>
                  </a:lnTo>
                  <a:lnTo>
                    <a:pt x="25998" y="13620"/>
                  </a:lnTo>
                  <a:lnTo>
                    <a:pt x="21665" y="0"/>
                  </a:lnTo>
                  <a:lnTo>
                    <a:pt x="0" y="0"/>
                  </a:lnTo>
                  <a:lnTo>
                    <a:pt x="29465" y="86662"/>
                  </a:lnTo>
                  <a:close/>
                  <a:moveTo>
                    <a:pt x="42092" y="64002"/>
                  </a:moveTo>
                  <a:lnTo>
                    <a:pt x="31941" y="32179"/>
                  </a:lnTo>
                  <a:lnTo>
                    <a:pt x="52244" y="32179"/>
                  </a:lnTo>
                  <a:lnTo>
                    <a:pt x="42092" y="64002"/>
                  </a:lnTo>
                  <a:close/>
                </a:path>
              </a:pathLst>
            </a:custGeom>
          </p:spPr>
        </p:pic>
        <p:pic>
          <p:nvPicPr>
            <p:cNvPr id="170" name="Picture 169">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20420" t="37514" r="76964" b="39178"/>
            <a:stretch>
              <a:fillRect/>
            </a:stretch>
          </p:blipFill>
          <p:spPr>
            <a:xfrm flipV="1">
              <a:off x="-2964252" y="3845769"/>
              <a:ext cx="64373" cy="86662"/>
            </a:xfrm>
            <a:custGeom>
              <a:avLst/>
              <a:gdLst/>
              <a:ahLst/>
              <a:cxnLst/>
              <a:rect l="l" t="t" r="r" b="b"/>
              <a:pathLst>
                <a:path w="64373" h="86662">
                  <a:moveTo>
                    <a:pt x="0" y="86662"/>
                  </a:moveTo>
                  <a:lnTo>
                    <a:pt x="64373" y="86662"/>
                  </a:lnTo>
                  <a:lnTo>
                    <a:pt x="64373" y="67608"/>
                  </a:lnTo>
                  <a:lnTo>
                    <a:pt x="42085" y="67608"/>
                  </a:lnTo>
                  <a:lnTo>
                    <a:pt x="42085" y="0"/>
                  </a:lnTo>
                  <a:lnTo>
                    <a:pt x="22288" y="0"/>
                  </a:lnTo>
                  <a:lnTo>
                    <a:pt x="22288" y="67608"/>
                  </a:lnTo>
                  <a:lnTo>
                    <a:pt x="0" y="67608"/>
                  </a:lnTo>
                  <a:lnTo>
                    <a:pt x="0" y="86662"/>
                  </a:lnTo>
                  <a:close/>
                </a:path>
              </a:pathLst>
            </a:custGeom>
          </p:spPr>
        </p:pic>
        <p:pic>
          <p:nvPicPr>
            <p:cNvPr id="171" name="Picture 170">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23381" t="37514" r="75814" b="39178"/>
            <a:stretch>
              <a:fillRect/>
            </a:stretch>
          </p:blipFill>
          <p:spPr>
            <a:xfrm flipV="1">
              <a:off x="-2891386" y="3845769"/>
              <a:ext cx="19797" cy="86662"/>
            </a:xfrm>
            <a:custGeom>
              <a:avLst/>
              <a:gdLst/>
              <a:ahLst/>
              <a:cxnLst/>
              <a:rect l="l" t="t" r="r" b="b"/>
              <a:pathLst>
                <a:path w="19797" h="86662">
                  <a:moveTo>
                    <a:pt x="0" y="86662"/>
                  </a:moveTo>
                  <a:lnTo>
                    <a:pt x="19797" y="86662"/>
                  </a:lnTo>
                  <a:lnTo>
                    <a:pt x="19797" y="0"/>
                  </a:lnTo>
                  <a:lnTo>
                    <a:pt x="0" y="0"/>
                  </a:lnTo>
                  <a:lnTo>
                    <a:pt x="0" y="86662"/>
                  </a:lnTo>
                  <a:close/>
                </a:path>
              </a:pathLst>
            </a:custGeom>
          </p:spPr>
        </p:pic>
        <p:pic>
          <p:nvPicPr>
            <p:cNvPr id="172" name="Picture 171">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30046" t="37514" r="66533" b="39178"/>
            <a:stretch>
              <a:fillRect/>
            </a:stretch>
          </p:blipFill>
          <p:spPr>
            <a:xfrm flipV="1">
              <a:off x="-2727365" y="3845769"/>
              <a:ext cx="84185" cy="86662"/>
            </a:xfrm>
            <a:custGeom>
              <a:avLst/>
              <a:gdLst/>
              <a:ahLst/>
              <a:cxnLst/>
              <a:rect l="l" t="t" r="r" b="b"/>
              <a:pathLst>
                <a:path w="84185" h="86662">
                  <a:moveTo>
                    <a:pt x="29465" y="86662"/>
                  </a:moveTo>
                  <a:lnTo>
                    <a:pt x="54720" y="86662"/>
                  </a:lnTo>
                  <a:lnTo>
                    <a:pt x="84185" y="0"/>
                  </a:lnTo>
                  <a:lnTo>
                    <a:pt x="62520" y="0"/>
                  </a:lnTo>
                  <a:lnTo>
                    <a:pt x="58187" y="13620"/>
                  </a:lnTo>
                  <a:lnTo>
                    <a:pt x="25998" y="13620"/>
                  </a:lnTo>
                  <a:lnTo>
                    <a:pt x="21665" y="0"/>
                  </a:lnTo>
                  <a:lnTo>
                    <a:pt x="0" y="0"/>
                  </a:lnTo>
                  <a:lnTo>
                    <a:pt x="29465" y="86662"/>
                  </a:lnTo>
                  <a:close/>
                  <a:moveTo>
                    <a:pt x="42092" y="64002"/>
                  </a:moveTo>
                  <a:lnTo>
                    <a:pt x="31941" y="32179"/>
                  </a:lnTo>
                  <a:lnTo>
                    <a:pt x="52244" y="32179"/>
                  </a:lnTo>
                  <a:lnTo>
                    <a:pt x="42092" y="64002"/>
                  </a:lnTo>
                  <a:close/>
                </a:path>
              </a:pathLst>
            </a:custGeom>
          </p:spPr>
        </p:pic>
        <p:pic>
          <p:nvPicPr>
            <p:cNvPr id="173" name="Picture 172">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33832" t="37514" r="63401" b="39178"/>
            <a:stretch>
              <a:fillRect/>
            </a:stretch>
          </p:blipFill>
          <p:spPr>
            <a:xfrm flipV="1">
              <a:off x="-2634212" y="3845769"/>
              <a:ext cx="68088" cy="86662"/>
            </a:xfrm>
            <a:custGeom>
              <a:avLst/>
              <a:gdLst/>
              <a:ahLst/>
              <a:cxnLst/>
              <a:rect l="l" t="t" r="r" b="b"/>
              <a:pathLst>
                <a:path w="68088" h="86662">
                  <a:moveTo>
                    <a:pt x="0" y="86662"/>
                  </a:moveTo>
                  <a:lnTo>
                    <a:pt x="14848" y="86662"/>
                  </a:lnTo>
                  <a:lnTo>
                    <a:pt x="48292" y="39616"/>
                  </a:lnTo>
                  <a:lnTo>
                    <a:pt x="48292" y="86662"/>
                  </a:lnTo>
                  <a:lnTo>
                    <a:pt x="68088" y="86662"/>
                  </a:lnTo>
                  <a:lnTo>
                    <a:pt x="68088" y="0"/>
                  </a:lnTo>
                  <a:lnTo>
                    <a:pt x="53241" y="0"/>
                  </a:lnTo>
                  <a:lnTo>
                    <a:pt x="19797" y="47044"/>
                  </a:lnTo>
                  <a:lnTo>
                    <a:pt x="19797" y="0"/>
                  </a:lnTo>
                  <a:lnTo>
                    <a:pt x="0" y="0"/>
                  </a:lnTo>
                  <a:lnTo>
                    <a:pt x="0" y="86662"/>
                  </a:lnTo>
                  <a:close/>
                </a:path>
              </a:pathLst>
            </a:custGeom>
          </p:spPr>
        </p:pic>
        <p:pic>
          <p:nvPicPr>
            <p:cNvPr id="174" name="Picture 173">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37315" t="37513" r="59566" b="39178"/>
            <a:stretch>
              <a:fillRect/>
            </a:stretch>
          </p:blipFill>
          <p:spPr>
            <a:xfrm flipV="1">
              <a:off x="-2548487" y="3845770"/>
              <a:ext cx="76756" cy="86663"/>
            </a:xfrm>
            <a:custGeom>
              <a:avLst/>
              <a:gdLst/>
              <a:ahLst/>
              <a:cxnLst/>
              <a:rect l="l" t="t" r="r" b="b"/>
              <a:pathLst>
                <a:path w="76756" h="86663">
                  <a:moveTo>
                    <a:pt x="0" y="86663"/>
                  </a:moveTo>
                  <a:lnTo>
                    <a:pt x="34662" y="86663"/>
                  </a:lnTo>
                  <a:cubicBezTo>
                    <a:pt x="40665" y="86660"/>
                    <a:pt x="46156" y="85614"/>
                    <a:pt x="51136" y="83523"/>
                  </a:cubicBezTo>
                  <a:cubicBezTo>
                    <a:pt x="56116" y="81433"/>
                    <a:pt x="60614" y="78314"/>
                    <a:pt x="64631" y="74166"/>
                  </a:cubicBezTo>
                  <a:cubicBezTo>
                    <a:pt x="72694" y="65874"/>
                    <a:pt x="76736" y="55596"/>
                    <a:pt x="76756" y="43332"/>
                  </a:cubicBezTo>
                  <a:cubicBezTo>
                    <a:pt x="76754" y="37195"/>
                    <a:pt x="75738" y="31539"/>
                    <a:pt x="73709" y="26363"/>
                  </a:cubicBezTo>
                  <a:cubicBezTo>
                    <a:pt x="71681" y="21187"/>
                    <a:pt x="68655" y="16524"/>
                    <a:pt x="64631" y="12373"/>
                  </a:cubicBezTo>
                  <a:cubicBezTo>
                    <a:pt x="60614" y="8231"/>
                    <a:pt x="56116" y="5133"/>
                    <a:pt x="51136" y="3078"/>
                  </a:cubicBezTo>
                  <a:cubicBezTo>
                    <a:pt x="46156" y="1024"/>
                    <a:pt x="40665" y="-2"/>
                    <a:pt x="34662" y="1"/>
                  </a:cubicBezTo>
                  <a:lnTo>
                    <a:pt x="0" y="1"/>
                  </a:lnTo>
                  <a:lnTo>
                    <a:pt x="0" y="86663"/>
                  </a:lnTo>
                  <a:close/>
                  <a:moveTo>
                    <a:pt x="19797" y="67609"/>
                  </a:moveTo>
                  <a:lnTo>
                    <a:pt x="19797" y="19054"/>
                  </a:lnTo>
                  <a:lnTo>
                    <a:pt x="34662" y="19054"/>
                  </a:lnTo>
                  <a:cubicBezTo>
                    <a:pt x="38071" y="19057"/>
                    <a:pt x="41163" y="19609"/>
                    <a:pt x="43937" y="20711"/>
                  </a:cubicBezTo>
                  <a:cubicBezTo>
                    <a:pt x="46711" y="21813"/>
                    <a:pt x="49153" y="23449"/>
                    <a:pt x="51261" y="25619"/>
                  </a:cubicBezTo>
                  <a:cubicBezTo>
                    <a:pt x="53426" y="27851"/>
                    <a:pt x="55042" y="30447"/>
                    <a:pt x="56108" y="33407"/>
                  </a:cubicBezTo>
                  <a:cubicBezTo>
                    <a:pt x="57173" y="36367"/>
                    <a:pt x="57705" y="39675"/>
                    <a:pt x="57703" y="43332"/>
                  </a:cubicBezTo>
                  <a:cubicBezTo>
                    <a:pt x="57705" y="46991"/>
                    <a:pt x="57173" y="50294"/>
                    <a:pt x="56108" y="53241"/>
                  </a:cubicBezTo>
                  <a:cubicBezTo>
                    <a:pt x="55042" y="56188"/>
                    <a:pt x="53426" y="58748"/>
                    <a:pt x="51261" y="60920"/>
                  </a:cubicBezTo>
                  <a:cubicBezTo>
                    <a:pt x="49153" y="63150"/>
                    <a:pt x="46711" y="64822"/>
                    <a:pt x="43937" y="65937"/>
                  </a:cubicBezTo>
                  <a:cubicBezTo>
                    <a:pt x="41163" y="67052"/>
                    <a:pt x="38071" y="67609"/>
                    <a:pt x="34662" y="67609"/>
                  </a:cubicBezTo>
                  <a:lnTo>
                    <a:pt x="19797" y="67609"/>
                  </a:lnTo>
                  <a:close/>
                </a:path>
              </a:pathLst>
            </a:custGeom>
          </p:spPr>
        </p:pic>
        <p:pic>
          <p:nvPicPr>
            <p:cNvPr id="175" name="Picture 174">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42347" t="37514" r="54886" b="39178"/>
            <a:stretch>
              <a:fillRect/>
            </a:stretch>
          </p:blipFill>
          <p:spPr>
            <a:xfrm flipV="1">
              <a:off x="-2424662" y="3845769"/>
              <a:ext cx="68088" cy="86662"/>
            </a:xfrm>
            <a:custGeom>
              <a:avLst/>
              <a:gdLst/>
              <a:ahLst/>
              <a:cxnLst/>
              <a:rect l="l" t="t" r="r" b="b"/>
              <a:pathLst>
                <a:path w="68088" h="86662">
                  <a:moveTo>
                    <a:pt x="0" y="86662"/>
                  </a:moveTo>
                  <a:lnTo>
                    <a:pt x="14847" y="86662"/>
                  </a:lnTo>
                  <a:lnTo>
                    <a:pt x="48292" y="39616"/>
                  </a:lnTo>
                  <a:lnTo>
                    <a:pt x="48292" y="86662"/>
                  </a:lnTo>
                  <a:lnTo>
                    <a:pt x="68088" y="86662"/>
                  </a:lnTo>
                  <a:lnTo>
                    <a:pt x="68088" y="0"/>
                  </a:lnTo>
                  <a:lnTo>
                    <a:pt x="53241" y="0"/>
                  </a:lnTo>
                  <a:lnTo>
                    <a:pt x="19797" y="47044"/>
                  </a:lnTo>
                  <a:lnTo>
                    <a:pt x="19797" y="0"/>
                  </a:lnTo>
                  <a:lnTo>
                    <a:pt x="0" y="0"/>
                  </a:lnTo>
                  <a:lnTo>
                    <a:pt x="0" y="86662"/>
                  </a:lnTo>
                  <a:close/>
                </a:path>
              </a:pathLst>
            </a:custGeom>
          </p:spPr>
        </p:pic>
        <p:pic>
          <p:nvPicPr>
            <p:cNvPr id="176" name="Picture 175">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45831" t="37514" r="51604" b="39178"/>
            <a:stretch>
              <a:fillRect/>
            </a:stretch>
          </p:blipFill>
          <p:spPr>
            <a:xfrm flipV="1">
              <a:off x="-2338936" y="3845769"/>
              <a:ext cx="63135" cy="86662"/>
            </a:xfrm>
            <a:custGeom>
              <a:avLst/>
              <a:gdLst/>
              <a:ahLst/>
              <a:cxnLst/>
              <a:rect l="l" t="t" r="r" b="b"/>
              <a:pathLst>
                <a:path w="63135" h="86662">
                  <a:moveTo>
                    <a:pt x="0" y="86662"/>
                  </a:moveTo>
                  <a:lnTo>
                    <a:pt x="32807" y="86662"/>
                  </a:lnTo>
                  <a:cubicBezTo>
                    <a:pt x="41355" y="86682"/>
                    <a:pt x="48536" y="83795"/>
                    <a:pt x="54351" y="78001"/>
                  </a:cubicBezTo>
                  <a:cubicBezTo>
                    <a:pt x="57261" y="75099"/>
                    <a:pt x="59452" y="71901"/>
                    <a:pt x="60924" y="68409"/>
                  </a:cubicBezTo>
                  <a:cubicBezTo>
                    <a:pt x="62396" y="64916"/>
                    <a:pt x="63133" y="61097"/>
                    <a:pt x="63135" y="56951"/>
                  </a:cubicBezTo>
                  <a:cubicBezTo>
                    <a:pt x="63133" y="52806"/>
                    <a:pt x="62396" y="48986"/>
                    <a:pt x="60924" y="45494"/>
                  </a:cubicBezTo>
                  <a:cubicBezTo>
                    <a:pt x="59452" y="42001"/>
                    <a:pt x="57261" y="38804"/>
                    <a:pt x="54351" y="35902"/>
                  </a:cubicBezTo>
                  <a:cubicBezTo>
                    <a:pt x="48536" y="30107"/>
                    <a:pt x="41355" y="27220"/>
                    <a:pt x="32807" y="27241"/>
                  </a:cubicBezTo>
                  <a:lnTo>
                    <a:pt x="19797" y="27241"/>
                  </a:lnTo>
                  <a:lnTo>
                    <a:pt x="19797" y="0"/>
                  </a:lnTo>
                  <a:lnTo>
                    <a:pt x="0" y="0"/>
                  </a:lnTo>
                  <a:lnTo>
                    <a:pt x="0" y="86662"/>
                  </a:lnTo>
                  <a:close/>
                  <a:moveTo>
                    <a:pt x="19797" y="68103"/>
                  </a:moveTo>
                  <a:lnTo>
                    <a:pt x="19797" y="45799"/>
                  </a:lnTo>
                  <a:lnTo>
                    <a:pt x="32807" y="45799"/>
                  </a:lnTo>
                  <a:cubicBezTo>
                    <a:pt x="35902" y="45869"/>
                    <a:pt x="38416" y="46938"/>
                    <a:pt x="40350" y="49006"/>
                  </a:cubicBezTo>
                  <a:cubicBezTo>
                    <a:pt x="42283" y="51073"/>
                    <a:pt x="43279" y="53722"/>
                    <a:pt x="43339" y="56951"/>
                  </a:cubicBezTo>
                  <a:cubicBezTo>
                    <a:pt x="43279" y="60181"/>
                    <a:pt x="42283" y="62829"/>
                    <a:pt x="40350" y="64897"/>
                  </a:cubicBezTo>
                  <a:cubicBezTo>
                    <a:pt x="38416" y="66965"/>
                    <a:pt x="35902" y="68034"/>
                    <a:pt x="32807" y="68103"/>
                  </a:cubicBezTo>
                  <a:lnTo>
                    <a:pt x="19797" y="68103"/>
                  </a:lnTo>
                  <a:close/>
                </a:path>
              </a:pathLst>
            </a:custGeom>
          </p:spPr>
        </p:pic>
        <p:pic>
          <p:nvPicPr>
            <p:cNvPr id="177" name="Picture 176">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48927" t="37514" r="49010" b="39178"/>
            <a:stretch>
              <a:fillRect/>
            </a:stretch>
          </p:blipFill>
          <p:spPr>
            <a:xfrm flipV="1">
              <a:off x="-2262736" y="3845769"/>
              <a:ext cx="50753" cy="86662"/>
            </a:xfrm>
            <a:custGeom>
              <a:avLst/>
              <a:gdLst/>
              <a:ahLst/>
              <a:cxnLst/>
              <a:rect l="l" t="t" r="r" b="b"/>
              <a:pathLst>
                <a:path w="50753" h="86662">
                  <a:moveTo>
                    <a:pt x="0" y="86662"/>
                  </a:moveTo>
                  <a:lnTo>
                    <a:pt x="19797" y="86662"/>
                  </a:lnTo>
                  <a:lnTo>
                    <a:pt x="19797" y="19053"/>
                  </a:lnTo>
                  <a:lnTo>
                    <a:pt x="50753" y="19053"/>
                  </a:lnTo>
                  <a:lnTo>
                    <a:pt x="50753" y="0"/>
                  </a:lnTo>
                  <a:lnTo>
                    <a:pt x="0" y="0"/>
                  </a:lnTo>
                  <a:lnTo>
                    <a:pt x="0" y="86662"/>
                  </a:lnTo>
                  <a:close/>
                </a:path>
              </a:pathLst>
            </a:custGeom>
          </p:spPr>
        </p:pic>
        <p:pic>
          <p:nvPicPr>
            <p:cNvPr id="178" name="Picture 177">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59850" t="37514" r="36829" b="39178"/>
            <a:stretch>
              <a:fillRect/>
            </a:stretch>
          </p:blipFill>
          <p:spPr>
            <a:xfrm flipV="1">
              <a:off x="-1993940" y="3845769"/>
              <a:ext cx="81709" cy="86662"/>
            </a:xfrm>
            <a:custGeom>
              <a:avLst/>
              <a:gdLst/>
              <a:ahLst/>
              <a:cxnLst/>
              <a:rect l="l" t="t" r="r" b="b"/>
              <a:pathLst>
                <a:path w="81709" h="86662">
                  <a:moveTo>
                    <a:pt x="0" y="86662"/>
                  </a:moveTo>
                  <a:lnTo>
                    <a:pt x="21665" y="86662"/>
                  </a:lnTo>
                  <a:lnTo>
                    <a:pt x="40855" y="22903"/>
                  </a:lnTo>
                  <a:lnTo>
                    <a:pt x="60044" y="86662"/>
                  </a:lnTo>
                  <a:lnTo>
                    <a:pt x="81709" y="86662"/>
                  </a:lnTo>
                  <a:lnTo>
                    <a:pt x="53482" y="0"/>
                  </a:lnTo>
                  <a:lnTo>
                    <a:pt x="28227" y="0"/>
                  </a:lnTo>
                  <a:lnTo>
                    <a:pt x="0" y="86662"/>
                  </a:lnTo>
                  <a:close/>
                </a:path>
              </a:pathLst>
            </a:custGeom>
          </p:spPr>
        </p:pic>
        <p:pic>
          <p:nvPicPr>
            <p:cNvPr id="179" name="Picture 178">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63636" t="37514" r="34151" b="39178"/>
            <a:stretch>
              <a:fillRect/>
            </a:stretch>
          </p:blipFill>
          <p:spPr>
            <a:xfrm flipV="1">
              <a:off x="-1900787" y="3845769"/>
              <a:ext cx="54468" cy="86662"/>
            </a:xfrm>
            <a:custGeom>
              <a:avLst/>
              <a:gdLst/>
              <a:ahLst/>
              <a:cxnLst/>
              <a:rect l="l" t="t" r="r" b="b"/>
              <a:pathLst>
                <a:path w="54468" h="86662">
                  <a:moveTo>
                    <a:pt x="0" y="86662"/>
                  </a:moveTo>
                  <a:lnTo>
                    <a:pt x="53849" y="86662"/>
                  </a:lnTo>
                  <a:lnTo>
                    <a:pt x="53849" y="67608"/>
                  </a:lnTo>
                  <a:lnTo>
                    <a:pt x="19797" y="67608"/>
                  </a:lnTo>
                  <a:lnTo>
                    <a:pt x="19797" y="53229"/>
                  </a:lnTo>
                  <a:lnTo>
                    <a:pt x="50753" y="53229"/>
                  </a:lnTo>
                  <a:lnTo>
                    <a:pt x="50753" y="34423"/>
                  </a:lnTo>
                  <a:lnTo>
                    <a:pt x="19797" y="34423"/>
                  </a:lnTo>
                  <a:lnTo>
                    <a:pt x="19797" y="19053"/>
                  </a:lnTo>
                  <a:lnTo>
                    <a:pt x="54468" y="19053"/>
                  </a:lnTo>
                  <a:lnTo>
                    <a:pt x="54468" y="0"/>
                  </a:lnTo>
                  <a:lnTo>
                    <a:pt x="0" y="0"/>
                  </a:lnTo>
                  <a:lnTo>
                    <a:pt x="0" y="86662"/>
                  </a:lnTo>
                  <a:close/>
                </a:path>
              </a:pathLst>
            </a:custGeom>
          </p:spPr>
        </p:pic>
        <p:pic>
          <p:nvPicPr>
            <p:cNvPr id="180" name="Picture 179">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66345" t="37514" r="30938" b="39178"/>
            <a:stretch>
              <a:fillRect/>
            </a:stretch>
          </p:blipFill>
          <p:spPr>
            <a:xfrm flipV="1">
              <a:off x="-1834112" y="3845769"/>
              <a:ext cx="66850" cy="86662"/>
            </a:xfrm>
            <a:custGeom>
              <a:avLst/>
              <a:gdLst/>
              <a:ahLst/>
              <a:cxnLst/>
              <a:rect l="l" t="t" r="r" b="b"/>
              <a:pathLst>
                <a:path w="66850" h="86662">
                  <a:moveTo>
                    <a:pt x="0" y="86662"/>
                  </a:moveTo>
                  <a:lnTo>
                    <a:pt x="34665" y="86662"/>
                  </a:lnTo>
                  <a:cubicBezTo>
                    <a:pt x="38810" y="86664"/>
                    <a:pt x="42629" y="85948"/>
                    <a:pt x="46121" y="84512"/>
                  </a:cubicBezTo>
                  <a:cubicBezTo>
                    <a:pt x="49613" y="83076"/>
                    <a:pt x="52810" y="80906"/>
                    <a:pt x="55713" y="78001"/>
                  </a:cubicBezTo>
                  <a:cubicBezTo>
                    <a:pt x="58618" y="75099"/>
                    <a:pt x="60788" y="71901"/>
                    <a:pt x="62224" y="68409"/>
                  </a:cubicBezTo>
                  <a:cubicBezTo>
                    <a:pt x="63660" y="64916"/>
                    <a:pt x="64376" y="61097"/>
                    <a:pt x="64374" y="56951"/>
                  </a:cubicBezTo>
                  <a:cubicBezTo>
                    <a:pt x="64304" y="51606"/>
                    <a:pt x="62835" y="46719"/>
                    <a:pt x="59966" y="42292"/>
                  </a:cubicBezTo>
                  <a:cubicBezTo>
                    <a:pt x="57097" y="37864"/>
                    <a:pt x="53246" y="34373"/>
                    <a:pt x="48413" y="31820"/>
                  </a:cubicBezTo>
                  <a:lnTo>
                    <a:pt x="66850" y="0"/>
                  </a:lnTo>
                  <a:lnTo>
                    <a:pt x="45567" y="0"/>
                  </a:lnTo>
                  <a:lnTo>
                    <a:pt x="29213" y="28479"/>
                  </a:lnTo>
                  <a:lnTo>
                    <a:pt x="19797" y="28479"/>
                  </a:lnTo>
                  <a:lnTo>
                    <a:pt x="19797" y="0"/>
                  </a:lnTo>
                  <a:lnTo>
                    <a:pt x="0" y="0"/>
                  </a:lnTo>
                  <a:lnTo>
                    <a:pt x="0" y="86662"/>
                  </a:lnTo>
                  <a:close/>
                  <a:moveTo>
                    <a:pt x="19797" y="68103"/>
                  </a:moveTo>
                  <a:lnTo>
                    <a:pt x="19797" y="45799"/>
                  </a:lnTo>
                  <a:lnTo>
                    <a:pt x="34665" y="45799"/>
                  </a:lnTo>
                  <a:cubicBezTo>
                    <a:pt x="37463" y="45869"/>
                    <a:pt x="39797" y="46938"/>
                    <a:pt x="41666" y="49006"/>
                  </a:cubicBezTo>
                  <a:cubicBezTo>
                    <a:pt x="43534" y="51073"/>
                    <a:pt x="44505" y="53722"/>
                    <a:pt x="44577" y="56951"/>
                  </a:cubicBezTo>
                  <a:cubicBezTo>
                    <a:pt x="44505" y="60181"/>
                    <a:pt x="43534" y="62829"/>
                    <a:pt x="41666" y="64897"/>
                  </a:cubicBezTo>
                  <a:cubicBezTo>
                    <a:pt x="39797" y="66965"/>
                    <a:pt x="37463" y="68034"/>
                    <a:pt x="34665" y="68103"/>
                  </a:cubicBezTo>
                  <a:lnTo>
                    <a:pt x="19797" y="68103"/>
                  </a:lnTo>
                  <a:close/>
                </a:path>
              </a:pathLst>
            </a:custGeom>
          </p:spPr>
        </p:pic>
        <p:pic>
          <p:nvPicPr>
            <p:cNvPr id="181" name="Picture 180">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69140" t="37514" r="27439" b="39178"/>
            <a:stretch>
              <a:fillRect/>
            </a:stretch>
          </p:blipFill>
          <p:spPr>
            <a:xfrm flipV="1">
              <a:off x="-1765340" y="3845769"/>
              <a:ext cx="84185" cy="86662"/>
            </a:xfrm>
            <a:custGeom>
              <a:avLst/>
              <a:gdLst/>
              <a:ahLst/>
              <a:cxnLst/>
              <a:rect l="l" t="t" r="r" b="b"/>
              <a:pathLst>
                <a:path w="84185" h="86662">
                  <a:moveTo>
                    <a:pt x="29465" y="86662"/>
                  </a:moveTo>
                  <a:lnTo>
                    <a:pt x="54720" y="86662"/>
                  </a:lnTo>
                  <a:lnTo>
                    <a:pt x="84185" y="0"/>
                  </a:lnTo>
                  <a:lnTo>
                    <a:pt x="62520" y="0"/>
                  </a:lnTo>
                  <a:lnTo>
                    <a:pt x="58187" y="13620"/>
                  </a:lnTo>
                  <a:lnTo>
                    <a:pt x="25998" y="13620"/>
                  </a:lnTo>
                  <a:lnTo>
                    <a:pt x="21665" y="0"/>
                  </a:lnTo>
                  <a:lnTo>
                    <a:pt x="0" y="0"/>
                  </a:lnTo>
                  <a:lnTo>
                    <a:pt x="29465" y="86662"/>
                  </a:lnTo>
                  <a:close/>
                  <a:moveTo>
                    <a:pt x="42092" y="64002"/>
                  </a:moveTo>
                  <a:lnTo>
                    <a:pt x="31941" y="32179"/>
                  </a:lnTo>
                  <a:lnTo>
                    <a:pt x="52244" y="32179"/>
                  </a:lnTo>
                  <a:lnTo>
                    <a:pt x="42092" y="64002"/>
                  </a:lnTo>
                  <a:close/>
                </a:path>
              </a:pathLst>
            </a:custGeom>
          </p:spPr>
        </p:pic>
        <p:pic>
          <p:nvPicPr>
            <p:cNvPr id="182" name="Picture 181">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76796" t="37514" r="20991" b="39178"/>
            <a:stretch>
              <a:fillRect/>
            </a:stretch>
          </p:blipFill>
          <p:spPr>
            <a:xfrm flipV="1">
              <a:off x="-1576937" y="3845769"/>
              <a:ext cx="54468" cy="86662"/>
            </a:xfrm>
            <a:custGeom>
              <a:avLst/>
              <a:gdLst/>
              <a:ahLst/>
              <a:cxnLst/>
              <a:rect l="l" t="t" r="r" b="b"/>
              <a:pathLst>
                <a:path w="54468" h="86662">
                  <a:moveTo>
                    <a:pt x="0" y="86662"/>
                  </a:moveTo>
                  <a:lnTo>
                    <a:pt x="53849" y="86662"/>
                  </a:lnTo>
                  <a:lnTo>
                    <a:pt x="53849" y="67608"/>
                  </a:lnTo>
                  <a:lnTo>
                    <a:pt x="19797" y="67608"/>
                  </a:lnTo>
                  <a:lnTo>
                    <a:pt x="19797" y="53229"/>
                  </a:lnTo>
                  <a:lnTo>
                    <a:pt x="50753" y="53229"/>
                  </a:lnTo>
                  <a:lnTo>
                    <a:pt x="50753" y="34423"/>
                  </a:lnTo>
                  <a:lnTo>
                    <a:pt x="19797" y="34423"/>
                  </a:lnTo>
                  <a:lnTo>
                    <a:pt x="19797" y="19053"/>
                  </a:lnTo>
                  <a:lnTo>
                    <a:pt x="54468" y="19053"/>
                  </a:lnTo>
                  <a:lnTo>
                    <a:pt x="54468" y="0"/>
                  </a:lnTo>
                  <a:lnTo>
                    <a:pt x="0" y="0"/>
                  </a:lnTo>
                  <a:lnTo>
                    <a:pt x="0" y="86662"/>
                  </a:lnTo>
                  <a:close/>
                </a:path>
              </a:pathLst>
            </a:custGeom>
          </p:spPr>
        </p:pic>
        <p:pic>
          <p:nvPicPr>
            <p:cNvPr id="183" name="Picture 182">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81441" t="37514" r="15843" b="39178"/>
            <a:stretch>
              <a:fillRect/>
            </a:stretch>
          </p:blipFill>
          <p:spPr>
            <a:xfrm flipV="1">
              <a:off x="-1462637" y="3845769"/>
              <a:ext cx="66850" cy="86662"/>
            </a:xfrm>
            <a:custGeom>
              <a:avLst/>
              <a:gdLst/>
              <a:ahLst/>
              <a:cxnLst/>
              <a:rect l="l" t="t" r="r" b="b"/>
              <a:pathLst>
                <a:path w="66850" h="86662">
                  <a:moveTo>
                    <a:pt x="0" y="86662"/>
                  </a:moveTo>
                  <a:lnTo>
                    <a:pt x="34665" y="86662"/>
                  </a:lnTo>
                  <a:cubicBezTo>
                    <a:pt x="38810" y="86664"/>
                    <a:pt x="42629" y="85948"/>
                    <a:pt x="46121" y="84512"/>
                  </a:cubicBezTo>
                  <a:cubicBezTo>
                    <a:pt x="49613" y="83076"/>
                    <a:pt x="52810" y="80906"/>
                    <a:pt x="55713" y="78001"/>
                  </a:cubicBezTo>
                  <a:cubicBezTo>
                    <a:pt x="58618" y="75099"/>
                    <a:pt x="60788" y="71901"/>
                    <a:pt x="62224" y="68409"/>
                  </a:cubicBezTo>
                  <a:cubicBezTo>
                    <a:pt x="63660" y="64916"/>
                    <a:pt x="64376" y="61097"/>
                    <a:pt x="64374" y="56951"/>
                  </a:cubicBezTo>
                  <a:cubicBezTo>
                    <a:pt x="64304" y="51606"/>
                    <a:pt x="62835" y="46719"/>
                    <a:pt x="59966" y="42292"/>
                  </a:cubicBezTo>
                  <a:cubicBezTo>
                    <a:pt x="57097" y="37864"/>
                    <a:pt x="53246" y="34373"/>
                    <a:pt x="48413" y="31820"/>
                  </a:cubicBezTo>
                  <a:lnTo>
                    <a:pt x="66850" y="0"/>
                  </a:lnTo>
                  <a:lnTo>
                    <a:pt x="45567" y="0"/>
                  </a:lnTo>
                  <a:lnTo>
                    <a:pt x="29213" y="28479"/>
                  </a:lnTo>
                  <a:lnTo>
                    <a:pt x="19797" y="28479"/>
                  </a:lnTo>
                  <a:lnTo>
                    <a:pt x="19797" y="0"/>
                  </a:lnTo>
                  <a:lnTo>
                    <a:pt x="0" y="0"/>
                  </a:lnTo>
                  <a:lnTo>
                    <a:pt x="0" y="86662"/>
                  </a:lnTo>
                  <a:close/>
                  <a:moveTo>
                    <a:pt x="19797" y="68103"/>
                  </a:moveTo>
                  <a:lnTo>
                    <a:pt x="19797" y="45799"/>
                  </a:lnTo>
                  <a:lnTo>
                    <a:pt x="34665" y="45799"/>
                  </a:lnTo>
                  <a:cubicBezTo>
                    <a:pt x="37463" y="45869"/>
                    <a:pt x="39797" y="46938"/>
                    <a:pt x="41666" y="49006"/>
                  </a:cubicBezTo>
                  <a:cubicBezTo>
                    <a:pt x="43534" y="51073"/>
                    <a:pt x="44505" y="53722"/>
                    <a:pt x="44577" y="56951"/>
                  </a:cubicBezTo>
                  <a:cubicBezTo>
                    <a:pt x="44505" y="60181"/>
                    <a:pt x="43534" y="62829"/>
                    <a:pt x="41666" y="64897"/>
                  </a:cubicBezTo>
                  <a:cubicBezTo>
                    <a:pt x="39797" y="66965"/>
                    <a:pt x="37463" y="68034"/>
                    <a:pt x="34665" y="68103"/>
                  </a:cubicBezTo>
                  <a:lnTo>
                    <a:pt x="19797" y="68103"/>
                  </a:lnTo>
                  <a:close/>
                </a:path>
              </a:pathLst>
            </a:custGeom>
          </p:spPr>
        </p:pic>
        <p:pic>
          <p:nvPicPr>
            <p:cNvPr id="184" name="Picture 183">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84235" t="37514" r="12344" b="39178"/>
            <a:stretch>
              <a:fillRect/>
            </a:stretch>
          </p:blipFill>
          <p:spPr>
            <a:xfrm flipV="1">
              <a:off x="-1393865" y="3845769"/>
              <a:ext cx="84185" cy="86662"/>
            </a:xfrm>
            <a:custGeom>
              <a:avLst/>
              <a:gdLst/>
              <a:ahLst/>
              <a:cxnLst/>
              <a:rect l="l" t="t" r="r" b="b"/>
              <a:pathLst>
                <a:path w="84185" h="86662">
                  <a:moveTo>
                    <a:pt x="29465" y="86662"/>
                  </a:moveTo>
                  <a:lnTo>
                    <a:pt x="54720" y="86662"/>
                  </a:lnTo>
                  <a:lnTo>
                    <a:pt x="84185" y="0"/>
                  </a:lnTo>
                  <a:lnTo>
                    <a:pt x="62520" y="0"/>
                  </a:lnTo>
                  <a:lnTo>
                    <a:pt x="58187" y="13620"/>
                  </a:lnTo>
                  <a:lnTo>
                    <a:pt x="25998" y="13620"/>
                  </a:lnTo>
                  <a:lnTo>
                    <a:pt x="21665" y="0"/>
                  </a:lnTo>
                  <a:lnTo>
                    <a:pt x="0" y="0"/>
                  </a:lnTo>
                  <a:lnTo>
                    <a:pt x="29465" y="86662"/>
                  </a:lnTo>
                  <a:close/>
                  <a:moveTo>
                    <a:pt x="42092" y="64002"/>
                  </a:moveTo>
                  <a:lnTo>
                    <a:pt x="31941" y="32179"/>
                  </a:lnTo>
                  <a:lnTo>
                    <a:pt x="52244" y="32179"/>
                  </a:lnTo>
                  <a:lnTo>
                    <a:pt x="42092" y="64002"/>
                  </a:lnTo>
                  <a:close/>
                </a:path>
              </a:pathLst>
            </a:custGeom>
          </p:spPr>
        </p:pic>
        <p:pic>
          <p:nvPicPr>
            <p:cNvPr id="185" name="Picture 184">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87769" t="37514" r="9615" b="39178"/>
            <a:stretch>
              <a:fillRect/>
            </a:stretch>
          </p:blipFill>
          <p:spPr>
            <a:xfrm flipV="1">
              <a:off x="-1306903" y="3845769"/>
              <a:ext cx="64374" cy="86662"/>
            </a:xfrm>
            <a:custGeom>
              <a:avLst/>
              <a:gdLst/>
              <a:ahLst/>
              <a:cxnLst/>
              <a:rect l="l" t="t" r="r" b="b"/>
              <a:pathLst>
                <a:path w="64374" h="86662">
                  <a:moveTo>
                    <a:pt x="0" y="86662"/>
                  </a:moveTo>
                  <a:lnTo>
                    <a:pt x="64374" y="86662"/>
                  </a:lnTo>
                  <a:lnTo>
                    <a:pt x="64374" y="67608"/>
                  </a:lnTo>
                  <a:lnTo>
                    <a:pt x="42085" y="67608"/>
                  </a:lnTo>
                  <a:lnTo>
                    <a:pt x="42085" y="0"/>
                  </a:lnTo>
                  <a:lnTo>
                    <a:pt x="22289" y="0"/>
                  </a:lnTo>
                  <a:lnTo>
                    <a:pt x="22289" y="67608"/>
                  </a:lnTo>
                  <a:lnTo>
                    <a:pt x="0" y="67608"/>
                  </a:lnTo>
                  <a:lnTo>
                    <a:pt x="0" y="86662"/>
                  </a:lnTo>
                  <a:close/>
                </a:path>
              </a:pathLst>
            </a:custGeom>
          </p:spPr>
        </p:pic>
        <p:pic>
          <p:nvPicPr>
            <p:cNvPr id="186" name="Picture 185">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90730" t="37514" r="8465" b="39178"/>
            <a:stretch>
              <a:fillRect/>
            </a:stretch>
          </p:blipFill>
          <p:spPr>
            <a:xfrm flipV="1">
              <a:off x="-1234036" y="3845769"/>
              <a:ext cx="19797" cy="86662"/>
            </a:xfrm>
            <a:custGeom>
              <a:avLst/>
              <a:gdLst/>
              <a:ahLst/>
              <a:cxnLst/>
              <a:rect l="l" t="t" r="r" b="b"/>
              <a:pathLst>
                <a:path w="19797" h="86662">
                  <a:moveTo>
                    <a:pt x="0" y="86662"/>
                  </a:moveTo>
                  <a:lnTo>
                    <a:pt x="19797" y="86662"/>
                  </a:lnTo>
                  <a:lnTo>
                    <a:pt x="19797" y="0"/>
                  </a:lnTo>
                  <a:lnTo>
                    <a:pt x="0" y="0"/>
                  </a:lnTo>
                  <a:lnTo>
                    <a:pt x="0" y="86662"/>
                  </a:lnTo>
                  <a:close/>
                </a:path>
              </a:pathLst>
            </a:custGeom>
          </p:spPr>
        </p:pic>
      </p:grpSp>
    </p:spTree>
    <p:extLst>
      <p:ext uri="{BB962C8B-B14F-4D97-AF65-F5344CB8AC3E}">
        <p14:creationId xmlns:p14="http://schemas.microsoft.com/office/powerpoint/2010/main" val="128503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64">
            <a:extLst>
              <a:ext uri="{FF2B5EF4-FFF2-40B4-BE49-F238E27FC236}">
                <a16:creationId xmlns:a16="http://schemas.microsoft.com/office/drawing/2014/main" id="{B6D3E4E0-32CD-AE45-6B79-B4AE4389E20B}"/>
              </a:ext>
            </a:extLst>
          </p:cNvPr>
          <p:cNvSpPr/>
          <p:nvPr/>
        </p:nvSpPr>
        <p:spPr>
          <a:xfrm>
            <a:off x="893911" y="4461155"/>
            <a:ext cx="5253113" cy="1774885"/>
          </a:xfrm>
          <a:custGeom>
            <a:avLst/>
            <a:gdLst>
              <a:gd name="connsiteX0" fmla="*/ 53413 w 6022955"/>
              <a:gd name="connsiteY0" fmla="*/ 0 h 2189040"/>
              <a:gd name="connsiteX1" fmla="*/ 5969542 w 6022955"/>
              <a:gd name="connsiteY1" fmla="*/ 0 h 2189040"/>
              <a:gd name="connsiteX2" fmla="*/ 6022955 w 6022955"/>
              <a:gd name="connsiteY2" fmla="*/ 53413 h 2189040"/>
              <a:gd name="connsiteX3" fmla="*/ 6022955 w 6022955"/>
              <a:gd name="connsiteY3" fmla="*/ 2135627 h 2189040"/>
              <a:gd name="connsiteX4" fmla="*/ 5969542 w 6022955"/>
              <a:gd name="connsiteY4" fmla="*/ 2189040 h 2189040"/>
              <a:gd name="connsiteX5" fmla="*/ 53413 w 6022955"/>
              <a:gd name="connsiteY5" fmla="*/ 2189040 h 2189040"/>
              <a:gd name="connsiteX6" fmla="*/ 0 w 6022955"/>
              <a:gd name="connsiteY6" fmla="*/ 2135627 h 2189040"/>
              <a:gd name="connsiteX7" fmla="*/ 0 w 6022955"/>
              <a:gd name="connsiteY7" fmla="*/ 53413 h 2189040"/>
              <a:gd name="connsiteX8" fmla="*/ 53413 w 6022955"/>
              <a:gd name="connsiteY8" fmla="*/ 0 h 218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2955" h="2189040">
                <a:moveTo>
                  <a:pt x="53413" y="0"/>
                </a:moveTo>
                <a:lnTo>
                  <a:pt x="5969542" y="0"/>
                </a:lnTo>
                <a:cubicBezTo>
                  <a:pt x="5999041" y="0"/>
                  <a:pt x="6022955" y="23914"/>
                  <a:pt x="6022955" y="53413"/>
                </a:cubicBezTo>
                <a:lnTo>
                  <a:pt x="6022955" y="2135627"/>
                </a:lnTo>
                <a:cubicBezTo>
                  <a:pt x="6022955" y="2165126"/>
                  <a:pt x="5999041" y="2189040"/>
                  <a:pt x="5969542" y="2189040"/>
                </a:cubicBezTo>
                <a:lnTo>
                  <a:pt x="53413" y="2189040"/>
                </a:lnTo>
                <a:cubicBezTo>
                  <a:pt x="23914" y="2189040"/>
                  <a:pt x="0" y="2165126"/>
                  <a:pt x="0" y="2135627"/>
                </a:cubicBezTo>
                <a:lnTo>
                  <a:pt x="0" y="53413"/>
                </a:lnTo>
                <a:cubicBezTo>
                  <a:pt x="0" y="23914"/>
                  <a:pt x="23914" y="0"/>
                  <a:pt x="53413" y="0"/>
                </a:cubicBezTo>
                <a:close/>
              </a:path>
            </a:pathLst>
          </a:custGeom>
          <a:gradFill>
            <a:gsLst>
              <a:gs pos="63000">
                <a:srgbClr val="F9F9F9"/>
              </a:gs>
              <a:gs pos="0">
                <a:srgbClr val="F0F1F1"/>
              </a:gs>
              <a:gs pos="100000">
                <a:srgbClr val="FFFFFF">
                  <a:alpha val="0"/>
                </a:srgbClr>
              </a:gs>
            </a:gsLst>
            <a:lin ang="0" scaled="0"/>
          </a:gradFill>
          <a:ln w="1905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560" b="0" i="0" u="none" strike="noStrike" kern="0" cap="all"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TextBox 59">
            <a:extLst>
              <a:ext uri="{FF2B5EF4-FFF2-40B4-BE49-F238E27FC236}">
                <a16:creationId xmlns:a16="http://schemas.microsoft.com/office/drawing/2014/main" id="{B080FD7A-36F5-4379-8811-FA3E725019FE}"/>
              </a:ext>
            </a:extLst>
          </p:cNvPr>
          <p:cNvSpPr txBox="1"/>
          <p:nvPr/>
        </p:nvSpPr>
        <p:spPr>
          <a:xfrm>
            <a:off x="853765" y="1144845"/>
            <a:ext cx="4501430" cy="436017"/>
          </a:xfrm>
          <a:prstGeom prst="rect">
            <a:avLst/>
          </a:prstGeom>
          <a:noFill/>
        </p:spPr>
        <p:txBody>
          <a:bodyPr wrap="square" rtlCol="0">
            <a:spAutoFit/>
          </a:bodyPr>
          <a:lstStyle/>
          <a:p>
            <a:pPr defTabSz="792510">
              <a:spcBef>
                <a:spcPts val="173"/>
              </a:spcBef>
              <a:spcAft>
                <a:spcPts val="173"/>
              </a:spcAft>
              <a:defRPr/>
            </a:pPr>
            <a:r>
              <a:rPr lang="de-DE" sz="1000" b="1" dirty="0">
                <a:solidFill>
                  <a:srgbClr val="005993"/>
                </a:solidFill>
                <a:latin typeface="SVN-Gilroy XBold" panose="00000900000000000000" pitchFamily="50" charset="0"/>
                <a:cs typeface="Arial" panose="020B0604020202020204" pitchFamily="34" charset="0"/>
              </a:rPr>
              <a:t>More information about VietinBank in other publications </a:t>
            </a:r>
          </a:p>
          <a:p>
            <a:pPr algn="just">
              <a:spcBef>
                <a:spcPts val="173"/>
              </a:spcBef>
              <a:spcAft>
                <a:spcPts val="173"/>
              </a:spcAft>
            </a:pPr>
            <a:r>
              <a:rPr lang="vi-VN" sz="900" i="1" dirty="0">
                <a:solidFill>
                  <a:prstClr val="black">
                    <a:lumMod val="75000"/>
                    <a:lumOff val="25000"/>
                  </a:prstClr>
                </a:solidFill>
                <a:latin typeface="SVN-Gilroy Medium" panose="00000600000000000000" pitchFamily="50" charset="0"/>
                <a:cs typeface="Arial" panose="020B0604020202020204" pitchFamily="34" charset="0"/>
              </a:rPr>
              <a:t>(</a:t>
            </a:r>
            <a:r>
              <a:rPr lang="en-US" sz="900" i="1" dirty="0">
                <a:solidFill>
                  <a:prstClr val="black">
                    <a:lumMod val="75000"/>
                    <a:lumOff val="25000"/>
                  </a:prstClr>
                </a:solidFill>
                <a:latin typeface="SVN-Gilroy Medium" panose="00000600000000000000" pitchFamily="50" charset="0"/>
                <a:cs typeface="Arial" panose="020B0604020202020204" pitchFamily="34" charset="0"/>
              </a:rPr>
              <a:t>Click on below titles/ images to access link </a:t>
            </a:r>
            <a:r>
              <a:rPr lang="vi-VN" sz="900" i="1" dirty="0">
                <a:solidFill>
                  <a:prstClr val="black">
                    <a:lumMod val="75000"/>
                    <a:lumOff val="25000"/>
                  </a:prstClr>
                </a:solidFill>
                <a:latin typeface="SVN-Gilroy Medium" panose="00000600000000000000" pitchFamily="50" charset="0"/>
                <a:cs typeface="Arial" panose="020B0604020202020204" pitchFamily="34" charset="0"/>
              </a:rPr>
              <a:t>▼)</a:t>
            </a:r>
          </a:p>
        </p:txBody>
      </p:sp>
      <p:sp>
        <p:nvSpPr>
          <p:cNvPr id="61" name="TextBox 60">
            <a:extLst>
              <a:ext uri="{FF2B5EF4-FFF2-40B4-BE49-F238E27FC236}">
                <a16:creationId xmlns:a16="http://schemas.microsoft.com/office/drawing/2014/main" id="{09A7EA22-30C9-BBDE-4DFC-7A412A2C51E9}"/>
              </a:ext>
            </a:extLst>
          </p:cNvPr>
          <p:cNvSpPr txBox="1"/>
          <p:nvPr/>
        </p:nvSpPr>
        <p:spPr>
          <a:xfrm>
            <a:off x="1605701" y="2325925"/>
            <a:ext cx="1084528" cy="215444"/>
          </a:xfrm>
          <a:prstGeom prst="rect">
            <a:avLst/>
          </a:prstGeom>
          <a:noFill/>
        </p:spPr>
        <p:txBody>
          <a:bodyPr wrap="square" rtlCol="0">
            <a:spAutoFit/>
          </a:bodyPr>
          <a:lstStyle/>
          <a:p>
            <a:pPr algn="ctr"/>
            <a:r>
              <a:rPr lang="en-US" sz="800" i="1" dirty="0">
                <a:solidFill>
                  <a:schemeClr val="tx1">
                    <a:lumMod val="75000"/>
                    <a:lumOff val="25000"/>
                  </a:schemeClr>
                </a:solidFill>
                <a:latin typeface="SVN-Gilroy Medium" panose="00000600000000000000" pitchFamily="50" charset="0"/>
                <a:cs typeface="Arial" panose="020B0604020202020204" pitchFamily="34" charset="0"/>
              </a:rPr>
              <a:t>Quarterly issue</a:t>
            </a:r>
          </a:p>
        </p:txBody>
      </p:sp>
      <p:sp>
        <p:nvSpPr>
          <p:cNvPr id="62" name="Rectangle: Rounded Corners 7">
            <a:extLst>
              <a:ext uri="{FF2B5EF4-FFF2-40B4-BE49-F238E27FC236}">
                <a16:creationId xmlns:a16="http://schemas.microsoft.com/office/drawing/2014/main" id="{F16E7B33-813D-9DDE-007C-7E03997C9033}"/>
              </a:ext>
            </a:extLst>
          </p:cNvPr>
          <p:cNvSpPr/>
          <p:nvPr/>
        </p:nvSpPr>
        <p:spPr>
          <a:xfrm>
            <a:off x="1227493" y="1781820"/>
            <a:ext cx="1851480" cy="487135"/>
          </a:xfrm>
          <a:prstGeom prst="roundRect">
            <a:avLst>
              <a:gd name="adj" fmla="val 50000"/>
            </a:avLst>
          </a:prstGeom>
          <a:solidFill>
            <a:srgbClr val="C8EDF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560" b="0" i="0" u="none" strike="noStrike" kern="0" cap="all" spc="0" normalizeH="0" baseline="0" noProof="0">
              <a:ln>
                <a:noFill/>
              </a:ln>
              <a:solidFill>
                <a:prstClr val="white"/>
              </a:solidFill>
              <a:effectLst/>
              <a:uLnTx/>
              <a:uFillTx/>
              <a:latin typeface="Arial" panose="020B0604020202020204" pitchFamily="34" charset="0"/>
              <a:ea typeface="+mn-ea"/>
              <a:cs typeface="+mn-cs"/>
            </a:endParaRPr>
          </a:p>
        </p:txBody>
      </p:sp>
      <p:sp>
        <p:nvSpPr>
          <p:cNvPr id="63" name="Rectangle: Rounded Corners 7">
            <a:extLst>
              <a:ext uri="{FF2B5EF4-FFF2-40B4-BE49-F238E27FC236}">
                <a16:creationId xmlns:a16="http://schemas.microsoft.com/office/drawing/2014/main" id="{ACC01B5B-FA51-45AB-790C-6939B953CDC2}"/>
              </a:ext>
            </a:extLst>
          </p:cNvPr>
          <p:cNvSpPr/>
          <p:nvPr/>
        </p:nvSpPr>
        <p:spPr>
          <a:xfrm>
            <a:off x="4014422" y="1779191"/>
            <a:ext cx="2012613" cy="487135"/>
          </a:xfrm>
          <a:prstGeom prst="roundRect">
            <a:avLst>
              <a:gd name="adj" fmla="val 50000"/>
            </a:avLst>
          </a:prstGeom>
          <a:solidFill>
            <a:srgbClr val="C8EDF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560" b="0" i="0" u="none" strike="noStrike" kern="0" cap="all" spc="0" normalizeH="0" baseline="0" noProof="0">
              <a:ln>
                <a:noFill/>
              </a:ln>
              <a:solidFill>
                <a:prstClr val="white"/>
              </a:solidFill>
              <a:effectLst/>
              <a:uLnTx/>
              <a:uFillTx/>
              <a:latin typeface="Arial" panose="020B0604020202020204" pitchFamily="34" charset="0"/>
              <a:ea typeface="+mn-ea"/>
              <a:cs typeface="+mn-cs"/>
            </a:endParaRPr>
          </a:p>
        </p:txBody>
      </p:sp>
      <p:sp>
        <p:nvSpPr>
          <p:cNvPr id="64" name="Rectangle 63">
            <a:extLst>
              <a:ext uri="{FF2B5EF4-FFF2-40B4-BE49-F238E27FC236}">
                <a16:creationId xmlns:a16="http://schemas.microsoft.com/office/drawing/2014/main" id="{329587A9-ED9F-3D10-AF58-3A3463E386C7}"/>
              </a:ext>
            </a:extLst>
          </p:cNvPr>
          <p:cNvSpPr/>
          <p:nvPr/>
        </p:nvSpPr>
        <p:spPr>
          <a:xfrm>
            <a:off x="1227493" y="1909171"/>
            <a:ext cx="1851480" cy="215444"/>
          </a:xfrm>
          <a:prstGeom prst="rect">
            <a:avLst/>
          </a:prstGeom>
          <a:ln>
            <a:noFill/>
          </a:ln>
        </p:spPr>
        <p:txBody>
          <a:bodyPr wrap="square">
            <a:spAutoFit/>
          </a:bodyPr>
          <a:lstStyle/>
          <a:p>
            <a:pPr algn="ctr" fontAlgn="b">
              <a:defRPr/>
            </a:pPr>
            <a:r>
              <a:rPr lang="en-US" sz="800" b="1" dirty="0">
                <a:solidFill>
                  <a:srgbClr val="005993"/>
                </a:solidFill>
                <a:latin typeface="SVN-Gilroy XBold" panose="00000900000000000000" pitchFamily="50" charset="0"/>
                <a:cs typeface="Arial" panose="020B0604020202020204" pitchFamily="34" charset="0"/>
              </a:rPr>
              <a:t>INVESTOR BUSINESS UPDATE</a:t>
            </a:r>
          </a:p>
        </p:txBody>
      </p:sp>
      <p:sp>
        <p:nvSpPr>
          <p:cNvPr id="66" name="TextBox 65">
            <a:extLst>
              <a:ext uri="{FF2B5EF4-FFF2-40B4-BE49-F238E27FC236}">
                <a16:creationId xmlns:a16="http://schemas.microsoft.com/office/drawing/2014/main" id="{93EAEFFF-A283-B375-26FB-881D7969B11A}"/>
              </a:ext>
            </a:extLst>
          </p:cNvPr>
          <p:cNvSpPr txBox="1"/>
          <p:nvPr/>
        </p:nvSpPr>
        <p:spPr>
          <a:xfrm>
            <a:off x="1090473" y="7005802"/>
            <a:ext cx="2503228" cy="461665"/>
          </a:xfrm>
          <a:prstGeom prst="rect">
            <a:avLst/>
          </a:prstGeom>
          <a:noFill/>
        </p:spPr>
        <p:txBody>
          <a:bodyPr wrap="square" rtlCol="0">
            <a:spAutoFit/>
          </a:bodyPr>
          <a:lstStyle/>
          <a:p>
            <a:pPr algn="just" defTabSz="792510">
              <a:defRPr/>
            </a:pPr>
            <a:r>
              <a:rPr lang="en-US" sz="800" dirty="0">
                <a:solidFill>
                  <a:prstClr val="black">
                    <a:lumMod val="75000"/>
                    <a:lumOff val="25000"/>
                  </a:prstClr>
                </a:solidFill>
                <a:latin typeface="SVN-Gilroy Medium" panose="00000600000000000000" pitchFamily="50" charset="0"/>
                <a:cs typeface="Arial" panose="020B0604020202020204" pitchFamily="34" charset="0"/>
              </a:rPr>
              <a:t>Investor Relations - </a:t>
            </a:r>
          </a:p>
          <a:p>
            <a:pPr algn="just" defTabSz="792510">
              <a:defRPr/>
            </a:pPr>
            <a:r>
              <a:rPr lang="en-US" sz="800" dirty="0">
                <a:solidFill>
                  <a:prstClr val="black">
                    <a:lumMod val="75000"/>
                    <a:lumOff val="25000"/>
                  </a:prstClr>
                </a:solidFill>
                <a:latin typeface="SVN-Gilroy Medium" panose="00000600000000000000" pitchFamily="50" charset="0"/>
                <a:cs typeface="Arial" panose="020B0604020202020204" pitchFamily="34" charset="0"/>
              </a:rPr>
              <a:t>Secretariat to the BoD and Investor Relations – BoD office</a:t>
            </a:r>
            <a:endParaRPr lang="vi-VN" sz="800" dirty="0">
              <a:solidFill>
                <a:prstClr val="black">
                  <a:lumMod val="75000"/>
                  <a:lumOff val="25000"/>
                </a:prstClr>
              </a:solidFill>
              <a:cs typeface="Arial" panose="020B0604020202020204" pitchFamily="34" charset="0"/>
            </a:endParaRPr>
          </a:p>
        </p:txBody>
      </p:sp>
      <p:grpSp>
        <p:nvGrpSpPr>
          <p:cNvPr id="67" name="Group 66">
            <a:extLst>
              <a:ext uri="{FF2B5EF4-FFF2-40B4-BE49-F238E27FC236}">
                <a16:creationId xmlns:a16="http://schemas.microsoft.com/office/drawing/2014/main" id="{CB09F22C-2003-B532-44AF-D57E450C593D}"/>
              </a:ext>
            </a:extLst>
          </p:cNvPr>
          <p:cNvGrpSpPr/>
          <p:nvPr/>
        </p:nvGrpSpPr>
        <p:grpSpPr>
          <a:xfrm>
            <a:off x="852057" y="7041270"/>
            <a:ext cx="192605" cy="206062"/>
            <a:chOff x="8199438" y="1201738"/>
            <a:chExt cx="363537" cy="388938"/>
          </a:xfrm>
        </p:grpSpPr>
        <p:sp>
          <p:nvSpPr>
            <p:cNvPr id="68" name="Freeform 2690">
              <a:extLst>
                <a:ext uri="{FF2B5EF4-FFF2-40B4-BE49-F238E27FC236}">
                  <a16:creationId xmlns:a16="http://schemas.microsoft.com/office/drawing/2014/main" id="{3E53813C-F67C-C281-97E2-C70F813B0399}"/>
                </a:ext>
              </a:extLst>
            </p:cNvPr>
            <p:cNvSpPr>
              <a:spLocks/>
            </p:cNvSpPr>
            <p:nvPr/>
          </p:nvSpPr>
          <p:spPr bwMode="auto">
            <a:xfrm>
              <a:off x="8199438" y="1201738"/>
              <a:ext cx="315913" cy="388938"/>
            </a:xfrm>
            <a:custGeom>
              <a:avLst/>
              <a:gdLst>
                <a:gd name="T0" fmla="*/ 99 w 99"/>
                <a:gd name="T1" fmla="*/ 107 h 122"/>
                <a:gd name="T2" fmla="*/ 99 w 99"/>
                <a:gd name="T3" fmla="*/ 115 h 122"/>
                <a:gd name="T4" fmla="*/ 91 w 99"/>
                <a:gd name="T5" fmla="*/ 122 h 122"/>
                <a:gd name="T6" fmla="*/ 15 w 99"/>
                <a:gd name="T7" fmla="*/ 122 h 122"/>
                <a:gd name="T8" fmla="*/ 0 w 99"/>
                <a:gd name="T9" fmla="*/ 107 h 122"/>
                <a:gd name="T10" fmla="*/ 0 w 99"/>
                <a:gd name="T11" fmla="*/ 15 h 122"/>
                <a:gd name="T12" fmla="*/ 15 w 99"/>
                <a:gd name="T13" fmla="*/ 0 h 122"/>
                <a:gd name="T14" fmla="*/ 91 w 99"/>
                <a:gd name="T15" fmla="*/ 0 h 122"/>
                <a:gd name="T16" fmla="*/ 99 w 99"/>
                <a:gd name="T17" fmla="*/ 8 h 122"/>
                <a:gd name="T18" fmla="*/ 99 w 99"/>
                <a:gd name="T19"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22">
                  <a:moveTo>
                    <a:pt x="99" y="107"/>
                  </a:moveTo>
                  <a:cubicBezTo>
                    <a:pt x="99" y="115"/>
                    <a:pt x="99" y="115"/>
                    <a:pt x="99" y="115"/>
                  </a:cubicBezTo>
                  <a:cubicBezTo>
                    <a:pt x="99" y="119"/>
                    <a:pt x="95" y="122"/>
                    <a:pt x="91" y="122"/>
                  </a:cubicBezTo>
                  <a:cubicBezTo>
                    <a:pt x="15" y="122"/>
                    <a:pt x="15" y="122"/>
                    <a:pt x="15" y="122"/>
                  </a:cubicBezTo>
                  <a:cubicBezTo>
                    <a:pt x="7" y="122"/>
                    <a:pt x="0" y="115"/>
                    <a:pt x="0" y="107"/>
                  </a:cubicBezTo>
                  <a:cubicBezTo>
                    <a:pt x="0" y="15"/>
                    <a:pt x="0" y="15"/>
                    <a:pt x="0" y="15"/>
                  </a:cubicBezTo>
                  <a:cubicBezTo>
                    <a:pt x="0" y="7"/>
                    <a:pt x="7" y="0"/>
                    <a:pt x="15" y="0"/>
                  </a:cubicBezTo>
                  <a:cubicBezTo>
                    <a:pt x="91" y="0"/>
                    <a:pt x="91" y="0"/>
                    <a:pt x="91" y="0"/>
                  </a:cubicBezTo>
                  <a:cubicBezTo>
                    <a:pt x="95" y="0"/>
                    <a:pt x="99" y="4"/>
                    <a:pt x="99" y="8"/>
                  </a:cubicBezTo>
                  <a:lnTo>
                    <a:pt x="99" y="107"/>
                  </a:lnTo>
                  <a:close/>
                </a:path>
              </a:pathLst>
            </a:custGeom>
            <a:solidFill>
              <a:srgbClr val="005993"/>
            </a:solidFill>
            <a:ln w="12700" cap="flat">
              <a:noFill/>
              <a:prstDash val="solid"/>
              <a:miter lim="800000"/>
              <a:headEnd/>
              <a:tailEnd/>
            </a:ln>
          </p:spPr>
          <p:txBody>
            <a:bodyPr vert="horz" wrap="square" lIns="79248" tIns="39624" rIns="79248" bIns="3962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780" b="0" i="0" u="none" strike="noStrike" kern="0" cap="all"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9" name="Freeform 2691">
              <a:extLst>
                <a:ext uri="{FF2B5EF4-FFF2-40B4-BE49-F238E27FC236}">
                  <a16:creationId xmlns:a16="http://schemas.microsoft.com/office/drawing/2014/main" id="{AFB73FA1-DC4D-0ED5-501C-079EE428A186}"/>
                </a:ext>
              </a:extLst>
            </p:cNvPr>
            <p:cNvSpPr>
              <a:spLocks/>
            </p:cNvSpPr>
            <p:nvPr/>
          </p:nvSpPr>
          <p:spPr bwMode="auto">
            <a:xfrm>
              <a:off x="8531225" y="1201738"/>
              <a:ext cx="31750" cy="388938"/>
            </a:xfrm>
            <a:custGeom>
              <a:avLst/>
              <a:gdLst>
                <a:gd name="T0" fmla="*/ 10 w 10"/>
                <a:gd name="T1" fmla="*/ 15 h 122"/>
                <a:gd name="T2" fmla="*/ 10 w 10"/>
                <a:gd name="T3" fmla="*/ 115 h 122"/>
                <a:gd name="T4" fmla="*/ 2 w 10"/>
                <a:gd name="T5" fmla="*/ 122 h 122"/>
                <a:gd name="T6" fmla="*/ 0 w 10"/>
                <a:gd name="T7" fmla="*/ 122 h 122"/>
                <a:gd name="T8" fmla="*/ 2 w 10"/>
                <a:gd name="T9" fmla="*/ 115 h 122"/>
                <a:gd name="T10" fmla="*/ 2 w 10"/>
                <a:gd name="T11" fmla="*/ 8 h 122"/>
                <a:gd name="T12" fmla="*/ 0 w 10"/>
                <a:gd name="T13" fmla="*/ 0 h 122"/>
                <a:gd name="T14" fmla="*/ 2 w 10"/>
                <a:gd name="T15" fmla="*/ 0 h 122"/>
                <a:gd name="T16" fmla="*/ 10 w 10"/>
                <a:gd name="T17" fmla="*/ 8 h 122"/>
                <a:gd name="T18" fmla="*/ 10 w 10"/>
                <a:gd name="T19" fmla="*/ 1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2">
                  <a:moveTo>
                    <a:pt x="10" y="15"/>
                  </a:moveTo>
                  <a:cubicBezTo>
                    <a:pt x="10" y="115"/>
                    <a:pt x="10" y="115"/>
                    <a:pt x="10" y="115"/>
                  </a:cubicBezTo>
                  <a:cubicBezTo>
                    <a:pt x="10" y="119"/>
                    <a:pt x="6" y="122"/>
                    <a:pt x="2" y="122"/>
                  </a:cubicBezTo>
                  <a:cubicBezTo>
                    <a:pt x="0" y="122"/>
                    <a:pt x="0" y="122"/>
                    <a:pt x="0" y="122"/>
                  </a:cubicBezTo>
                  <a:cubicBezTo>
                    <a:pt x="2" y="120"/>
                    <a:pt x="2" y="117"/>
                    <a:pt x="2" y="115"/>
                  </a:cubicBezTo>
                  <a:cubicBezTo>
                    <a:pt x="2" y="8"/>
                    <a:pt x="2" y="8"/>
                    <a:pt x="2" y="8"/>
                  </a:cubicBezTo>
                  <a:cubicBezTo>
                    <a:pt x="2" y="5"/>
                    <a:pt x="2" y="3"/>
                    <a:pt x="0" y="0"/>
                  </a:cubicBezTo>
                  <a:cubicBezTo>
                    <a:pt x="2" y="0"/>
                    <a:pt x="2" y="0"/>
                    <a:pt x="2" y="0"/>
                  </a:cubicBezTo>
                  <a:cubicBezTo>
                    <a:pt x="6" y="0"/>
                    <a:pt x="10" y="4"/>
                    <a:pt x="10" y="8"/>
                  </a:cubicBezTo>
                  <a:lnTo>
                    <a:pt x="10" y="15"/>
                  </a:lnTo>
                  <a:close/>
                </a:path>
              </a:pathLst>
            </a:custGeom>
            <a:solidFill>
              <a:srgbClr val="005993"/>
            </a:solidFill>
            <a:ln w="12700" cap="flat">
              <a:noFill/>
              <a:prstDash val="solid"/>
              <a:miter lim="800000"/>
              <a:headEnd/>
              <a:tailEnd/>
            </a:ln>
          </p:spPr>
          <p:txBody>
            <a:bodyPr vert="horz" wrap="square" lIns="79248" tIns="39624" rIns="79248" bIns="3962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780" b="0" i="0" u="none" strike="noStrike" kern="0" cap="all"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0" name="Line 2692">
              <a:extLst>
                <a:ext uri="{FF2B5EF4-FFF2-40B4-BE49-F238E27FC236}">
                  <a16:creationId xmlns:a16="http://schemas.microsoft.com/office/drawing/2014/main" id="{65A13FC2-BE61-EF43-27CE-513D3E9F308B}"/>
                </a:ext>
              </a:extLst>
            </p:cNvPr>
            <p:cNvSpPr>
              <a:spLocks noChangeShapeType="1"/>
            </p:cNvSpPr>
            <p:nvPr/>
          </p:nvSpPr>
          <p:spPr bwMode="auto">
            <a:xfrm>
              <a:off x="8562975" y="1249363"/>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79248" tIns="39624" rIns="79248" bIns="3962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780" b="0" i="0" u="none" strike="noStrike" kern="0" cap="all"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1" name="Line 2693">
              <a:extLst>
                <a:ext uri="{FF2B5EF4-FFF2-40B4-BE49-F238E27FC236}">
                  <a16:creationId xmlns:a16="http://schemas.microsoft.com/office/drawing/2014/main" id="{5A3DDB6A-6042-A9A2-3A73-2443546B649D}"/>
                </a:ext>
              </a:extLst>
            </p:cNvPr>
            <p:cNvSpPr>
              <a:spLocks noChangeShapeType="1"/>
            </p:cNvSpPr>
            <p:nvPr/>
          </p:nvSpPr>
          <p:spPr bwMode="auto">
            <a:xfrm>
              <a:off x="8562975" y="1249363"/>
              <a:ext cx="0" cy="0"/>
            </a:xfrm>
            <a:prstGeom prst="line">
              <a:avLst/>
            </a:prstGeom>
            <a:noFill/>
            <a:ln w="12700" cap="flat">
              <a:noFill/>
              <a:prstDash val="solid"/>
              <a:miter lim="800000"/>
              <a:headEnd/>
              <a:tailEnd/>
            </a:ln>
            <a:extLst>
              <a:ext uri="{909E8E84-426E-40DD-AFC4-6F175D3DCCD1}">
                <a14:hiddenFill xmlns:a14="http://schemas.microsoft.com/office/drawing/2010/main">
                  <a:noFill/>
                </a14:hiddenFill>
              </a:ext>
            </a:extLst>
          </p:spPr>
          <p:txBody>
            <a:bodyPr vert="horz" wrap="square" lIns="79248" tIns="39624" rIns="79248" bIns="3962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780" b="0" i="0" u="none" strike="noStrike" kern="0" cap="all"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2" name="Freeform 2694">
              <a:extLst>
                <a:ext uri="{FF2B5EF4-FFF2-40B4-BE49-F238E27FC236}">
                  <a16:creationId xmlns:a16="http://schemas.microsoft.com/office/drawing/2014/main" id="{EF8C9C29-7E2B-595C-E24E-F953F739546C}"/>
                </a:ext>
              </a:extLst>
            </p:cNvPr>
            <p:cNvSpPr>
              <a:spLocks noEditPoints="1"/>
            </p:cNvSpPr>
            <p:nvPr/>
          </p:nvSpPr>
          <p:spPr bwMode="auto">
            <a:xfrm>
              <a:off x="8302625" y="1284288"/>
              <a:ext cx="111125" cy="117475"/>
            </a:xfrm>
            <a:custGeom>
              <a:avLst/>
              <a:gdLst>
                <a:gd name="T0" fmla="*/ 17 w 35"/>
                <a:gd name="T1" fmla="*/ 37 h 37"/>
                <a:gd name="T2" fmla="*/ 35 w 35"/>
                <a:gd name="T3" fmla="*/ 16 h 37"/>
                <a:gd name="T4" fmla="*/ 17 w 35"/>
                <a:gd name="T5" fmla="*/ 0 h 37"/>
                <a:gd name="T6" fmla="*/ 0 w 35"/>
                <a:gd name="T7" fmla="*/ 16 h 37"/>
                <a:gd name="T8" fmla="*/ 17 w 35"/>
                <a:gd name="T9" fmla="*/ 37 h 37"/>
                <a:gd name="T10" fmla="*/ 17 w 35"/>
                <a:gd name="T11" fmla="*/ 37 h 37"/>
                <a:gd name="T12" fmla="*/ 17 w 35"/>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5" h="37">
                  <a:moveTo>
                    <a:pt x="17" y="37"/>
                  </a:moveTo>
                  <a:cubicBezTo>
                    <a:pt x="31" y="37"/>
                    <a:pt x="35" y="26"/>
                    <a:pt x="35" y="16"/>
                  </a:cubicBezTo>
                  <a:cubicBezTo>
                    <a:pt x="35" y="7"/>
                    <a:pt x="27" y="0"/>
                    <a:pt x="17" y="0"/>
                  </a:cubicBezTo>
                  <a:cubicBezTo>
                    <a:pt x="8" y="0"/>
                    <a:pt x="0" y="7"/>
                    <a:pt x="0" y="16"/>
                  </a:cubicBezTo>
                  <a:cubicBezTo>
                    <a:pt x="0" y="26"/>
                    <a:pt x="5" y="37"/>
                    <a:pt x="17" y="37"/>
                  </a:cubicBezTo>
                  <a:close/>
                  <a:moveTo>
                    <a:pt x="17" y="37"/>
                  </a:moveTo>
                  <a:cubicBezTo>
                    <a:pt x="17" y="37"/>
                    <a:pt x="17" y="37"/>
                    <a:pt x="17" y="37"/>
                  </a:cubicBezTo>
                </a:path>
              </a:pathLst>
            </a:custGeom>
            <a:solidFill>
              <a:sysClr val="window" lastClr="FFFFFF"/>
            </a:solidFill>
            <a:ln w="12700" cap="flat">
              <a:noFill/>
              <a:prstDash val="solid"/>
              <a:miter lim="800000"/>
              <a:headEnd/>
              <a:tailEnd/>
            </a:ln>
          </p:spPr>
          <p:txBody>
            <a:bodyPr vert="horz" wrap="square" lIns="79248" tIns="39624" rIns="79248" bIns="3962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780" b="0" i="0" u="none" strike="noStrike" kern="0" cap="all"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3" name="Freeform 2695">
              <a:extLst>
                <a:ext uri="{FF2B5EF4-FFF2-40B4-BE49-F238E27FC236}">
                  <a16:creationId xmlns:a16="http://schemas.microsoft.com/office/drawing/2014/main" id="{39381647-BFEC-E067-988D-2FA88593AA06}"/>
                </a:ext>
              </a:extLst>
            </p:cNvPr>
            <p:cNvSpPr>
              <a:spLocks noEditPoints="1"/>
            </p:cNvSpPr>
            <p:nvPr/>
          </p:nvSpPr>
          <p:spPr bwMode="auto">
            <a:xfrm>
              <a:off x="8302625" y="1284288"/>
              <a:ext cx="111125" cy="117475"/>
            </a:xfrm>
            <a:custGeom>
              <a:avLst/>
              <a:gdLst>
                <a:gd name="T0" fmla="*/ 17 w 35"/>
                <a:gd name="T1" fmla="*/ 37 h 37"/>
                <a:gd name="T2" fmla="*/ 35 w 35"/>
                <a:gd name="T3" fmla="*/ 16 h 37"/>
                <a:gd name="T4" fmla="*/ 17 w 35"/>
                <a:gd name="T5" fmla="*/ 0 h 37"/>
                <a:gd name="T6" fmla="*/ 0 w 35"/>
                <a:gd name="T7" fmla="*/ 16 h 37"/>
                <a:gd name="T8" fmla="*/ 17 w 35"/>
                <a:gd name="T9" fmla="*/ 37 h 37"/>
                <a:gd name="T10" fmla="*/ 17 w 35"/>
                <a:gd name="T11" fmla="*/ 37 h 37"/>
                <a:gd name="T12" fmla="*/ 17 w 35"/>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5" h="37">
                  <a:moveTo>
                    <a:pt x="17" y="37"/>
                  </a:moveTo>
                  <a:cubicBezTo>
                    <a:pt x="31" y="37"/>
                    <a:pt x="35" y="26"/>
                    <a:pt x="35" y="16"/>
                  </a:cubicBezTo>
                  <a:cubicBezTo>
                    <a:pt x="35" y="7"/>
                    <a:pt x="27" y="0"/>
                    <a:pt x="17" y="0"/>
                  </a:cubicBezTo>
                  <a:cubicBezTo>
                    <a:pt x="8" y="0"/>
                    <a:pt x="0" y="7"/>
                    <a:pt x="0" y="16"/>
                  </a:cubicBezTo>
                  <a:cubicBezTo>
                    <a:pt x="0" y="26"/>
                    <a:pt x="5" y="37"/>
                    <a:pt x="17" y="37"/>
                  </a:cubicBezTo>
                  <a:close/>
                  <a:moveTo>
                    <a:pt x="17" y="37"/>
                  </a:moveTo>
                  <a:cubicBezTo>
                    <a:pt x="17" y="37"/>
                    <a:pt x="17" y="37"/>
                    <a:pt x="17" y="37"/>
                  </a:cubicBezTo>
                </a:path>
              </a:pathLst>
            </a:custGeom>
            <a:solidFill>
              <a:sysClr val="window" lastClr="FFFFFF"/>
            </a:solidFill>
            <a:ln w="12700" cap="flat">
              <a:noFill/>
              <a:prstDash val="solid"/>
              <a:miter lim="800000"/>
              <a:headEnd/>
              <a:tailEnd/>
            </a:ln>
          </p:spPr>
          <p:txBody>
            <a:bodyPr vert="horz" wrap="square" lIns="79248" tIns="39624" rIns="79248" bIns="3962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780" b="0" i="0" u="none" strike="noStrike" kern="0" cap="all"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4" name="Freeform 2696">
              <a:extLst>
                <a:ext uri="{FF2B5EF4-FFF2-40B4-BE49-F238E27FC236}">
                  <a16:creationId xmlns:a16="http://schemas.microsoft.com/office/drawing/2014/main" id="{5A796A7F-30F0-3735-D971-D9ACDFA5444B}"/>
                </a:ext>
              </a:extLst>
            </p:cNvPr>
            <p:cNvSpPr>
              <a:spLocks noEditPoints="1"/>
            </p:cNvSpPr>
            <p:nvPr/>
          </p:nvSpPr>
          <p:spPr bwMode="auto">
            <a:xfrm>
              <a:off x="8262938" y="1408113"/>
              <a:ext cx="188913" cy="122238"/>
            </a:xfrm>
            <a:custGeom>
              <a:avLst/>
              <a:gdLst>
                <a:gd name="T0" fmla="*/ 32 w 59"/>
                <a:gd name="T1" fmla="*/ 0 h 38"/>
                <a:gd name="T2" fmla="*/ 27 w 59"/>
                <a:gd name="T3" fmla="*/ 0 h 38"/>
                <a:gd name="T4" fmla="*/ 3 w 59"/>
                <a:gd name="T5" fmla="*/ 19 h 38"/>
                <a:gd name="T6" fmla="*/ 9 w 59"/>
                <a:gd name="T7" fmla="*/ 38 h 38"/>
                <a:gd name="T8" fmla="*/ 49 w 59"/>
                <a:gd name="T9" fmla="*/ 38 h 38"/>
                <a:gd name="T10" fmla="*/ 56 w 59"/>
                <a:gd name="T11" fmla="*/ 19 h 38"/>
                <a:gd name="T12" fmla="*/ 32 w 59"/>
                <a:gd name="T13" fmla="*/ 0 h 38"/>
                <a:gd name="T14" fmla="*/ 32 w 59"/>
                <a:gd name="T15" fmla="*/ 0 h 38"/>
                <a:gd name="T16" fmla="*/ 32 w 59"/>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8">
                  <a:moveTo>
                    <a:pt x="32" y="0"/>
                  </a:moveTo>
                  <a:cubicBezTo>
                    <a:pt x="27" y="0"/>
                    <a:pt x="27" y="0"/>
                    <a:pt x="27" y="0"/>
                  </a:cubicBezTo>
                  <a:cubicBezTo>
                    <a:pt x="17" y="0"/>
                    <a:pt x="3" y="8"/>
                    <a:pt x="3" y="19"/>
                  </a:cubicBezTo>
                  <a:cubicBezTo>
                    <a:pt x="3" y="29"/>
                    <a:pt x="0" y="38"/>
                    <a:pt x="9" y="38"/>
                  </a:cubicBezTo>
                  <a:cubicBezTo>
                    <a:pt x="49" y="38"/>
                    <a:pt x="49" y="38"/>
                    <a:pt x="49" y="38"/>
                  </a:cubicBezTo>
                  <a:cubicBezTo>
                    <a:pt x="59" y="38"/>
                    <a:pt x="56" y="29"/>
                    <a:pt x="56" y="19"/>
                  </a:cubicBezTo>
                  <a:cubicBezTo>
                    <a:pt x="56" y="8"/>
                    <a:pt x="41" y="0"/>
                    <a:pt x="32" y="0"/>
                  </a:cubicBezTo>
                  <a:close/>
                  <a:moveTo>
                    <a:pt x="32" y="0"/>
                  </a:moveTo>
                  <a:cubicBezTo>
                    <a:pt x="32" y="0"/>
                    <a:pt x="32" y="0"/>
                    <a:pt x="32" y="0"/>
                  </a:cubicBezTo>
                </a:path>
              </a:pathLst>
            </a:custGeom>
            <a:solidFill>
              <a:sysClr val="window" lastClr="FFFFFF"/>
            </a:solidFill>
            <a:ln w="12700" cap="flat">
              <a:noFill/>
              <a:prstDash val="solid"/>
              <a:miter lim="800000"/>
              <a:headEnd/>
              <a:tailEnd/>
            </a:ln>
          </p:spPr>
          <p:txBody>
            <a:bodyPr vert="horz" wrap="square" lIns="79248" tIns="39624" rIns="79248" bIns="3962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780" b="0" i="0" u="none" strike="noStrike" kern="0" cap="all"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5" name="Freeform 2697">
              <a:extLst>
                <a:ext uri="{FF2B5EF4-FFF2-40B4-BE49-F238E27FC236}">
                  <a16:creationId xmlns:a16="http://schemas.microsoft.com/office/drawing/2014/main" id="{33AAD9C2-6E3C-6C2A-185E-456E8728685B}"/>
                </a:ext>
              </a:extLst>
            </p:cNvPr>
            <p:cNvSpPr>
              <a:spLocks noEditPoints="1"/>
            </p:cNvSpPr>
            <p:nvPr/>
          </p:nvSpPr>
          <p:spPr bwMode="auto">
            <a:xfrm>
              <a:off x="8262938" y="1408113"/>
              <a:ext cx="188913" cy="122238"/>
            </a:xfrm>
            <a:custGeom>
              <a:avLst/>
              <a:gdLst>
                <a:gd name="T0" fmla="*/ 32 w 59"/>
                <a:gd name="T1" fmla="*/ 0 h 38"/>
                <a:gd name="T2" fmla="*/ 27 w 59"/>
                <a:gd name="T3" fmla="*/ 0 h 38"/>
                <a:gd name="T4" fmla="*/ 3 w 59"/>
                <a:gd name="T5" fmla="*/ 19 h 38"/>
                <a:gd name="T6" fmla="*/ 9 w 59"/>
                <a:gd name="T7" fmla="*/ 38 h 38"/>
                <a:gd name="T8" fmla="*/ 49 w 59"/>
                <a:gd name="T9" fmla="*/ 38 h 38"/>
                <a:gd name="T10" fmla="*/ 56 w 59"/>
                <a:gd name="T11" fmla="*/ 19 h 38"/>
                <a:gd name="T12" fmla="*/ 32 w 59"/>
                <a:gd name="T13" fmla="*/ 0 h 38"/>
                <a:gd name="T14" fmla="*/ 32 w 59"/>
                <a:gd name="T15" fmla="*/ 0 h 38"/>
                <a:gd name="T16" fmla="*/ 32 w 59"/>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8">
                  <a:moveTo>
                    <a:pt x="32" y="0"/>
                  </a:moveTo>
                  <a:cubicBezTo>
                    <a:pt x="27" y="0"/>
                    <a:pt x="27" y="0"/>
                    <a:pt x="27" y="0"/>
                  </a:cubicBezTo>
                  <a:cubicBezTo>
                    <a:pt x="17" y="0"/>
                    <a:pt x="3" y="8"/>
                    <a:pt x="3" y="19"/>
                  </a:cubicBezTo>
                  <a:cubicBezTo>
                    <a:pt x="3" y="29"/>
                    <a:pt x="0" y="38"/>
                    <a:pt x="9" y="38"/>
                  </a:cubicBezTo>
                  <a:cubicBezTo>
                    <a:pt x="49" y="38"/>
                    <a:pt x="49" y="38"/>
                    <a:pt x="49" y="38"/>
                  </a:cubicBezTo>
                  <a:cubicBezTo>
                    <a:pt x="59" y="38"/>
                    <a:pt x="56" y="29"/>
                    <a:pt x="56" y="19"/>
                  </a:cubicBezTo>
                  <a:cubicBezTo>
                    <a:pt x="56" y="8"/>
                    <a:pt x="41" y="0"/>
                    <a:pt x="32" y="0"/>
                  </a:cubicBezTo>
                  <a:close/>
                  <a:moveTo>
                    <a:pt x="32" y="0"/>
                  </a:moveTo>
                  <a:cubicBezTo>
                    <a:pt x="32" y="0"/>
                    <a:pt x="32" y="0"/>
                    <a:pt x="32" y="0"/>
                  </a:cubicBezTo>
                </a:path>
              </a:pathLst>
            </a:custGeom>
            <a:solidFill>
              <a:sysClr val="window" lastClr="FFFFFF"/>
            </a:solidFill>
            <a:ln w="12700" cap="flat">
              <a:noFill/>
              <a:prstDash val="solid"/>
              <a:miter lim="800000"/>
              <a:headEnd/>
              <a:tailEnd/>
            </a:ln>
          </p:spPr>
          <p:txBody>
            <a:bodyPr vert="horz" wrap="square" lIns="79248" tIns="39624" rIns="79248" bIns="3962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780" b="0" i="0" u="none" strike="noStrike" kern="0" cap="all"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6" name="Group 75">
            <a:extLst>
              <a:ext uri="{FF2B5EF4-FFF2-40B4-BE49-F238E27FC236}">
                <a16:creationId xmlns:a16="http://schemas.microsoft.com/office/drawing/2014/main" id="{61FF9198-3B6E-3C44-17AF-741FA9E11222}"/>
              </a:ext>
            </a:extLst>
          </p:cNvPr>
          <p:cNvGrpSpPr/>
          <p:nvPr/>
        </p:nvGrpSpPr>
        <p:grpSpPr>
          <a:xfrm>
            <a:off x="3640236" y="7036639"/>
            <a:ext cx="146223" cy="215324"/>
            <a:chOff x="8186738" y="2655888"/>
            <a:chExt cx="376238" cy="554038"/>
          </a:xfrm>
        </p:grpSpPr>
        <p:sp>
          <p:nvSpPr>
            <p:cNvPr id="77" name="Freeform 2675">
              <a:extLst>
                <a:ext uri="{FF2B5EF4-FFF2-40B4-BE49-F238E27FC236}">
                  <a16:creationId xmlns:a16="http://schemas.microsoft.com/office/drawing/2014/main" id="{7CD22776-5AFD-C222-8D58-40410ADC6D82}"/>
                </a:ext>
              </a:extLst>
            </p:cNvPr>
            <p:cNvSpPr>
              <a:spLocks/>
            </p:cNvSpPr>
            <p:nvPr/>
          </p:nvSpPr>
          <p:spPr bwMode="auto">
            <a:xfrm>
              <a:off x="8218488" y="2655888"/>
              <a:ext cx="312738" cy="407988"/>
            </a:xfrm>
            <a:custGeom>
              <a:avLst/>
              <a:gdLst>
                <a:gd name="T0" fmla="*/ 48 w 98"/>
                <a:gd name="T1" fmla="*/ 0 h 128"/>
                <a:gd name="T2" fmla="*/ 49 w 98"/>
                <a:gd name="T3" fmla="*/ 0 h 128"/>
                <a:gd name="T4" fmla="*/ 49 w 98"/>
                <a:gd name="T5" fmla="*/ 0 h 128"/>
                <a:gd name="T6" fmla="*/ 98 w 98"/>
                <a:gd name="T7" fmla="*/ 50 h 128"/>
                <a:gd name="T8" fmla="*/ 49 w 98"/>
                <a:gd name="T9" fmla="*/ 128 h 128"/>
                <a:gd name="T10" fmla="*/ 46 w 98"/>
                <a:gd name="T11" fmla="*/ 125 h 128"/>
                <a:gd name="T12" fmla="*/ 46 w 98"/>
                <a:gd name="T13" fmla="*/ 125 h 128"/>
                <a:gd name="T14" fmla="*/ 0 w 98"/>
                <a:gd name="T15" fmla="*/ 50 h 128"/>
                <a:gd name="T16" fmla="*/ 48 w 98"/>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28">
                  <a:moveTo>
                    <a:pt x="48" y="0"/>
                  </a:moveTo>
                  <a:cubicBezTo>
                    <a:pt x="48" y="0"/>
                    <a:pt x="49" y="0"/>
                    <a:pt x="49" y="0"/>
                  </a:cubicBezTo>
                  <a:cubicBezTo>
                    <a:pt x="49" y="0"/>
                    <a:pt x="49" y="0"/>
                    <a:pt x="49" y="0"/>
                  </a:cubicBezTo>
                  <a:cubicBezTo>
                    <a:pt x="76" y="1"/>
                    <a:pt x="98" y="23"/>
                    <a:pt x="98" y="50"/>
                  </a:cubicBezTo>
                  <a:cubicBezTo>
                    <a:pt x="98" y="82"/>
                    <a:pt x="63" y="116"/>
                    <a:pt x="49" y="128"/>
                  </a:cubicBezTo>
                  <a:cubicBezTo>
                    <a:pt x="48" y="127"/>
                    <a:pt x="47" y="126"/>
                    <a:pt x="46" y="125"/>
                  </a:cubicBezTo>
                  <a:cubicBezTo>
                    <a:pt x="46" y="125"/>
                    <a:pt x="46" y="125"/>
                    <a:pt x="46" y="125"/>
                  </a:cubicBezTo>
                  <a:cubicBezTo>
                    <a:pt x="30" y="111"/>
                    <a:pt x="0" y="80"/>
                    <a:pt x="0" y="50"/>
                  </a:cubicBezTo>
                  <a:cubicBezTo>
                    <a:pt x="0" y="23"/>
                    <a:pt x="22" y="1"/>
                    <a:pt x="48" y="0"/>
                  </a:cubicBezTo>
                  <a:close/>
                </a:path>
              </a:pathLst>
            </a:custGeom>
            <a:solidFill>
              <a:srgbClr val="005993"/>
            </a:solidFill>
            <a:ln w="12700" cap="flat">
              <a:noFill/>
              <a:prstDash val="solid"/>
              <a:miter lim="800000"/>
              <a:headEnd/>
              <a:tailEnd/>
            </a:ln>
          </p:spPr>
          <p:txBody>
            <a:bodyPr vert="horz" wrap="square" lIns="79248" tIns="39624" rIns="79248" bIns="3962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780" b="0" i="0" u="none" strike="noStrike" kern="0" cap="all" spc="0" normalizeH="0" baseline="0" noProof="0">
                <a:ln>
                  <a:noFill/>
                </a:ln>
                <a:solidFill>
                  <a:prstClr val="black"/>
                </a:solidFill>
                <a:effectLst/>
                <a:uLnTx/>
                <a:uFillTx/>
                <a:latin typeface="Arial" panose="020B0604020202020204" pitchFamily="34" charset="0"/>
              </a:endParaRPr>
            </a:p>
          </p:txBody>
        </p:sp>
        <p:sp>
          <p:nvSpPr>
            <p:cNvPr id="78" name="Freeform 2676">
              <a:extLst>
                <a:ext uri="{FF2B5EF4-FFF2-40B4-BE49-F238E27FC236}">
                  <a16:creationId xmlns:a16="http://schemas.microsoft.com/office/drawing/2014/main" id="{DE5EBD4C-8BA6-D8C0-2362-1F666A5373D5}"/>
                </a:ext>
              </a:extLst>
            </p:cNvPr>
            <p:cNvSpPr>
              <a:spLocks/>
            </p:cNvSpPr>
            <p:nvPr/>
          </p:nvSpPr>
          <p:spPr bwMode="auto">
            <a:xfrm>
              <a:off x="8186738" y="3060701"/>
              <a:ext cx="376238" cy="149225"/>
            </a:xfrm>
            <a:custGeom>
              <a:avLst/>
              <a:gdLst>
                <a:gd name="T0" fmla="*/ 59 w 118"/>
                <a:gd name="T1" fmla="*/ 47 h 47"/>
                <a:gd name="T2" fmla="*/ 0 w 118"/>
                <a:gd name="T3" fmla="*/ 22 h 47"/>
                <a:gd name="T4" fmla="*/ 34 w 118"/>
                <a:gd name="T5" fmla="*/ 0 h 47"/>
                <a:gd name="T6" fmla="*/ 44 w 118"/>
                <a:gd name="T7" fmla="*/ 10 h 47"/>
                <a:gd name="T8" fmla="*/ 11 w 118"/>
                <a:gd name="T9" fmla="*/ 22 h 47"/>
                <a:gd name="T10" fmla="*/ 59 w 118"/>
                <a:gd name="T11" fmla="*/ 36 h 47"/>
                <a:gd name="T12" fmla="*/ 107 w 118"/>
                <a:gd name="T13" fmla="*/ 22 h 47"/>
                <a:gd name="T14" fmla="*/ 74 w 118"/>
                <a:gd name="T15" fmla="*/ 10 h 47"/>
                <a:gd name="T16" fmla="*/ 84 w 118"/>
                <a:gd name="T17" fmla="*/ 0 h 47"/>
                <a:gd name="T18" fmla="*/ 118 w 118"/>
                <a:gd name="T19" fmla="*/ 22 h 47"/>
                <a:gd name="T20" fmla="*/ 59 w 118"/>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47">
                  <a:moveTo>
                    <a:pt x="59" y="47"/>
                  </a:moveTo>
                  <a:cubicBezTo>
                    <a:pt x="30" y="47"/>
                    <a:pt x="0" y="38"/>
                    <a:pt x="0" y="22"/>
                  </a:cubicBezTo>
                  <a:cubicBezTo>
                    <a:pt x="0" y="11"/>
                    <a:pt x="15" y="4"/>
                    <a:pt x="34" y="0"/>
                  </a:cubicBezTo>
                  <a:cubicBezTo>
                    <a:pt x="37" y="4"/>
                    <a:pt x="41" y="7"/>
                    <a:pt x="44" y="10"/>
                  </a:cubicBezTo>
                  <a:cubicBezTo>
                    <a:pt x="23" y="12"/>
                    <a:pt x="11" y="18"/>
                    <a:pt x="11" y="22"/>
                  </a:cubicBezTo>
                  <a:cubicBezTo>
                    <a:pt x="11" y="27"/>
                    <a:pt x="30" y="36"/>
                    <a:pt x="59" y="36"/>
                  </a:cubicBezTo>
                  <a:cubicBezTo>
                    <a:pt x="89" y="36"/>
                    <a:pt x="107" y="27"/>
                    <a:pt x="107" y="22"/>
                  </a:cubicBezTo>
                  <a:cubicBezTo>
                    <a:pt x="107" y="18"/>
                    <a:pt x="95" y="12"/>
                    <a:pt x="74" y="10"/>
                  </a:cubicBezTo>
                  <a:cubicBezTo>
                    <a:pt x="77" y="7"/>
                    <a:pt x="80" y="4"/>
                    <a:pt x="84" y="0"/>
                  </a:cubicBezTo>
                  <a:cubicBezTo>
                    <a:pt x="103" y="3"/>
                    <a:pt x="118" y="11"/>
                    <a:pt x="118" y="22"/>
                  </a:cubicBezTo>
                  <a:cubicBezTo>
                    <a:pt x="118" y="38"/>
                    <a:pt x="89" y="47"/>
                    <a:pt x="59" y="47"/>
                  </a:cubicBezTo>
                  <a:close/>
                </a:path>
              </a:pathLst>
            </a:custGeom>
            <a:solidFill>
              <a:srgbClr val="005993"/>
            </a:solidFill>
            <a:ln w="12700" cap="flat">
              <a:noFill/>
              <a:prstDash val="solid"/>
              <a:miter lim="800000"/>
              <a:headEnd/>
              <a:tailEnd/>
            </a:ln>
          </p:spPr>
          <p:txBody>
            <a:bodyPr vert="horz" wrap="square" lIns="79248" tIns="39624" rIns="79248" bIns="3962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780" b="0" i="0" u="none" strike="noStrike" kern="0" cap="all" spc="0" normalizeH="0" baseline="0" noProof="0">
                <a:ln>
                  <a:noFill/>
                </a:ln>
                <a:solidFill>
                  <a:prstClr val="black"/>
                </a:solidFill>
                <a:effectLst/>
                <a:uLnTx/>
                <a:uFillTx/>
                <a:latin typeface="Arial" panose="020B0604020202020204" pitchFamily="34" charset="0"/>
              </a:endParaRPr>
            </a:p>
          </p:txBody>
        </p:sp>
        <p:sp>
          <p:nvSpPr>
            <p:cNvPr id="79" name="Freeform 2674">
              <a:extLst>
                <a:ext uri="{FF2B5EF4-FFF2-40B4-BE49-F238E27FC236}">
                  <a16:creationId xmlns:a16="http://schemas.microsoft.com/office/drawing/2014/main" id="{66EEECCF-DF00-A716-5E8E-CB78B1E44F42}"/>
                </a:ext>
              </a:extLst>
            </p:cNvPr>
            <p:cNvSpPr>
              <a:spLocks noEditPoints="1"/>
            </p:cNvSpPr>
            <p:nvPr/>
          </p:nvSpPr>
          <p:spPr bwMode="auto">
            <a:xfrm>
              <a:off x="8293100" y="2716213"/>
              <a:ext cx="165100" cy="161925"/>
            </a:xfrm>
            <a:custGeom>
              <a:avLst/>
              <a:gdLst>
                <a:gd name="T0" fmla="*/ 52 w 52"/>
                <a:gd name="T1" fmla="*/ 26 h 51"/>
                <a:gd name="T2" fmla="*/ 26 w 52"/>
                <a:gd name="T3" fmla="*/ 51 h 51"/>
                <a:gd name="T4" fmla="*/ 0 w 52"/>
                <a:gd name="T5" fmla="*/ 26 h 51"/>
                <a:gd name="T6" fmla="*/ 26 w 52"/>
                <a:gd name="T7" fmla="*/ 0 h 51"/>
                <a:gd name="T8" fmla="*/ 52 w 52"/>
                <a:gd name="T9" fmla="*/ 26 h 51"/>
                <a:gd name="T10" fmla="*/ 52 w 52"/>
                <a:gd name="T11" fmla="*/ 26 h 51"/>
                <a:gd name="T12" fmla="*/ 52 w 52"/>
                <a:gd name="T13" fmla="*/ 26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52" y="26"/>
                  </a:moveTo>
                  <a:cubicBezTo>
                    <a:pt x="52" y="40"/>
                    <a:pt x="40" y="51"/>
                    <a:pt x="26" y="51"/>
                  </a:cubicBezTo>
                  <a:cubicBezTo>
                    <a:pt x="12" y="51"/>
                    <a:pt x="0" y="40"/>
                    <a:pt x="0" y="26"/>
                  </a:cubicBezTo>
                  <a:cubicBezTo>
                    <a:pt x="0" y="12"/>
                    <a:pt x="12" y="0"/>
                    <a:pt x="26" y="0"/>
                  </a:cubicBezTo>
                  <a:cubicBezTo>
                    <a:pt x="40" y="0"/>
                    <a:pt x="52" y="12"/>
                    <a:pt x="52" y="26"/>
                  </a:cubicBezTo>
                  <a:close/>
                  <a:moveTo>
                    <a:pt x="52" y="26"/>
                  </a:moveTo>
                  <a:cubicBezTo>
                    <a:pt x="52" y="26"/>
                    <a:pt x="52" y="26"/>
                    <a:pt x="52" y="26"/>
                  </a:cubicBezTo>
                </a:path>
              </a:pathLst>
            </a:custGeom>
            <a:solidFill>
              <a:sysClr val="window" lastClr="FFFFFF"/>
            </a:solidFill>
            <a:ln w="12700" cap="flat">
              <a:noFill/>
              <a:prstDash val="solid"/>
              <a:miter lim="800000"/>
              <a:headEnd/>
              <a:tailEnd/>
            </a:ln>
          </p:spPr>
          <p:txBody>
            <a:bodyPr vert="horz" wrap="square" lIns="79248" tIns="39624" rIns="79248" bIns="3962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780" b="0" i="0" u="none" strike="noStrike" kern="0" cap="all" spc="0" normalizeH="0" baseline="0" noProof="0">
                <a:ln>
                  <a:noFill/>
                </a:ln>
                <a:solidFill>
                  <a:prstClr val="black"/>
                </a:solidFill>
                <a:effectLst/>
                <a:uLnTx/>
                <a:uFillTx/>
                <a:latin typeface="Arial" panose="020B0604020202020204" pitchFamily="34" charset="0"/>
              </a:endParaRPr>
            </a:p>
          </p:txBody>
        </p:sp>
        <p:sp>
          <p:nvSpPr>
            <p:cNvPr id="80" name="Line 2677">
              <a:extLst>
                <a:ext uri="{FF2B5EF4-FFF2-40B4-BE49-F238E27FC236}">
                  <a16:creationId xmlns:a16="http://schemas.microsoft.com/office/drawing/2014/main" id="{032E7F92-50C6-7CD7-13AB-D43E4A8DEB0E}"/>
                </a:ext>
              </a:extLst>
            </p:cNvPr>
            <p:cNvSpPr>
              <a:spLocks noChangeShapeType="1"/>
            </p:cNvSpPr>
            <p:nvPr/>
          </p:nvSpPr>
          <p:spPr bwMode="auto">
            <a:xfrm>
              <a:off x="8375650" y="2984501"/>
              <a:ext cx="0" cy="0"/>
            </a:xfrm>
            <a:prstGeom prst="line">
              <a:avLst/>
            </a:prstGeom>
            <a:noFill/>
            <a:ln w="12700" cap="flat">
              <a:noFill/>
              <a:prstDash val="solid"/>
              <a:miter lim="800000"/>
              <a:headEnd/>
              <a:tailEnd/>
            </a:ln>
            <a:extLst>
              <a:ext uri="{909E8E84-426E-40DD-AFC4-6F175D3DCCD1}">
                <a14:hiddenFill xmlns:a14="http://schemas.microsoft.com/office/drawing/2010/main">
                  <a:noFill/>
                </a14:hiddenFill>
              </a:ext>
            </a:extLst>
          </p:spPr>
          <p:txBody>
            <a:bodyPr vert="horz" wrap="square" lIns="79248" tIns="39624" rIns="79248" bIns="3962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780" b="0" i="0" u="none" strike="noStrike" kern="0" cap="all" spc="0" normalizeH="0" baseline="0" noProof="0">
                <a:ln>
                  <a:noFill/>
                </a:ln>
                <a:solidFill>
                  <a:prstClr val="black"/>
                </a:solidFill>
                <a:effectLst/>
                <a:uLnTx/>
                <a:uFillTx/>
                <a:latin typeface="Arial" panose="020B0604020202020204" pitchFamily="34" charset="0"/>
              </a:endParaRPr>
            </a:p>
          </p:txBody>
        </p:sp>
      </p:grpSp>
      <p:sp>
        <p:nvSpPr>
          <p:cNvPr id="81" name="TextBox 80">
            <a:extLst>
              <a:ext uri="{FF2B5EF4-FFF2-40B4-BE49-F238E27FC236}">
                <a16:creationId xmlns:a16="http://schemas.microsoft.com/office/drawing/2014/main" id="{23329440-F863-2815-16E6-3692E72FD62E}"/>
              </a:ext>
            </a:extLst>
          </p:cNvPr>
          <p:cNvSpPr txBox="1"/>
          <p:nvPr/>
        </p:nvSpPr>
        <p:spPr>
          <a:xfrm>
            <a:off x="3866388" y="7051968"/>
            <a:ext cx="2661593" cy="215444"/>
          </a:xfrm>
          <a:prstGeom prst="rect">
            <a:avLst/>
          </a:prstGeom>
          <a:noFill/>
        </p:spPr>
        <p:txBody>
          <a:bodyPr wrap="square" rtlCol="0">
            <a:spAutoFit/>
          </a:bodyPr>
          <a:lstStyle/>
          <a:p>
            <a:pPr defTabSz="792510">
              <a:defRPr/>
            </a:pPr>
            <a:r>
              <a:rPr lang="en-US" sz="800" dirty="0">
                <a:solidFill>
                  <a:prstClr val="black">
                    <a:lumMod val="75000"/>
                    <a:lumOff val="25000"/>
                  </a:prstClr>
                </a:solidFill>
                <a:latin typeface="SVN-Gilroy Medium" panose="00000600000000000000" pitchFamily="50" charset="0"/>
                <a:cs typeface="Arial" panose="020B0604020202020204" pitchFamily="34" charset="0"/>
              </a:rPr>
              <a:t>No. 108 Tran Hung Dao Str., </a:t>
            </a:r>
            <a:r>
              <a:rPr lang="en-US" sz="800" dirty="0" err="1">
                <a:solidFill>
                  <a:prstClr val="black">
                    <a:lumMod val="75000"/>
                    <a:lumOff val="25000"/>
                  </a:prstClr>
                </a:solidFill>
                <a:latin typeface="SVN-Gilroy Medium" panose="00000600000000000000" pitchFamily="50" charset="0"/>
                <a:cs typeface="Arial" panose="020B0604020202020204" pitchFamily="34" charset="0"/>
              </a:rPr>
              <a:t>Cua</a:t>
            </a:r>
            <a:r>
              <a:rPr lang="en-US" sz="800" dirty="0">
                <a:solidFill>
                  <a:prstClr val="black">
                    <a:lumMod val="75000"/>
                    <a:lumOff val="25000"/>
                  </a:prstClr>
                </a:solidFill>
                <a:latin typeface="SVN-Gilroy Medium" panose="00000600000000000000" pitchFamily="50" charset="0"/>
                <a:cs typeface="Arial" panose="020B0604020202020204" pitchFamily="34" charset="0"/>
              </a:rPr>
              <a:t> Nam Ward, Hanoi</a:t>
            </a:r>
            <a:endParaRPr lang="vi-VN" sz="800" dirty="0">
              <a:solidFill>
                <a:prstClr val="black">
                  <a:lumMod val="75000"/>
                  <a:lumOff val="25000"/>
                </a:prstClr>
              </a:solidFill>
              <a:cs typeface="Arial" panose="020B0604020202020204" pitchFamily="34" charset="0"/>
            </a:endParaRPr>
          </a:p>
        </p:txBody>
      </p:sp>
      <p:grpSp>
        <p:nvGrpSpPr>
          <p:cNvPr id="82" name="Group 81">
            <a:extLst>
              <a:ext uri="{FF2B5EF4-FFF2-40B4-BE49-F238E27FC236}">
                <a16:creationId xmlns:a16="http://schemas.microsoft.com/office/drawing/2014/main" id="{D7DD5AE2-637F-0FD0-3641-CC786FD42FFB}"/>
              </a:ext>
            </a:extLst>
          </p:cNvPr>
          <p:cNvGrpSpPr/>
          <p:nvPr/>
        </p:nvGrpSpPr>
        <p:grpSpPr>
          <a:xfrm>
            <a:off x="3627971" y="7441614"/>
            <a:ext cx="170752" cy="152003"/>
            <a:chOff x="8186738" y="5083176"/>
            <a:chExt cx="404813" cy="360363"/>
          </a:xfrm>
        </p:grpSpPr>
        <p:sp>
          <p:nvSpPr>
            <p:cNvPr id="83" name="Freeform 2650">
              <a:extLst>
                <a:ext uri="{FF2B5EF4-FFF2-40B4-BE49-F238E27FC236}">
                  <a16:creationId xmlns:a16="http://schemas.microsoft.com/office/drawing/2014/main" id="{1B62E075-EAF3-1632-9752-4B030438F8A1}"/>
                </a:ext>
              </a:extLst>
            </p:cNvPr>
            <p:cNvSpPr>
              <a:spLocks/>
            </p:cNvSpPr>
            <p:nvPr/>
          </p:nvSpPr>
          <p:spPr bwMode="auto">
            <a:xfrm>
              <a:off x="8199438" y="5083176"/>
              <a:ext cx="376238" cy="114300"/>
            </a:xfrm>
            <a:custGeom>
              <a:avLst/>
              <a:gdLst>
                <a:gd name="T0" fmla="*/ 119 w 237"/>
                <a:gd name="T1" fmla="*/ 0 h 72"/>
                <a:gd name="T2" fmla="*/ 237 w 237"/>
                <a:gd name="T3" fmla="*/ 70 h 72"/>
                <a:gd name="T4" fmla="*/ 0 w 237"/>
                <a:gd name="T5" fmla="*/ 72 h 72"/>
                <a:gd name="T6" fmla="*/ 119 w 237"/>
                <a:gd name="T7" fmla="*/ 0 h 72"/>
              </a:gdLst>
              <a:ahLst/>
              <a:cxnLst>
                <a:cxn ang="0">
                  <a:pos x="T0" y="T1"/>
                </a:cxn>
                <a:cxn ang="0">
                  <a:pos x="T2" y="T3"/>
                </a:cxn>
                <a:cxn ang="0">
                  <a:pos x="T4" y="T5"/>
                </a:cxn>
                <a:cxn ang="0">
                  <a:pos x="T6" y="T7"/>
                </a:cxn>
              </a:cxnLst>
              <a:rect l="0" t="0" r="r" b="b"/>
              <a:pathLst>
                <a:path w="237" h="72">
                  <a:moveTo>
                    <a:pt x="119" y="0"/>
                  </a:moveTo>
                  <a:lnTo>
                    <a:pt x="237" y="70"/>
                  </a:lnTo>
                  <a:lnTo>
                    <a:pt x="0" y="72"/>
                  </a:lnTo>
                  <a:lnTo>
                    <a:pt x="119" y="0"/>
                  </a:lnTo>
                  <a:close/>
                </a:path>
              </a:pathLst>
            </a:custGeom>
            <a:solidFill>
              <a:srgbClr val="005993"/>
            </a:solidFill>
            <a:ln w="12700" cap="flat">
              <a:noFill/>
              <a:prstDash val="solid"/>
              <a:miter lim="800000"/>
              <a:headEnd/>
              <a:tailEnd/>
            </a:ln>
          </p:spPr>
          <p:txBody>
            <a:bodyPr vert="horz" wrap="square" lIns="79248" tIns="39624" rIns="79248" bIns="39624" numCol="1" anchor="t" anchorCtr="0" compatLnSpc="1">
              <a:prstTxWarp prst="textNoShape">
                <a:avLst/>
              </a:prstTxWarp>
            </a:bodyPr>
            <a:lstStyle/>
            <a:p>
              <a:endParaRPr lang="de-DE" sz="780" cap="all">
                <a:solidFill>
                  <a:prstClr val="black"/>
                </a:solidFill>
                <a:latin typeface="Arial" panose="020B0604020202020204" pitchFamily="34" charset="0"/>
                <a:cs typeface="Arial" panose="020B0604020202020204" pitchFamily="34" charset="0"/>
              </a:endParaRPr>
            </a:p>
          </p:txBody>
        </p:sp>
        <p:sp>
          <p:nvSpPr>
            <p:cNvPr id="84" name="Freeform 2651">
              <a:extLst>
                <a:ext uri="{FF2B5EF4-FFF2-40B4-BE49-F238E27FC236}">
                  <a16:creationId xmlns:a16="http://schemas.microsoft.com/office/drawing/2014/main" id="{976597FF-88E3-F517-84B8-211CF001AE67}"/>
                </a:ext>
              </a:extLst>
            </p:cNvPr>
            <p:cNvSpPr>
              <a:spLocks/>
            </p:cNvSpPr>
            <p:nvPr/>
          </p:nvSpPr>
          <p:spPr bwMode="auto">
            <a:xfrm>
              <a:off x="8186738" y="5210176"/>
              <a:ext cx="404813" cy="233363"/>
            </a:xfrm>
            <a:custGeom>
              <a:avLst/>
              <a:gdLst>
                <a:gd name="T0" fmla="*/ 127 w 127"/>
                <a:gd name="T1" fmla="*/ 62 h 73"/>
                <a:gd name="T2" fmla="*/ 127 w 127"/>
                <a:gd name="T3" fmla="*/ 62 h 73"/>
                <a:gd name="T4" fmla="*/ 115 w 127"/>
                <a:gd name="T5" fmla="*/ 73 h 73"/>
                <a:gd name="T6" fmla="*/ 11 w 127"/>
                <a:gd name="T7" fmla="*/ 73 h 73"/>
                <a:gd name="T8" fmla="*/ 0 w 127"/>
                <a:gd name="T9" fmla="*/ 62 h 73"/>
                <a:gd name="T10" fmla="*/ 0 w 127"/>
                <a:gd name="T11" fmla="*/ 2 h 73"/>
                <a:gd name="T12" fmla="*/ 0 w 127"/>
                <a:gd name="T13" fmla="*/ 0 h 73"/>
                <a:gd name="T14" fmla="*/ 60 w 127"/>
                <a:gd name="T15" fmla="*/ 37 h 73"/>
                <a:gd name="T16" fmla="*/ 60 w 127"/>
                <a:gd name="T17" fmla="*/ 37 h 73"/>
                <a:gd name="T18" fmla="*/ 60 w 127"/>
                <a:gd name="T19" fmla="*/ 37 h 73"/>
                <a:gd name="T20" fmla="*/ 62 w 127"/>
                <a:gd name="T21" fmla="*/ 38 h 73"/>
                <a:gd name="T22" fmla="*/ 62 w 127"/>
                <a:gd name="T23" fmla="*/ 38 h 73"/>
                <a:gd name="T24" fmla="*/ 63 w 127"/>
                <a:gd name="T25" fmla="*/ 38 h 73"/>
                <a:gd name="T26" fmla="*/ 63 w 127"/>
                <a:gd name="T27" fmla="*/ 38 h 73"/>
                <a:gd name="T28" fmla="*/ 65 w 127"/>
                <a:gd name="T29" fmla="*/ 38 h 73"/>
                <a:gd name="T30" fmla="*/ 65 w 127"/>
                <a:gd name="T31" fmla="*/ 38 h 73"/>
                <a:gd name="T32" fmla="*/ 66 w 127"/>
                <a:gd name="T33" fmla="*/ 37 h 73"/>
                <a:gd name="T34" fmla="*/ 66 w 127"/>
                <a:gd name="T35" fmla="*/ 37 h 73"/>
                <a:gd name="T36" fmla="*/ 67 w 127"/>
                <a:gd name="T37" fmla="*/ 37 h 73"/>
                <a:gd name="T38" fmla="*/ 126 w 127"/>
                <a:gd name="T39" fmla="*/ 0 h 73"/>
                <a:gd name="T40" fmla="*/ 127 w 127"/>
                <a:gd name="T41" fmla="*/ 2 h 73"/>
                <a:gd name="T42" fmla="*/ 127 w 127"/>
                <a:gd name="T43" fmla="*/ 6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 h="73">
                  <a:moveTo>
                    <a:pt x="127" y="62"/>
                  </a:moveTo>
                  <a:cubicBezTo>
                    <a:pt x="127" y="62"/>
                    <a:pt x="127" y="62"/>
                    <a:pt x="127" y="62"/>
                  </a:cubicBezTo>
                  <a:cubicBezTo>
                    <a:pt x="127" y="68"/>
                    <a:pt x="121" y="73"/>
                    <a:pt x="115" y="73"/>
                  </a:cubicBezTo>
                  <a:cubicBezTo>
                    <a:pt x="11" y="73"/>
                    <a:pt x="11" y="73"/>
                    <a:pt x="11" y="73"/>
                  </a:cubicBezTo>
                  <a:cubicBezTo>
                    <a:pt x="5" y="73"/>
                    <a:pt x="0" y="68"/>
                    <a:pt x="0" y="62"/>
                  </a:cubicBezTo>
                  <a:cubicBezTo>
                    <a:pt x="0" y="2"/>
                    <a:pt x="0" y="2"/>
                    <a:pt x="0" y="2"/>
                  </a:cubicBezTo>
                  <a:cubicBezTo>
                    <a:pt x="0" y="1"/>
                    <a:pt x="0" y="0"/>
                    <a:pt x="0" y="0"/>
                  </a:cubicBezTo>
                  <a:cubicBezTo>
                    <a:pt x="60" y="37"/>
                    <a:pt x="60" y="37"/>
                    <a:pt x="60" y="37"/>
                  </a:cubicBezTo>
                  <a:cubicBezTo>
                    <a:pt x="60" y="37"/>
                    <a:pt x="60" y="37"/>
                    <a:pt x="60" y="37"/>
                  </a:cubicBezTo>
                  <a:cubicBezTo>
                    <a:pt x="60" y="37"/>
                    <a:pt x="60" y="37"/>
                    <a:pt x="60" y="37"/>
                  </a:cubicBezTo>
                  <a:cubicBezTo>
                    <a:pt x="61" y="37"/>
                    <a:pt x="61" y="38"/>
                    <a:pt x="62" y="38"/>
                  </a:cubicBezTo>
                  <a:cubicBezTo>
                    <a:pt x="62" y="38"/>
                    <a:pt x="62" y="38"/>
                    <a:pt x="62" y="38"/>
                  </a:cubicBezTo>
                  <a:cubicBezTo>
                    <a:pt x="62" y="38"/>
                    <a:pt x="63" y="38"/>
                    <a:pt x="63" y="38"/>
                  </a:cubicBezTo>
                  <a:cubicBezTo>
                    <a:pt x="63" y="38"/>
                    <a:pt x="63" y="38"/>
                    <a:pt x="63" y="38"/>
                  </a:cubicBezTo>
                  <a:cubicBezTo>
                    <a:pt x="64" y="38"/>
                    <a:pt x="64" y="38"/>
                    <a:pt x="65" y="38"/>
                  </a:cubicBezTo>
                  <a:cubicBezTo>
                    <a:pt x="65" y="38"/>
                    <a:pt x="65" y="38"/>
                    <a:pt x="65" y="38"/>
                  </a:cubicBezTo>
                  <a:cubicBezTo>
                    <a:pt x="65" y="38"/>
                    <a:pt x="66" y="37"/>
                    <a:pt x="66" y="37"/>
                  </a:cubicBezTo>
                  <a:cubicBezTo>
                    <a:pt x="66" y="37"/>
                    <a:pt x="66" y="37"/>
                    <a:pt x="66" y="37"/>
                  </a:cubicBezTo>
                  <a:cubicBezTo>
                    <a:pt x="66" y="37"/>
                    <a:pt x="66" y="37"/>
                    <a:pt x="67" y="37"/>
                  </a:cubicBezTo>
                  <a:cubicBezTo>
                    <a:pt x="126" y="0"/>
                    <a:pt x="126" y="0"/>
                    <a:pt x="126" y="0"/>
                  </a:cubicBezTo>
                  <a:cubicBezTo>
                    <a:pt x="127" y="0"/>
                    <a:pt x="127" y="1"/>
                    <a:pt x="127" y="2"/>
                  </a:cubicBezTo>
                  <a:lnTo>
                    <a:pt x="127" y="62"/>
                  </a:lnTo>
                  <a:close/>
                </a:path>
              </a:pathLst>
            </a:custGeom>
            <a:solidFill>
              <a:srgbClr val="005993"/>
            </a:solidFill>
            <a:ln w="12700" cap="flat">
              <a:noFill/>
              <a:prstDash val="solid"/>
              <a:miter lim="800000"/>
              <a:headEnd/>
              <a:tailEnd/>
            </a:ln>
          </p:spPr>
          <p:txBody>
            <a:bodyPr vert="horz" wrap="square" lIns="79248" tIns="39624" rIns="79248" bIns="39624" numCol="1" anchor="t" anchorCtr="0" compatLnSpc="1">
              <a:prstTxWarp prst="textNoShape">
                <a:avLst/>
              </a:prstTxWarp>
            </a:bodyPr>
            <a:lstStyle/>
            <a:p>
              <a:endParaRPr lang="de-DE" sz="780" cap="all">
                <a:solidFill>
                  <a:prstClr val="black"/>
                </a:solidFill>
                <a:latin typeface="Arial" panose="020B0604020202020204" pitchFamily="34" charset="0"/>
                <a:cs typeface="Arial" panose="020B0604020202020204" pitchFamily="34" charset="0"/>
              </a:endParaRPr>
            </a:p>
          </p:txBody>
        </p:sp>
      </p:grpSp>
      <p:sp>
        <p:nvSpPr>
          <p:cNvPr id="85" name="TextBox 84">
            <a:extLst>
              <a:ext uri="{FF2B5EF4-FFF2-40B4-BE49-F238E27FC236}">
                <a16:creationId xmlns:a16="http://schemas.microsoft.com/office/drawing/2014/main" id="{E69BFDAF-AF61-C80D-538C-517A08A310B9}"/>
              </a:ext>
            </a:extLst>
          </p:cNvPr>
          <p:cNvSpPr txBox="1"/>
          <p:nvPr/>
        </p:nvSpPr>
        <p:spPr>
          <a:xfrm>
            <a:off x="1090474" y="7425282"/>
            <a:ext cx="1425586" cy="215444"/>
          </a:xfrm>
          <a:prstGeom prst="rect">
            <a:avLst/>
          </a:prstGeom>
          <a:noFill/>
        </p:spPr>
        <p:txBody>
          <a:bodyPr wrap="square" rtlCol="0">
            <a:spAutoFit/>
          </a:bodyPr>
          <a:lstStyle/>
          <a:p>
            <a:pPr algn="just" defTabSz="792510">
              <a:defRPr/>
            </a:pPr>
            <a:r>
              <a:rPr lang="en-US" sz="800" cap="all" dirty="0">
                <a:solidFill>
                  <a:prstClr val="black">
                    <a:lumMod val="75000"/>
                    <a:lumOff val="25000"/>
                  </a:prstClr>
                </a:solidFill>
                <a:latin typeface="SVN-Gilroy Medium" panose="00000600000000000000" pitchFamily="50" charset="0"/>
                <a:cs typeface="Arial" panose="020B0604020202020204" pitchFamily="34" charset="0"/>
              </a:rPr>
              <a:t>+84 243 9.413.622</a:t>
            </a:r>
            <a:endParaRPr lang="vi-VN" sz="800" cap="all" dirty="0">
              <a:solidFill>
                <a:prstClr val="black">
                  <a:lumMod val="75000"/>
                  <a:lumOff val="25000"/>
                </a:prstClr>
              </a:solidFill>
              <a:cs typeface="Arial" panose="020B0604020202020204" pitchFamily="34" charset="0"/>
            </a:endParaRPr>
          </a:p>
        </p:txBody>
      </p:sp>
      <p:sp>
        <p:nvSpPr>
          <p:cNvPr id="86" name="TextBox 85">
            <a:extLst>
              <a:ext uri="{FF2B5EF4-FFF2-40B4-BE49-F238E27FC236}">
                <a16:creationId xmlns:a16="http://schemas.microsoft.com/office/drawing/2014/main" id="{CAB00C53-EB53-612B-E773-A75C58D0EC03}"/>
              </a:ext>
            </a:extLst>
          </p:cNvPr>
          <p:cNvSpPr txBox="1"/>
          <p:nvPr/>
        </p:nvSpPr>
        <p:spPr>
          <a:xfrm>
            <a:off x="3866389" y="7425282"/>
            <a:ext cx="2115205" cy="215444"/>
          </a:xfrm>
          <a:prstGeom prst="rect">
            <a:avLst/>
          </a:prstGeom>
          <a:noFill/>
        </p:spPr>
        <p:txBody>
          <a:bodyPr wrap="square" rtlCol="0">
            <a:spAutoFit/>
          </a:bodyPr>
          <a:lstStyle/>
          <a:p>
            <a:pPr defTabSz="792510">
              <a:defRPr/>
            </a:pPr>
            <a:r>
              <a:rPr lang="en-US" sz="800">
                <a:solidFill>
                  <a:prstClr val="black">
                    <a:lumMod val="75000"/>
                    <a:lumOff val="25000"/>
                  </a:prstClr>
                </a:solidFill>
                <a:latin typeface="SVN-Gilroy Medium" panose="00000600000000000000" pitchFamily="50" charset="0"/>
                <a:cs typeface="Arial" panose="020B0604020202020204" pitchFamily="34" charset="0"/>
                <a:hlinkClick r:id="rId2"/>
              </a:rPr>
              <a:t>Investor@vietinbank.vn</a:t>
            </a:r>
            <a:r>
              <a:rPr lang="en-US" sz="800">
                <a:solidFill>
                  <a:prstClr val="black">
                    <a:lumMod val="75000"/>
                    <a:lumOff val="25000"/>
                  </a:prstClr>
                </a:solidFill>
                <a:latin typeface="SVN-Gilroy Medium" panose="00000600000000000000" pitchFamily="50" charset="0"/>
                <a:cs typeface="Arial" panose="020B0604020202020204" pitchFamily="34" charset="0"/>
              </a:rPr>
              <a:t> </a:t>
            </a:r>
            <a:endParaRPr lang="vi-VN" sz="800">
              <a:solidFill>
                <a:prstClr val="black">
                  <a:lumMod val="75000"/>
                  <a:lumOff val="25000"/>
                </a:prstClr>
              </a:solidFill>
              <a:cs typeface="Arial" panose="020B0604020202020204" pitchFamily="34" charset="0"/>
            </a:endParaRPr>
          </a:p>
        </p:txBody>
      </p:sp>
      <p:sp>
        <p:nvSpPr>
          <p:cNvPr id="87" name="TextBox 86">
            <a:extLst>
              <a:ext uri="{FF2B5EF4-FFF2-40B4-BE49-F238E27FC236}">
                <a16:creationId xmlns:a16="http://schemas.microsoft.com/office/drawing/2014/main" id="{623849D6-B5F7-6FB0-A0B6-70DDA22483A2}"/>
              </a:ext>
            </a:extLst>
          </p:cNvPr>
          <p:cNvSpPr txBox="1"/>
          <p:nvPr/>
        </p:nvSpPr>
        <p:spPr>
          <a:xfrm>
            <a:off x="1030497" y="4597246"/>
            <a:ext cx="4814711" cy="1002326"/>
          </a:xfrm>
          <a:prstGeom prst="rect">
            <a:avLst/>
          </a:prstGeom>
          <a:noFill/>
        </p:spPr>
        <p:txBody>
          <a:bodyPr wrap="square">
            <a:spAutoFit/>
          </a:bodyPr>
          <a:lstStyle/>
          <a:p>
            <a:pPr algn="just">
              <a:spcBef>
                <a:spcPts val="400"/>
              </a:spcBef>
              <a:spcAft>
                <a:spcPts val="400"/>
              </a:spcAft>
              <a:defRPr/>
            </a:pPr>
            <a:r>
              <a:rPr lang="en-US" sz="900" b="1" cap="all" dirty="0">
                <a:solidFill>
                  <a:srgbClr val="005993"/>
                </a:solidFill>
                <a:latin typeface="SVN-Gilroy Medium" panose="00000600000000000000" pitchFamily="50" charset="0"/>
                <a:cs typeface="Arial" panose="020B0604020202020204" pitchFamily="34" charset="0"/>
              </a:rPr>
              <a:t>DISCLAIMER :</a:t>
            </a:r>
          </a:p>
          <a:p>
            <a:pPr lvl="0" algn="just">
              <a:lnSpc>
                <a:spcPct val="130000"/>
              </a:lnSpc>
              <a:defRPr/>
            </a:pPr>
            <a:r>
              <a:rPr lang="en-US" sz="900" i="1" dirty="0">
                <a:solidFill>
                  <a:schemeClr val="tx1">
                    <a:lumMod val="75000"/>
                    <a:lumOff val="25000"/>
                  </a:schemeClr>
                </a:solidFill>
                <a:latin typeface="SVN-Gilroy Medium" panose="00000600000000000000" pitchFamily="50" charset="0"/>
                <a:cs typeface="Arial" panose="020B0604020202020204" pitchFamily="34" charset="0"/>
              </a:rPr>
              <a:t>This material was prepared using financial statements and other reliable sources with the aims to provide information only. It is recommended to use this material as a source of reference only. The information might be updated from time to time and it is not our responsibility to notify about those changes (if any)</a:t>
            </a:r>
            <a:r>
              <a:rPr lang="en-US" sz="900" i="1" dirty="0">
                <a:solidFill>
                  <a:schemeClr val="tx1">
                    <a:lumMod val="75000"/>
                    <a:lumOff val="25000"/>
                  </a:schemeClr>
                </a:solidFill>
                <a:latin typeface="SVN-Gilroy Medium" panose="00000600000000000000" pitchFamily="50" charset="0"/>
                <a:ea typeface="Tahoma" pitchFamily="34" charset="0"/>
                <a:cs typeface="Arial" panose="020B0604020202020204" pitchFamily="34" charset="0"/>
              </a:rPr>
              <a:t>.</a:t>
            </a:r>
          </a:p>
        </p:txBody>
      </p:sp>
      <p:pic>
        <p:nvPicPr>
          <p:cNvPr id="101" name="Picture 100">
            <a:extLst>
              <a:ext uri="{FF2B5EF4-FFF2-40B4-BE49-F238E27FC236}">
                <a16:creationId xmlns:a16="http://schemas.microsoft.com/office/drawing/2014/main" id="{0C57A4AD-F8A3-2C3F-FA2B-29B984DC5B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0921" y="260462"/>
            <a:ext cx="1156984" cy="388746"/>
          </a:xfrm>
          <a:prstGeom prst="rect">
            <a:avLst/>
          </a:prstGeom>
        </p:spPr>
      </p:pic>
      <p:sp>
        <p:nvSpPr>
          <p:cNvPr id="102" name="Freeform 316">
            <a:extLst>
              <a:ext uri="{FF2B5EF4-FFF2-40B4-BE49-F238E27FC236}">
                <a16:creationId xmlns:a16="http://schemas.microsoft.com/office/drawing/2014/main" id="{23916876-343B-9492-1E3C-E9C65F702AA1}"/>
              </a:ext>
            </a:extLst>
          </p:cNvPr>
          <p:cNvSpPr/>
          <p:nvPr/>
        </p:nvSpPr>
        <p:spPr>
          <a:xfrm>
            <a:off x="852056" y="7421234"/>
            <a:ext cx="192605" cy="192763"/>
          </a:xfrm>
          <a:custGeom>
            <a:avLst/>
            <a:gdLst/>
            <a:ahLst/>
            <a:cxnLst/>
            <a:rect l="l" t="t" r="r" b="b"/>
            <a:pathLst>
              <a:path w="396648" h="396648">
                <a:moveTo>
                  <a:pt x="83386" y="0"/>
                </a:moveTo>
                <a:cubicBezTo>
                  <a:pt x="86016" y="0"/>
                  <a:pt x="87988" y="282"/>
                  <a:pt x="89302" y="845"/>
                </a:cubicBezTo>
                <a:cubicBezTo>
                  <a:pt x="92683" y="1972"/>
                  <a:pt x="97660" y="9109"/>
                  <a:pt x="104233" y="22255"/>
                </a:cubicBezTo>
                <a:cubicBezTo>
                  <a:pt x="106299" y="25823"/>
                  <a:pt x="109116" y="30894"/>
                  <a:pt x="112684" y="37467"/>
                </a:cubicBezTo>
                <a:cubicBezTo>
                  <a:pt x="116253" y="44041"/>
                  <a:pt x="119539" y="50004"/>
                  <a:pt x="122544" y="55356"/>
                </a:cubicBezTo>
                <a:cubicBezTo>
                  <a:pt x="125549" y="60709"/>
                  <a:pt x="128460" y="65732"/>
                  <a:pt x="131277" y="70428"/>
                </a:cubicBezTo>
                <a:cubicBezTo>
                  <a:pt x="131840" y="71179"/>
                  <a:pt x="133484" y="73526"/>
                  <a:pt x="136207" y="77470"/>
                </a:cubicBezTo>
                <a:cubicBezTo>
                  <a:pt x="138930" y="81414"/>
                  <a:pt x="140949" y="84748"/>
                  <a:pt x="142263" y="87471"/>
                </a:cubicBezTo>
                <a:cubicBezTo>
                  <a:pt x="143578" y="90194"/>
                  <a:pt x="144235" y="92870"/>
                  <a:pt x="144235" y="95500"/>
                </a:cubicBezTo>
                <a:cubicBezTo>
                  <a:pt x="144235" y="99256"/>
                  <a:pt x="141559" y="103951"/>
                  <a:pt x="136207" y="109585"/>
                </a:cubicBezTo>
                <a:cubicBezTo>
                  <a:pt x="130854" y="115220"/>
                  <a:pt x="125033" y="120384"/>
                  <a:pt x="118741" y="125079"/>
                </a:cubicBezTo>
                <a:cubicBezTo>
                  <a:pt x="112450" y="129775"/>
                  <a:pt x="106627" y="134751"/>
                  <a:pt x="101275" y="140010"/>
                </a:cubicBezTo>
                <a:cubicBezTo>
                  <a:pt x="95922" y="145269"/>
                  <a:pt x="93246" y="149588"/>
                  <a:pt x="93246" y="152969"/>
                </a:cubicBezTo>
                <a:cubicBezTo>
                  <a:pt x="93246" y="154659"/>
                  <a:pt x="93716" y="156772"/>
                  <a:pt x="94655" y="159307"/>
                </a:cubicBezTo>
                <a:cubicBezTo>
                  <a:pt x="95594" y="161843"/>
                  <a:pt x="96392" y="163768"/>
                  <a:pt x="97049" y="165082"/>
                </a:cubicBezTo>
                <a:cubicBezTo>
                  <a:pt x="97707" y="166397"/>
                  <a:pt x="99021" y="168651"/>
                  <a:pt x="100993" y="171843"/>
                </a:cubicBezTo>
                <a:cubicBezTo>
                  <a:pt x="102965" y="175036"/>
                  <a:pt x="104045" y="176820"/>
                  <a:pt x="104233" y="177196"/>
                </a:cubicBezTo>
                <a:cubicBezTo>
                  <a:pt x="118506" y="202925"/>
                  <a:pt x="134845" y="224993"/>
                  <a:pt x="153251" y="243398"/>
                </a:cubicBezTo>
                <a:cubicBezTo>
                  <a:pt x="171656" y="261803"/>
                  <a:pt x="193723" y="278142"/>
                  <a:pt x="219452" y="292415"/>
                </a:cubicBezTo>
                <a:cubicBezTo>
                  <a:pt x="219828" y="292603"/>
                  <a:pt x="221612" y="293683"/>
                  <a:pt x="224805" y="295655"/>
                </a:cubicBezTo>
                <a:cubicBezTo>
                  <a:pt x="227998" y="297627"/>
                  <a:pt x="230251" y="298942"/>
                  <a:pt x="231566" y="299599"/>
                </a:cubicBezTo>
                <a:cubicBezTo>
                  <a:pt x="232881" y="300256"/>
                  <a:pt x="234805" y="301054"/>
                  <a:pt x="237341" y="301994"/>
                </a:cubicBezTo>
                <a:cubicBezTo>
                  <a:pt x="239876" y="302933"/>
                  <a:pt x="241989" y="303402"/>
                  <a:pt x="243679" y="303402"/>
                </a:cubicBezTo>
                <a:cubicBezTo>
                  <a:pt x="247060" y="303402"/>
                  <a:pt x="251379" y="300726"/>
                  <a:pt x="256638" y="295373"/>
                </a:cubicBezTo>
                <a:cubicBezTo>
                  <a:pt x="261897" y="290021"/>
                  <a:pt x="266874" y="284199"/>
                  <a:pt x="271569" y="277907"/>
                </a:cubicBezTo>
                <a:cubicBezTo>
                  <a:pt x="276264" y="271616"/>
                  <a:pt x="281429" y="265794"/>
                  <a:pt x="287063" y="260441"/>
                </a:cubicBezTo>
                <a:cubicBezTo>
                  <a:pt x="292697" y="255089"/>
                  <a:pt x="297392" y="252412"/>
                  <a:pt x="301148" y="252412"/>
                </a:cubicBezTo>
                <a:cubicBezTo>
                  <a:pt x="303778" y="252412"/>
                  <a:pt x="306454" y="253070"/>
                  <a:pt x="309177" y="254384"/>
                </a:cubicBezTo>
                <a:cubicBezTo>
                  <a:pt x="311901" y="255699"/>
                  <a:pt x="315234" y="257718"/>
                  <a:pt x="319178" y="260441"/>
                </a:cubicBezTo>
                <a:cubicBezTo>
                  <a:pt x="323122" y="263164"/>
                  <a:pt x="325470" y="264808"/>
                  <a:pt x="326220" y="265371"/>
                </a:cubicBezTo>
                <a:cubicBezTo>
                  <a:pt x="330916" y="268188"/>
                  <a:pt x="335939" y="271099"/>
                  <a:pt x="341292" y="274104"/>
                </a:cubicBezTo>
                <a:cubicBezTo>
                  <a:pt x="346645" y="277109"/>
                  <a:pt x="352608" y="280396"/>
                  <a:pt x="359180" y="283964"/>
                </a:cubicBezTo>
                <a:cubicBezTo>
                  <a:pt x="365754" y="287532"/>
                  <a:pt x="370825" y="290349"/>
                  <a:pt x="374393" y="292415"/>
                </a:cubicBezTo>
                <a:cubicBezTo>
                  <a:pt x="387540" y="298989"/>
                  <a:pt x="394676" y="303966"/>
                  <a:pt x="395803" y="307346"/>
                </a:cubicBezTo>
                <a:cubicBezTo>
                  <a:pt x="396367" y="308661"/>
                  <a:pt x="396648" y="310633"/>
                  <a:pt x="396648" y="313262"/>
                </a:cubicBezTo>
                <a:cubicBezTo>
                  <a:pt x="396648" y="318333"/>
                  <a:pt x="395710" y="324953"/>
                  <a:pt x="393831" y="333123"/>
                </a:cubicBezTo>
                <a:cubicBezTo>
                  <a:pt x="391953" y="341292"/>
                  <a:pt x="389981" y="347724"/>
                  <a:pt x="387915" y="352420"/>
                </a:cubicBezTo>
                <a:cubicBezTo>
                  <a:pt x="383971" y="361810"/>
                  <a:pt x="372515" y="371764"/>
                  <a:pt x="353546" y="382281"/>
                </a:cubicBezTo>
                <a:cubicBezTo>
                  <a:pt x="335893" y="391859"/>
                  <a:pt x="318427" y="396648"/>
                  <a:pt x="301148" y="396648"/>
                </a:cubicBezTo>
                <a:cubicBezTo>
                  <a:pt x="296077" y="396648"/>
                  <a:pt x="291147" y="396320"/>
                  <a:pt x="286359" y="395662"/>
                </a:cubicBezTo>
                <a:cubicBezTo>
                  <a:pt x="281569" y="395005"/>
                  <a:pt x="276170" y="393831"/>
                  <a:pt x="270160" y="392141"/>
                </a:cubicBezTo>
                <a:cubicBezTo>
                  <a:pt x="264151" y="390451"/>
                  <a:pt x="259690" y="389089"/>
                  <a:pt x="256779" y="388056"/>
                </a:cubicBezTo>
                <a:cubicBezTo>
                  <a:pt x="253868" y="387023"/>
                  <a:pt x="248656" y="385098"/>
                  <a:pt x="241144" y="382281"/>
                </a:cubicBezTo>
                <a:cubicBezTo>
                  <a:pt x="233632" y="379464"/>
                  <a:pt x="229030" y="377774"/>
                  <a:pt x="227340" y="377210"/>
                </a:cubicBezTo>
                <a:cubicBezTo>
                  <a:pt x="208936" y="370637"/>
                  <a:pt x="192502" y="362843"/>
                  <a:pt x="178041" y="353828"/>
                </a:cubicBezTo>
                <a:cubicBezTo>
                  <a:pt x="154002" y="338991"/>
                  <a:pt x="129164" y="318755"/>
                  <a:pt x="103529" y="293120"/>
                </a:cubicBezTo>
                <a:cubicBezTo>
                  <a:pt x="77893" y="267484"/>
                  <a:pt x="57657" y="242646"/>
                  <a:pt x="42820" y="218607"/>
                </a:cubicBezTo>
                <a:cubicBezTo>
                  <a:pt x="33805" y="204146"/>
                  <a:pt x="26011" y="187713"/>
                  <a:pt x="19438" y="169308"/>
                </a:cubicBezTo>
                <a:cubicBezTo>
                  <a:pt x="18874" y="167618"/>
                  <a:pt x="17184" y="163016"/>
                  <a:pt x="14367" y="155504"/>
                </a:cubicBezTo>
                <a:cubicBezTo>
                  <a:pt x="11550" y="147992"/>
                  <a:pt x="9625" y="142780"/>
                  <a:pt x="8592" y="139869"/>
                </a:cubicBezTo>
                <a:cubicBezTo>
                  <a:pt x="7559" y="136958"/>
                  <a:pt x="6197" y="132498"/>
                  <a:pt x="4507" y="126488"/>
                </a:cubicBezTo>
                <a:cubicBezTo>
                  <a:pt x="2817" y="120478"/>
                  <a:pt x="1644" y="115079"/>
                  <a:pt x="986" y="110290"/>
                </a:cubicBezTo>
                <a:cubicBezTo>
                  <a:pt x="329" y="105500"/>
                  <a:pt x="0" y="100571"/>
                  <a:pt x="0" y="95500"/>
                </a:cubicBezTo>
                <a:cubicBezTo>
                  <a:pt x="0" y="78222"/>
                  <a:pt x="4789" y="60755"/>
                  <a:pt x="14367" y="43102"/>
                </a:cubicBezTo>
                <a:cubicBezTo>
                  <a:pt x="24885" y="24133"/>
                  <a:pt x="34839" y="12677"/>
                  <a:pt x="44228" y="8733"/>
                </a:cubicBezTo>
                <a:cubicBezTo>
                  <a:pt x="48924" y="6667"/>
                  <a:pt x="55356" y="4695"/>
                  <a:pt x="63526" y="2817"/>
                </a:cubicBezTo>
                <a:cubicBezTo>
                  <a:pt x="71695" y="939"/>
                  <a:pt x="78316" y="0"/>
                  <a:pt x="83386" y="0"/>
                </a:cubicBezTo>
                <a:close/>
              </a:path>
            </a:pathLst>
          </a:custGeom>
          <a:solidFill>
            <a:srgbClr val="00599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350" b="0" i="0" u="none" strike="noStrike" kern="0" cap="all" spc="0" normalizeH="0" baseline="0" noProof="0" dirty="0">
              <a:ln>
                <a:noFill/>
              </a:ln>
              <a:solidFill>
                <a:prstClr val="white"/>
              </a:solidFill>
              <a:effectLst/>
              <a:uLnTx/>
              <a:uFillTx/>
              <a:latin typeface="Arial" panose="020B0604020202020204" pitchFamily="34" charset="0"/>
              <a:ea typeface="+mn-ea"/>
              <a:cs typeface="+mn-cs"/>
            </a:endParaRPr>
          </a:p>
        </p:txBody>
      </p:sp>
      <p:cxnSp>
        <p:nvCxnSpPr>
          <p:cNvPr id="103" name="Straight Connector 102">
            <a:extLst>
              <a:ext uri="{FF2B5EF4-FFF2-40B4-BE49-F238E27FC236}">
                <a16:creationId xmlns:a16="http://schemas.microsoft.com/office/drawing/2014/main" id="{4332E983-ECEB-A1F3-8D07-7968B34A4456}"/>
              </a:ext>
            </a:extLst>
          </p:cNvPr>
          <p:cNvCxnSpPr>
            <a:cxnSpLocks/>
          </p:cNvCxnSpPr>
          <p:nvPr/>
        </p:nvCxnSpPr>
        <p:spPr>
          <a:xfrm>
            <a:off x="892104" y="6656631"/>
            <a:ext cx="5480077" cy="0"/>
          </a:xfrm>
          <a:prstGeom prst="line">
            <a:avLst/>
          </a:prstGeom>
          <a:noFill/>
          <a:ln w="6350" cap="flat" cmpd="sng" algn="ctr">
            <a:gradFill>
              <a:gsLst>
                <a:gs pos="46000">
                  <a:srgbClr val="D1D3D4"/>
                </a:gs>
                <a:gs pos="0">
                  <a:srgbClr val="4472C4">
                    <a:lumMod val="5000"/>
                    <a:lumOff val="95000"/>
                    <a:alpha val="0"/>
                  </a:srgbClr>
                </a:gs>
                <a:gs pos="100000">
                  <a:sysClr val="window" lastClr="FFFFFF">
                    <a:lumMod val="65000"/>
                  </a:sysClr>
                </a:gs>
              </a:gsLst>
              <a:lin ang="10800000" scaled="0"/>
            </a:gradFill>
            <a:prstDash val="solid"/>
            <a:miter lim="800000"/>
          </a:ln>
          <a:effectLst/>
        </p:spPr>
      </p:cxnSp>
      <p:grpSp>
        <p:nvGrpSpPr>
          <p:cNvPr id="104" name="Group 103">
            <a:extLst>
              <a:ext uri="{FF2B5EF4-FFF2-40B4-BE49-F238E27FC236}">
                <a16:creationId xmlns:a16="http://schemas.microsoft.com/office/drawing/2014/main" id="{ECE24C06-E86E-8B88-79AB-1B169D669A59}"/>
              </a:ext>
            </a:extLst>
          </p:cNvPr>
          <p:cNvGrpSpPr/>
          <p:nvPr/>
        </p:nvGrpSpPr>
        <p:grpSpPr>
          <a:xfrm>
            <a:off x="582220" y="1144845"/>
            <a:ext cx="185417" cy="212649"/>
            <a:chOff x="10124985" y="4872481"/>
            <a:chExt cx="360680" cy="413653"/>
          </a:xfrm>
        </p:grpSpPr>
        <p:sp>
          <p:nvSpPr>
            <p:cNvPr id="105" name="Freeform: Shape 104">
              <a:extLst>
                <a:ext uri="{FF2B5EF4-FFF2-40B4-BE49-F238E27FC236}">
                  <a16:creationId xmlns:a16="http://schemas.microsoft.com/office/drawing/2014/main" id="{4C18238C-64A9-82FD-2E42-16670B09A145}"/>
                </a:ext>
              </a:extLst>
            </p:cNvPr>
            <p:cNvSpPr/>
            <p:nvPr/>
          </p:nvSpPr>
          <p:spPr>
            <a:xfrm>
              <a:off x="10124985" y="5078855"/>
              <a:ext cx="193040" cy="207279"/>
            </a:xfrm>
            <a:custGeom>
              <a:avLst/>
              <a:gdLst>
                <a:gd name="connsiteX0" fmla="*/ 130971 w 193040"/>
                <a:gd name="connsiteY0" fmla="*/ 0 h 207279"/>
                <a:gd name="connsiteX1" fmla="*/ 192566 w 193040"/>
                <a:gd name="connsiteY1" fmla="*/ 0 h 207279"/>
                <a:gd name="connsiteX2" fmla="*/ 193040 w 193040"/>
                <a:gd name="connsiteY2" fmla="*/ 745 h 207279"/>
                <a:gd name="connsiteX3" fmla="*/ 61595 w 193040"/>
                <a:gd name="connsiteY3" fmla="*/ 207279 h 207279"/>
                <a:gd name="connsiteX4" fmla="*/ 0 w 193040"/>
                <a:gd name="connsiteY4" fmla="*/ 207279 h 207279"/>
                <a:gd name="connsiteX5" fmla="*/ 131445 w 193040"/>
                <a:gd name="connsiteY5" fmla="*/ 745 h 207279"/>
                <a:gd name="connsiteX6" fmla="*/ 130971 w 193040"/>
                <a:gd name="connsiteY6" fmla="*/ 0 h 20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7279">
                  <a:moveTo>
                    <a:pt x="130971" y="0"/>
                  </a:moveTo>
                  <a:lnTo>
                    <a:pt x="192566" y="0"/>
                  </a:lnTo>
                  <a:lnTo>
                    <a:pt x="193040" y="745"/>
                  </a:lnTo>
                  <a:lnTo>
                    <a:pt x="61595" y="207279"/>
                  </a:lnTo>
                  <a:lnTo>
                    <a:pt x="0" y="207279"/>
                  </a:lnTo>
                  <a:lnTo>
                    <a:pt x="131445" y="745"/>
                  </a:lnTo>
                  <a:lnTo>
                    <a:pt x="130971" y="0"/>
                  </a:lnTo>
                  <a:close/>
                </a:path>
              </a:pathLst>
            </a:custGeom>
            <a:solidFill>
              <a:srgbClr val="CA7106"/>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106" name="Freeform: Shape 105">
              <a:extLst>
                <a:ext uri="{FF2B5EF4-FFF2-40B4-BE49-F238E27FC236}">
                  <a16:creationId xmlns:a16="http://schemas.microsoft.com/office/drawing/2014/main" id="{E877EA66-027F-2ADF-2C44-8F4128C6F871}"/>
                </a:ext>
              </a:extLst>
            </p:cNvPr>
            <p:cNvSpPr/>
            <p:nvPr/>
          </p:nvSpPr>
          <p:spPr>
            <a:xfrm>
              <a:off x="10208805" y="5078855"/>
              <a:ext cx="193040" cy="207279"/>
            </a:xfrm>
            <a:custGeom>
              <a:avLst/>
              <a:gdLst>
                <a:gd name="connsiteX0" fmla="*/ 130971 w 193040"/>
                <a:gd name="connsiteY0" fmla="*/ 0 h 207279"/>
                <a:gd name="connsiteX1" fmla="*/ 192566 w 193040"/>
                <a:gd name="connsiteY1" fmla="*/ 0 h 207279"/>
                <a:gd name="connsiteX2" fmla="*/ 193040 w 193040"/>
                <a:gd name="connsiteY2" fmla="*/ 745 h 207279"/>
                <a:gd name="connsiteX3" fmla="*/ 61595 w 193040"/>
                <a:gd name="connsiteY3" fmla="*/ 207279 h 207279"/>
                <a:gd name="connsiteX4" fmla="*/ 0 w 193040"/>
                <a:gd name="connsiteY4" fmla="*/ 207279 h 207279"/>
                <a:gd name="connsiteX5" fmla="*/ 131445 w 193040"/>
                <a:gd name="connsiteY5" fmla="*/ 745 h 207279"/>
                <a:gd name="connsiteX6" fmla="*/ 130971 w 193040"/>
                <a:gd name="connsiteY6" fmla="*/ 0 h 20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7279">
                  <a:moveTo>
                    <a:pt x="130971" y="0"/>
                  </a:moveTo>
                  <a:lnTo>
                    <a:pt x="192566" y="0"/>
                  </a:lnTo>
                  <a:lnTo>
                    <a:pt x="193040" y="745"/>
                  </a:lnTo>
                  <a:lnTo>
                    <a:pt x="61595" y="207279"/>
                  </a:lnTo>
                  <a:lnTo>
                    <a:pt x="0" y="207279"/>
                  </a:lnTo>
                  <a:lnTo>
                    <a:pt x="131445" y="745"/>
                  </a:lnTo>
                  <a:lnTo>
                    <a:pt x="130971" y="0"/>
                  </a:lnTo>
                  <a:close/>
                </a:path>
              </a:pathLst>
            </a:custGeom>
            <a:solidFill>
              <a:srgbClr val="8E3649"/>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107" name="Freeform: Shape 106">
              <a:extLst>
                <a:ext uri="{FF2B5EF4-FFF2-40B4-BE49-F238E27FC236}">
                  <a16:creationId xmlns:a16="http://schemas.microsoft.com/office/drawing/2014/main" id="{85CC72BB-23AB-F647-715F-215840FEDA0C}"/>
                </a:ext>
              </a:extLst>
            </p:cNvPr>
            <p:cNvSpPr/>
            <p:nvPr/>
          </p:nvSpPr>
          <p:spPr>
            <a:xfrm>
              <a:off x="10292625" y="5078855"/>
              <a:ext cx="193040" cy="206695"/>
            </a:xfrm>
            <a:custGeom>
              <a:avLst/>
              <a:gdLst>
                <a:gd name="connsiteX0" fmla="*/ 131343 w 193040"/>
                <a:gd name="connsiteY0" fmla="*/ 0 h 206695"/>
                <a:gd name="connsiteX1" fmla="*/ 192938 w 193040"/>
                <a:gd name="connsiteY1" fmla="*/ 0 h 206695"/>
                <a:gd name="connsiteX2" fmla="*/ 193040 w 193040"/>
                <a:gd name="connsiteY2" fmla="*/ 161 h 206695"/>
                <a:gd name="connsiteX3" fmla="*/ 61595 w 193040"/>
                <a:gd name="connsiteY3" fmla="*/ 206695 h 206695"/>
                <a:gd name="connsiteX4" fmla="*/ 0 w 193040"/>
                <a:gd name="connsiteY4" fmla="*/ 206695 h 206695"/>
                <a:gd name="connsiteX5" fmla="*/ 131445 w 193040"/>
                <a:gd name="connsiteY5" fmla="*/ 161 h 206695"/>
                <a:gd name="connsiteX6" fmla="*/ 131343 w 193040"/>
                <a:gd name="connsiteY6" fmla="*/ 0 h 20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 h="206695">
                  <a:moveTo>
                    <a:pt x="131343" y="0"/>
                  </a:moveTo>
                  <a:lnTo>
                    <a:pt x="192938" y="0"/>
                  </a:lnTo>
                  <a:lnTo>
                    <a:pt x="193040" y="161"/>
                  </a:lnTo>
                  <a:lnTo>
                    <a:pt x="61595" y="206695"/>
                  </a:lnTo>
                  <a:lnTo>
                    <a:pt x="0" y="206695"/>
                  </a:lnTo>
                  <a:lnTo>
                    <a:pt x="131445" y="161"/>
                  </a:lnTo>
                  <a:lnTo>
                    <a:pt x="131343" y="0"/>
                  </a:lnTo>
                  <a:close/>
                </a:path>
              </a:pathLst>
            </a:custGeom>
            <a:solidFill>
              <a:srgbClr val="04638E"/>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108" name="Freeform: Shape 107">
              <a:extLst>
                <a:ext uri="{FF2B5EF4-FFF2-40B4-BE49-F238E27FC236}">
                  <a16:creationId xmlns:a16="http://schemas.microsoft.com/office/drawing/2014/main" id="{F2AF3F6A-BA84-3E23-B557-922A7EBE4312}"/>
                </a:ext>
              </a:extLst>
            </p:cNvPr>
            <p:cNvSpPr/>
            <p:nvPr/>
          </p:nvSpPr>
          <p:spPr>
            <a:xfrm>
              <a:off x="10292625" y="4872481"/>
              <a:ext cx="192938" cy="206374"/>
            </a:xfrm>
            <a:custGeom>
              <a:avLst/>
              <a:gdLst>
                <a:gd name="connsiteX0" fmla="*/ 0 w 192938"/>
                <a:gd name="connsiteY0" fmla="*/ 0 h 206374"/>
                <a:gd name="connsiteX1" fmla="*/ 61595 w 192938"/>
                <a:gd name="connsiteY1" fmla="*/ 0 h 206374"/>
                <a:gd name="connsiteX2" fmla="*/ 192938 w 192938"/>
                <a:gd name="connsiteY2" fmla="*/ 206374 h 206374"/>
                <a:gd name="connsiteX3" fmla="*/ 131343 w 192938"/>
                <a:gd name="connsiteY3" fmla="*/ 206374 h 206374"/>
                <a:gd name="connsiteX4" fmla="*/ 0 w 192938"/>
                <a:gd name="connsiteY4" fmla="*/ 0 h 206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38" h="206374">
                  <a:moveTo>
                    <a:pt x="0" y="0"/>
                  </a:moveTo>
                  <a:lnTo>
                    <a:pt x="61595" y="0"/>
                  </a:lnTo>
                  <a:lnTo>
                    <a:pt x="192938" y="206374"/>
                  </a:lnTo>
                  <a:lnTo>
                    <a:pt x="131343" y="206374"/>
                  </a:lnTo>
                  <a:lnTo>
                    <a:pt x="0" y="0"/>
                  </a:lnTo>
                  <a:close/>
                </a:path>
              </a:pathLst>
            </a:custGeom>
            <a:solidFill>
              <a:srgbClr val="059DE1"/>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109" name="Freeform: Shape 108">
              <a:extLst>
                <a:ext uri="{FF2B5EF4-FFF2-40B4-BE49-F238E27FC236}">
                  <a16:creationId xmlns:a16="http://schemas.microsoft.com/office/drawing/2014/main" id="{77F0D725-4780-DB73-AF25-67EBDA1B8CB7}"/>
                </a:ext>
              </a:extLst>
            </p:cNvPr>
            <p:cNvSpPr/>
            <p:nvPr/>
          </p:nvSpPr>
          <p:spPr>
            <a:xfrm>
              <a:off x="10124985" y="4873065"/>
              <a:ext cx="192566" cy="205790"/>
            </a:xfrm>
            <a:custGeom>
              <a:avLst/>
              <a:gdLst>
                <a:gd name="connsiteX0" fmla="*/ 0 w 192566"/>
                <a:gd name="connsiteY0" fmla="*/ 0 h 205790"/>
                <a:gd name="connsiteX1" fmla="*/ 61595 w 192566"/>
                <a:gd name="connsiteY1" fmla="*/ 0 h 205790"/>
                <a:gd name="connsiteX2" fmla="*/ 192566 w 192566"/>
                <a:gd name="connsiteY2" fmla="*/ 205790 h 205790"/>
                <a:gd name="connsiteX3" fmla="*/ 130971 w 192566"/>
                <a:gd name="connsiteY3" fmla="*/ 205790 h 205790"/>
                <a:gd name="connsiteX4" fmla="*/ 0 w 192566"/>
                <a:gd name="connsiteY4" fmla="*/ 0 h 2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66" h="205790">
                  <a:moveTo>
                    <a:pt x="0" y="0"/>
                  </a:moveTo>
                  <a:lnTo>
                    <a:pt x="61595" y="0"/>
                  </a:lnTo>
                  <a:lnTo>
                    <a:pt x="192566" y="205790"/>
                  </a:lnTo>
                  <a:lnTo>
                    <a:pt x="130971" y="205790"/>
                  </a:lnTo>
                  <a:lnTo>
                    <a:pt x="0" y="0"/>
                  </a:lnTo>
                  <a:close/>
                </a:path>
              </a:pathLst>
            </a:custGeom>
            <a:solidFill>
              <a:srgbClr val="FAA844"/>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sp>
          <p:nvSpPr>
            <p:cNvPr id="110" name="Freeform: Shape 109">
              <a:extLst>
                <a:ext uri="{FF2B5EF4-FFF2-40B4-BE49-F238E27FC236}">
                  <a16:creationId xmlns:a16="http://schemas.microsoft.com/office/drawing/2014/main" id="{9A34B0CF-633E-DFF9-EB1B-7C5748FACBB7}"/>
                </a:ext>
              </a:extLst>
            </p:cNvPr>
            <p:cNvSpPr/>
            <p:nvPr/>
          </p:nvSpPr>
          <p:spPr>
            <a:xfrm>
              <a:off x="10208805" y="4873065"/>
              <a:ext cx="192566" cy="205790"/>
            </a:xfrm>
            <a:custGeom>
              <a:avLst/>
              <a:gdLst>
                <a:gd name="connsiteX0" fmla="*/ 0 w 192566"/>
                <a:gd name="connsiteY0" fmla="*/ 0 h 205790"/>
                <a:gd name="connsiteX1" fmla="*/ 61595 w 192566"/>
                <a:gd name="connsiteY1" fmla="*/ 0 h 205790"/>
                <a:gd name="connsiteX2" fmla="*/ 192566 w 192566"/>
                <a:gd name="connsiteY2" fmla="*/ 205790 h 205790"/>
                <a:gd name="connsiteX3" fmla="*/ 130971 w 192566"/>
                <a:gd name="connsiteY3" fmla="*/ 205790 h 205790"/>
                <a:gd name="connsiteX4" fmla="*/ 0 w 192566"/>
                <a:gd name="connsiteY4" fmla="*/ 0 h 2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66" h="205790">
                  <a:moveTo>
                    <a:pt x="0" y="0"/>
                  </a:moveTo>
                  <a:lnTo>
                    <a:pt x="61595" y="0"/>
                  </a:lnTo>
                  <a:lnTo>
                    <a:pt x="192566" y="205790"/>
                  </a:lnTo>
                  <a:lnTo>
                    <a:pt x="130971" y="205790"/>
                  </a:lnTo>
                  <a:lnTo>
                    <a:pt x="0" y="0"/>
                  </a:lnTo>
                  <a:close/>
                </a:path>
              </a:pathLst>
            </a:custGeom>
            <a:solidFill>
              <a:srgbClr val="C6687C"/>
            </a:solidFill>
            <a:ln w="25400" cap="flat" cmpd="sng" algn="ctr">
              <a:noFill/>
              <a:prstDash val="solid"/>
            </a:ln>
            <a:effectLst/>
          </p:spPr>
          <p:txBody>
            <a:bodyPr wrap="square" rtlCol="0" anchor="ctr">
              <a:noAutofit/>
            </a:bodyPr>
            <a:lstStyle/>
            <a:p>
              <a:pPr algn="ctr" defTabSz="914400">
                <a:defRPr/>
              </a:pPr>
              <a:endParaRPr lang="nl-NL" kern="0" dirty="0">
                <a:solidFill>
                  <a:srgbClr val="000000"/>
                </a:solidFill>
                <a:latin typeface="Arial"/>
              </a:endParaRPr>
            </a:p>
          </p:txBody>
        </p:sp>
      </p:grpSp>
      <p:sp>
        <p:nvSpPr>
          <p:cNvPr id="118" name="Rectangle 117">
            <a:extLst>
              <a:ext uri="{FF2B5EF4-FFF2-40B4-BE49-F238E27FC236}">
                <a16:creationId xmlns:a16="http://schemas.microsoft.com/office/drawing/2014/main" id="{819B578D-2F3E-B818-69C3-3B2A20012C2C}"/>
              </a:ext>
            </a:extLst>
          </p:cNvPr>
          <p:cNvSpPr/>
          <p:nvPr/>
        </p:nvSpPr>
        <p:spPr>
          <a:xfrm>
            <a:off x="5373918" y="9453257"/>
            <a:ext cx="896308" cy="195795"/>
          </a:xfrm>
          <a:prstGeom prst="rect">
            <a:avLst/>
          </a:prstGeom>
          <a:gradFill>
            <a:gsLst>
              <a:gs pos="0">
                <a:srgbClr val="9EDEF9">
                  <a:alpha val="50000"/>
                </a:srgbClr>
              </a:gs>
              <a:gs pos="55700">
                <a:srgbClr val="B5E6FB">
                  <a:alpha val="50000"/>
                </a:srgbClr>
              </a:gs>
              <a:gs pos="100000">
                <a:srgbClr val="C8EDFC">
                  <a:alpha val="0"/>
                </a:srgb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SVN-Gilroy Medium" panose="00000600000000000000" pitchFamily="50" charset="0"/>
              <a:cs typeface="Arial" panose="020B0604020202020204" pitchFamily="34" charset="0"/>
            </a:endParaRPr>
          </a:p>
        </p:txBody>
      </p:sp>
      <p:sp>
        <p:nvSpPr>
          <p:cNvPr id="119" name="TextBox 118">
            <a:extLst>
              <a:ext uri="{FF2B5EF4-FFF2-40B4-BE49-F238E27FC236}">
                <a16:creationId xmlns:a16="http://schemas.microsoft.com/office/drawing/2014/main" id="{6EB3FD07-4DBA-7F84-A2F8-E5CDC64E1086}"/>
              </a:ext>
            </a:extLst>
          </p:cNvPr>
          <p:cNvSpPr txBox="1"/>
          <p:nvPr/>
        </p:nvSpPr>
        <p:spPr>
          <a:xfrm>
            <a:off x="5384004" y="9443432"/>
            <a:ext cx="488472" cy="215444"/>
          </a:xfrm>
          <a:prstGeom prst="rect">
            <a:avLst/>
          </a:prstGeom>
          <a:noFill/>
        </p:spPr>
        <p:txBody>
          <a:bodyPr wrap="square" rtlCol="0">
            <a:spAutoFit/>
          </a:bodyPr>
          <a:lstStyle/>
          <a:p>
            <a:pPr algn="just"/>
            <a:r>
              <a:rPr lang="de-DE" sz="800" dirty="0">
                <a:solidFill>
                  <a:srgbClr val="000000"/>
                </a:solidFill>
                <a:latin typeface="SVN-Gilroy Medium" panose="00000600000000000000" pitchFamily="50" charset="0"/>
                <a:cs typeface="Arial" panose="020B0604020202020204" pitchFamily="34" charset="0"/>
              </a:rPr>
              <a:t>Page</a:t>
            </a:r>
          </a:p>
        </p:txBody>
      </p:sp>
      <p:sp>
        <p:nvSpPr>
          <p:cNvPr id="120" name="TextBox 119">
            <a:extLst>
              <a:ext uri="{FF2B5EF4-FFF2-40B4-BE49-F238E27FC236}">
                <a16:creationId xmlns:a16="http://schemas.microsoft.com/office/drawing/2014/main" id="{15C8F448-9ACD-A60A-36BF-3B4B1968F53D}"/>
              </a:ext>
            </a:extLst>
          </p:cNvPr>
          <p:cNvSpPr txBox="1"/>
          <p:nvPr/>
        </p:nvSpPr>
        <p:spPr>
          <a:xfrm>
            <a:off x="5852564" y="9435738"/>
            <a:ext cx="380121" cy="230832"/>
          </a:xfrm>
          <a:prstGeom prst="rect">
            <a:avLst/>
          </a:prstGeom>
          <a:noFill/>
        </p:spPr>
        <p:txBody>
          <a:bodyPr wrap="square" rtlCol="0">
            <a:spAutoFit/>
          </a:bodyPr>
          <a:lstStyle/>
          <a:p>
            <a:pPr algn="ctr"/>
            <a:r>
              <a:rPr lang="de-DE" sz="900">
                <a:solidFill>
                  <a:srgbClr val="000000"/>
                </a:solidFill>
                <a:latin typeface="SVN-Gilroy Medium" panose="00000600000000000000" pitchFamily="50" charset="0"/>
                <a:cs typeface="Arial" panose="020B0604020202020204" pitchFamily="34" charset="0"/>
              </a:rPr>
              <a:t>04</a:t>
            </a:r>
          </a:p>
        </p:txBody>
      </p:sp>
      <p:cxnSp>
        <p:nvCxnSpPr>
          <p:cNvPr id="121" name="Straight Connector 120">
            <a:extLst>
              <a:ext uri="{FF2B5EF4-FFF2-40B4-BE49-F238E27FC236}">
                <a16:creationId xmlns:a16="http://schemas.microsoft.com/office/drawing/2014/main" id="{A0DAFE6E-8E8F-815F-889B-DCB0138EC411}"/>
              </a:ext>
            </a:extLst>
          </p:cNvPr>
          <p:cNvCxnSpPr>
            <a:cxnSpLocks/>
          </p:cNvCxnSpPr>
          <p:nvPr/>
        </p:nvCxnSpPr>
        <p:spPr>
          <a:xfrm flipV="1">
            <a:off x="5872476" y="9490002"/>
            <a:ext cx="0" cy="122305"/>
          </a:xfrm>
          <a:prstGeom prst="line">
            <a:avLst/>
          </a:prstGeom>
          <a:noFill/>
          <a:ln w="3175" cap="flat" cmpd="sng" algn="ctr">
            <a:solidFill>
              <a:srgbClr val="FFFFFF">
                <a:lumMod val="65000"/>
              </a:srgbClr>
            </a:solidFill>
            <a:prstDash val="solid"/>
          </a:ln>
          <a:effectLst/>
        </p:spPr>
      </p:cxnSp>
      <p:sp>
        <p:nvSpPr>
          <p:cNvPr id="113" name="Rectangle: Rounded Corners 112">
            <a:extLst>
              <a:ext uri="{FF2B5EF4-FFF2-40B4-BE49-F238E27FC236}">
                <a16:creationId xmlns:a16="http://schemas.microsoft.com/office/drawing/2014/main" id="{0388F0C1-3B48-4C6C-B313-0A0DD0B16427}"/>
              </a:ext>
            </a:extLst>
          </p:cNvPr>
          <p:cNvSpPr/>
          <p:nvPr/>
        </p:nvSpPr>
        <p:spPr>
          <a:xfrm>
            <a:off x="4776521" y="660839"/>
            <a:ext cx="1640826" cy="184710"/>
          </a:xfrm>
          <a:prstGeom prst="roundRect">
            <a:avLst>
              <a:gd name="adj" fmla="val 47803"/>
            </a:avLst>
          </a:prstGeom>
          <a:solidFill>
            <a:srgbClr val="C8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Rectangle 111">
            <a:extLst>
              <a:ext uri="{FF2B5EF4-FFF2-40B4-BE49-F238E27FC236}">
                <a16:creationId xmlns:a16="http://schemas.microsoft.com/office/drawing/2014/main" id="{329587A9-ED9F-3D10-AF58-3A3463E386C7}"/>
              </a:ext>
            </a:extLst>
          </p:cNvPr>
          <p:cNvSpPr/>
          <p:nvPr/>
        </p:nvSpPr>
        <p:spPr>
          <a:xfrm>
            <a:off x="4017534" y="1878065"/>
            <a:ext cx="2012613" cy="338554"/>
          </a:xfrm>
          <a:prstGeom prst="rect">
            <a:avLst/>
          </a:prstGeom>
          <a:ln>
            <a:noFill/>
          </a:ln>
        </p:spPr>
        <p:txBody>
          <a:bodyPr wrap="square">
            <a:spAutoFit/>
          </a:bodyPr>
          <a:lstStyle/>
          <a:p>
            <a:pPr algn="ctr" fontAlgn="b">
              <a:defRPr/>
            </a:pPr>
            <a:r>
              <a:rPr lang="en-US" sz="800" b="1" dirty="0">
                <a:solidFill>
                  <a:srgbClr val="005993"/>
                </a:solidFill>
                <a:latin typeface="SVN-Gilroy XBold" panose="00000900000000000000" pitchFamily="50" charset="0"/>
                <a:cs typeface="Arial" panose="020B0604020202020204" pitchFamily="34" charset="0"/>
              </a:rPr>
              <a:t>INFORMATION UPDATED ON WEBSITE</a:t>
            </a:r>
          </a:p>
          <a:p>
            <a:pPr algn="ctr" fontAlgn="b">
              <a:defRPr/>
            </a:pPr>
            <a:r>
              <a:rPr lang="en-US" sz="800" b="1" dirty="0">
                <a:solidFill>
                  <a:srgbClr val="005993"/>
                </a:solidFill>
                <a:latin typeface="SVN-Gilroy XBold" panose="00000900000000000000" pitchFamily="50" charset="0"/>
                <a:cs typeface="Arial" panose="020B0604020202020204" pitchFamily="34" charset="0"/>
              </a:rPr>
              <a:t>www.investor.vietinbank.vn</a:t>
            </a:r>
          </a:p>
        </p:txBody>
      </p:sp>
      <p:grpSp>
        <p:nvGrpSpPr>
          <p:cNvPr id="115" name="Group 114"/>
          <p:cNvGrpSpPr/>
          <p:nvPr/>
        </p:nvGrpSpPr>
        <p:grpSpPr>
          <a:xfrm>
            <a:off x="1101583" y="5685573"/>
            <a:ext cx="2142497" cy="541409"/>
            <a:chOff x="4811602" y="677793"/>
            <a:chExt cx="2142497" cy="541409"/>
          </a:xfrm>
        </p:grpSpPr>
        <p:pic>
          <p:nvPicPr>
            <p:cNvPr id="116" name="Picture 115">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1853" t="31470" r="36186" b="26516"/>
            <a:stretch>
              <a:fillRect/>
            </a:stretch>
          </p:blipFill>
          <p:spPr>
            <a:xfrm flipV="1">
              <a:off x="4811602" y="677793"/>
              <a:ext cx="1394137" cy="423909"/>
            </a:xfrm>
            <a:custGeom>
              <a:avLst/>
              <a:gdLst/>
              <a:ahLst/>
              <a:cxnLst/>
              <a:rect l="l" t="t" r="r" b="b"/>
              <a:pathLst>
                <a:path w="1394137" h="423909">
                  <a:moveTo>
                    <a:pt x="443162" y="423909"/>
                  </a:moveTo>
                  <a:cubicBezTo>
                    <a:pt x="515082" y="423909"/>
                    <a:pt x="601046" y="412508"/>
                    <a:pt x="701055" y="389707"/>
                  </a:cubicBezTo>
                  <a:cubicBezTo>
                    <a:pt x="724870" y="405450"/>
                    <a:pt x="749679" y="415482"/>
                    <a:pt x="775483" y="419801"/>
                  </a:cubicBezTo>
                  <a:cubicBezTo>
                    <a:pt x="779835" y="418380"/>
                    <a:pt x="781866" y="415047"/>
                    <a:pt x="781579" y="409803"/>
                  </a:cubicBezTo>
                  <a:cubicBezTo>
                    <a:pt x="773254" y="405350"/>
                    <a:pt x="767703" y="402635"/>
                    <a:pt x="764927" y="401659"/>
                  </a:cubicBezTo>
                  <a:cubicBezTo>
                    <a:pt x="748547" y="396397"/>
                    <a:pt x="733750" y="390507"/>
                    <a:pt x="720536" y="383987"/>
                  </a:cubicBezTo>
                  <a:cubicBezTo>
                    <a:pt x="770254" y="371633"/>
                    <a:pt x="809302" y="363735"/>
                    <a:pt x="837681" y="360293"/>
                  </a:cubicBezTo>
                  <a:cubicBezTo>
                    <a:pt x="843818" y="359657"/>
                    <a:pt x="850045" y="360250"/>
                    <a:pt x="856365" y="362072"/>
                  </a:cubicBezTo>
                  <a:cubicBezTo>
                    <a:pt x="860411" y="362439"/>
                    <a:pt x="862803" y="361254"/>
                    <a:pt x="863542" y="358519"/>
                  </a:cubicBezTo>
                  <a:cubicBezTo>
                    <a:pt x="863114" y="351005"/>
                    <a:pt x="857513" y="346306"/>
                    <a:pt x="846737" y="344422"/>
                  </a:cubicBezTo>
                  <a:cubicBezTo>
                    <a:pt x="842127" y="343210"/>
                    <a:pt x="836722" y="342560"/>
                    <a:pt x="830522" y="342472"/>
                  </a:cubicBezTo>
                  <a:lnTo>
                    <a:pt x="809622" y="343889"/>
                  </a:lnTo>
                  <a:lnTo>
                    <a:pt x="806838" y="338767"/>
                  </a:lnTo>
                  <a:cubicBezTo>
                    <a:pt x="793266" y="336003"/>
                    <a:pt x="772508" y="327739"/>
                    <a:pt x="744565" y="313975"/>
                  </a:cubicBezTo>
                  <a:cubicBezTo>
                    <a:pt x="740778" y="308661"/>
                    <a:pt x="726065" y="297668"/>
                    <a:pt x="700427" y="280994"/>
                  </a:cubicBezTo>
                  <a:cubicBezTo>
                    <a:pt x="633155" y="237055"/>
                    <a:pt x="575837" y="197595"/>
                    <a:pt x="528474" y="162615"/>
                  </a:cubicBezTo>
                  <a:cubicBezTo>
                    <a:pt x="541732" y="174059"/>
                    <a:pt x="561223" y="185592"/>
                    <a:pt x="586948" y="197213"/>
                  </a:cubicBezTo>
                  <a:cubicBezTo>
                    <a:pt x="620301" y="212270"/>
                    <a:pt x="644009" y="219799"/>
                    <a:pt x="658072" y="219799"/>
                  </a:cubicBezTo>
                  <a:cubicBezTo>
                    <a:pt x="663984" y="219799"/>
                    <a:pt x="669127" y="217914"/>
                    <a:pt x="673501" y="214144"/>
                  </a:cubicBezTo>
                  <a:cubicBezTo>
                    <a:pt x="677874" y="210374"/>
                    <a:pt x="678681" y="205091"/>
                    <a:pt x="675923" y="198294"/>
                  </a:cubicBezTo>
                  <a:cubicBezTo>
                    <a:pt x="670542" y="184816"/>
                    <a:pt x="654707" y="168266"/>
                    <a:pt x="628418" y="148645"/>
                  </a:cubicBezTo>
                  <a:cubicBezTo>
                    <a:pt x="623921" y="145290"/>
                    <a:pt x="613707" y="137965"/>
                    <a:pt x="597775" y="126669"/>
                  </a:cubicBezTo>
                  <a:cubicBezTo>
                    <a:pt x="567030" y="104807"/>
                    <a:pt x="548442" y="92247"/>
                    <a:pt x="542012" y="88989"/>
                  </a:cubicBezTo>
                  <a:cubicBezTo>
                    <a:pt x="522374" y="70943"/>
                    <a:pt x="512110" y="60611"/>
                    <a:pt x="511220" y="57992"/>
                  </a:cubicBezTo>
                  <a:cubicBezTo>
                    <a:pt x="511183" y="57882"/>
                    <a:pt x="511309" y="57826"/>
                    <a:pt x="511600" y="57826"/>
                  </a:cubicBezTo>
                  <a:cubicBezTo>
                    <a:pt x="514393" y="57826"/>
                    <a:pt x="518493" y="58956"/>
                    <a:pt x="523900" y="61214"/>
                  </a:cubicBezTo>
                  <a:cubicBezTo>
                    <a:pt x="550936" y="72190"/>
                    <a:pt x="587990" y="93821"/>
                    <a:pt x="635063" y="126107"/>
                  </a:cubicBezTo>
                  <a:cubicBezTo>
                    <a:pt x="637019" y="127081"/>
                    <a:pt x="638335" y="127819"/>
                    <a:pt x="639009" y="128322"/>
                  </a:cubicBezTo>
                  <a:lnTo>
                    <a:pt x="644230" y="129133"/>
                  </a:lnTo>
                  <a:lnTo>
                    <a:pt x="663984" y="146513"/>
                  </a:lnTo>
                  <a:cubicBezTo>
                    <a:pt x="678658" y="157591"/>
                    <a:pt x="695011" y="168314"/>
                    <a:pt x="713042" y="178680"/>
                  </a:cubicBezTo>
                  <a:cubicBezTo>
                    <a:pt x="749104" y="199413"/>
                    <a:pt x="780448" y="212616"/>
                    <a:pt x="807074" y="218290"/>
                  </a:cubicBezTo>
                  <a:cubicBezTo>
                    <a:pt x="817878" y="220392"/>
                    <a:pt x="826648" y="220718"/>
                    <a:pt x="833383" y="219267"/>
                  </a:cubicBezTo>
                  <a:cubicBezTo>
                    <a:pt x="837914" y="218085"/>
                    <a:pt x="840685" y="215725"/>
                    <a:pt x="841697" y="212187"/>
                  </a:cubicBezTo>
                  <a:lnTo>
                    <a:pt x="839578" y="198801"/>
                  </a:lnTo>
                  <a:lnTo>
                    <a:pt x="841425" y="200186"/>
                  </a:lnTo>
                  <a:cubicBezTo>
                    <a:pt x="843147" y="201386"/>
                    <a:pt x="844504" y="202224"/>
                    <a:pt x="845496" y="202698"/>
                  </a:cubicBezTo>
                  <a:cubicBezTo>
                    <a:pt x="863259" y="211910"/>
                    <a:pt x="880296" y="215552"/>
                    <a:pt x="896606" y="213625"/>
                  </a:cubicBezTo>
                  <a:cubicBezTo>
                    <a:pt x="861018" y="185452"/>
                    <a:pt x="829747" y="161178"/>
                    <a:pt x="802792" y="140801"/>
                  </a:cubicBezTo>
                  <a:cubicBezTo>
                    <a:pt x="757208" y="106388"/>
                    <a:pt x="727861" y="82360"/>
                    <a:pt x="714750" y="68718"/>
                  </a:cubicBezTo>
                  <a:lnTo>
                    <a:pt x="707662" y="59345"/>
                  </a:lnTo>
                  <a:lnTo>
                    <a:pt x="712065" y="59727"/>
                  </a:lnTo>
                  <a:cubicBezTo>
                    <a:pt x="720627" y="62497"/>
                    <a:pt x="738130" y="72128"/>
                    <a:pt x="764575" y="88618"/>
                  </a:cubicBezTo>
                  <a:cubicBezTo>
                    <a:pt x="781775" y="99117"/>
                    <a:pt x="804209" y="113906"/>
                    <a:pt x="831879" y="132983"/>
                  </a:cubicBezTo>
                  <a:cubicBezTo>
                    <a:pt x="833955" y="134532"/>
                    <a:pt x="836424" y="135917"/>
                    <a:pt x="839287" y="137138"/>
                  </a:cubicBezTo>
                  <a:cubicBezTo>
                    <a:pt x="841807" y="137423"/>
                    <a:pt x="843810" y="137186"/>
                    <a:pt x="845294" y="136425"/>
                  </a:cubicBezTo>
                  <a:lnTo>
                    <a:pt x="847154" y="133958"/>
                  </a:lnTo>
                  <a:lnTo>
                    <a:pt x="847252" y="134042"/>
                  </a:lnTo>
                  <a:cubicBezTo>
                    <a:pt x="857639" y="142641"/>
                    <a:pt x="868825" y="151584"/>
                    <a:pt x="880812" y="160871"/>
                  </a:cubicBezTo>
                  <a:cubicBezTo>
                    <a:pt x="908087" y="182047"/>
                    <a:pt x="930912" y="197449"/>
                    <a:pt x="949289" y="207076"/>
                  </a:cubicBezTo>
                  <a:cubicBezTo>
                    <a:pt x="961844" y="213735"/>
                    <a:pt x="978988" y="217065"/>
                    <a:pt x="1000722" y="217065"/>
                  </a:cubicBezTo>
                  <a:cubicBezTo>
                    <a:pt x="969047" y="194843"/>
                    <a:pt x="934620" y="170582"/>
                    <a:pt x="897442" y="144285"/>
                  </a:cubicBezTo>
                  <a:cubicBezTo>
                    <a:pt x="918208" y="160391"/>
                    <a:pt x="939880" y="173645"/>
                    <a:pt x="962457" y="184045"/>
                  </a:cubicBezTo>
                  <a:cubicBezTo>
                    <a:pt x="1004245" y="207881"/>
                    <a:pt x="1032594" y="219799"/>
                    <a:pt x="1047503" y="219799"/>
                  </a:cubicBezTo>
                  <a:cubicBezTo>
                    <a:pt x="1053508" y="219799"/>
                    <a:pt x="1058441" y="217766"/>
                    <a:pt x="1062301" y="213699"/>
                  </a:cubicBezTo>
                  <a:cubicBezTo>
                    <a:pt x="1066161" y="209632"/>
                    <a:pt x="1066763" y="204339"/>
                    <a:pt x="1064106" y="197819"/>
                  </a:cubicBezTo>
                  <a:cubicBezTo>
                    <a:pt x="1058214" y="182826"/>
                    <a:pt x="1035515" y="161808"/>
                    <a:pt x="996009" y="134766"/>
                  </a:cubicBezTo>
                  <a:cubicBezTo>
                    <a:pt x="974295" y="118794"/>
                    <a:pt x="960175" y="108429"/>
                    <a:pt x="953649" y="103674"/>
                  </a:cubicBezTo>
                  <a:cubicBezTo>
                    <a:pt x="919366" y="79518"/>
                    <a:pt x="901091" y="64108"/>
                    <a:pt x="898824" y="57443"/>
                  </a:cubicBezTo>
                  <a:cubicBezTo>
                    <a:pt x="898786" y="57335"/>
                    <a:pt x="899641" y="57281"/>
                    <a:pt x="901388" y="57281"/>
                  </a:cubicBezTo>
                  <a:cubicBezTo>
                    <a:pt x="915681" y="57281"/>
                    <a:pt x="958127" y="81473"/>
                    <a:pt x="1028727" y="129857"/>
                  </a:cubicBezTo>
                  <a:lnTo>
                    <a:pt x="1030542" y="130843"/>
                  </a:lnTo>
                  <a:lnTo>
                    <a:pt x="1035576" y="135352"/>
                  </a:lnTo>
                  <a:cubicBezTo>
                    <a:pt x="1046706" y="144916"/>
                    <a:pt x="1058977" y="155098"/>
                    <a:pt x="1072389" y="165898"/>
                  </a:cubicBezTo>
                  <a:cubicBezTo>
                    <a:pt x="1110256" y="196341"/>
                    <a:pt x="1155335" y="229500"/>
                    <a:pt x="1207625" y="265376"/>
                  </a:cubicBezTo>
                  <a:cubicBezTo>
                    <a:pt x="1249963" y="294494"/>
                    <a:pt x="1283722" y="315847"/>
                    <a:pt x="1308904" y="329436"/>
                  </a:cubicBezTo>
                  <a:cubicBezTo>
                    <a:pt x="1312732" y="331637"/>
                    <a:pt x="1319875" y="334854"/>
                    <a:pt x="1330334" y="339090"/>
                  </a:cubicBezTo>
                  <a:cubicBezTo>
                    <a:pt x="1347150" y="346569"/>
                    <a:pt x="1368418" y="350308"/>
                    <a:pt x="1394137" y="350308"/>
                  </a:cubicBezTo>
                  <a:lnTo>
                    <a:pt x="1388007" y="338941"/>
                  </a:lnTo>
                  <a:cubicBezTo>
                    <a:pt x="1373039" y="335398"/>
                    <a:pt x="1351100" y="324900"/>
                    <a:pt x="1322189" y="307448"/>
                  </a:cubicBezTo>
                  <a:cubicBezTo>
                    <a:pt x="1307664" y="298634"/>
                    <a:pt x="1286491" y="284830"/>
                    <a:pt x="1258670" y="266035"/>
                  </a:cubicBezTo>
                  <a:cubicBezTo>
                    <a:pt x="1184602" y="216192"/>
                    <a:pt x="1119777" y="169225"/>
                    <a:pt x="1064196" y="125135"/>
                  </a:cubicBezTo>
                  <a:cubicBezTo>
                    <a:pt x="1117295" y="163725"/>
                    <a:pt x="1163193" y="190972"/>
                    <a:pt x="1201891" y="206875"/>
                  </a:cubicBezTo>
                  <a:cubicBezTo>
                    <a:pt x="1226884" y="216950"/>
                    <a:pt x="1245450" y="221412"/>
                    <a:pt x="1257589" y="220261"/>
                  </a:cubicBezTo>
                  <a:cubicBezTo>
                    <a:pt x="1271579" y="218811"/>
                    <a:pt x="1276554" y="212145"/>
                    <a:pt x="1272514" y="200265"/>
                  </a:cubicBezTo>
                  <a:cubicBezTo>
                    <a:pt x="1268964" y="189830"/>
                    <a:pt x="1262064" y="182954"/>
                    <a:pt x="1251811" y="179637"/>
                  </a:cubicBezTo>
                  <a:cubicBezTo>
                    <a:pt x="1248998" y="179637"/>
                    <a:pt x="1246214" y="181070"/>
                    <a:pt x="1243462" y="183936"/>
                  </a:cubicBezTo>
                  <a:cubicBezTo>
                    <a:pt x="1238956" y="189352"/>
                    <a:pt x="1234330" y="192212"/>
                    <a:pt x="1229583" y="192517"/>
                  </a:cubicBezTo>
                  <a:cubicBezTo>
                    <a:pt x="1212509" y="193232"/>
                    <a:pt x="1190677" y="185640"/>
                    <a:pt x="1164088" y="169740"/>
                  </a:cubicBezTo>
                  <a:cubicBezTo>
                    <a:pt x="1150450" y="158691"/>
                    <a:pt x="1134111" y="139071"/>
                    <a:pt x="1115071" y="110881"/>
                  </a:cubicBezTo>
                  <a:cubicBezTo>
                    <a:pt x="1102842" y="92987"/>
                    <a:pt x="1095356" y="80008"/>
                    <a:pt x="1092612" y="71945"/>
                  </a:cubicBezTo>
                  <a:cubicBezTo>
                    <a:pt x="1091086" y="67457"/>
                    <a:pt x="1091671" y="65660"/>
                    <a:pt x="1094369" y="66555"/>
                  </a:cubicBezTo>
                  <a:cubicBezTo>
                    <a:pt x="1099584" y="67291"/>
                    <a:pt x="1109843" y="70948"/>
                    <a:pt x="1125148" y="77526"/>
                  </a:cubicBezTo>
                  <a:cubicBezTo>
                    <a:pt x="1136417" y="86298"/>
                    <a:pt x="1149941" y="94142"/>
                    <a:pt x="1165719" y="101058"/>
                  </a:cubicBezTo>
                  <a:lnTo>
                    <a:pt x="1179053" y="113916"/>
                  </a:lnTo>
                  <a:cubicBezTo>
                    <a:pt x="1184233" y="114977"/>
                    <a:pt x="1189341" y="118622"/>
                    <a:pt x="1194379" y="124851"/>
                  </a:cubicBezTo>
                  <a:cubicBezTo>
                    <a:pt x="1206730" y="133246"/>
                    <a:pt x="1213942" y="137444"/>
                    <a:pt x="1216014" y="137444"/>
                  </a:cubicBezTo>
                  <a:cubicBezTo>
                    <a:pt x="1222473" y="137444"/>
                    <a:pt x="1224697" y="134489"/>
                    <a:pt x="1222685" y="128579"/>
                  </a:cubicBezTo>
                  <a:cubicBezTo>
                    <a:pt x="1221528" y="125175"/>
                    <a:pt x="1218816" y="122003"/>
                    <a:pt x="1214549" y="119061"/>
                  </a:cubicBezTo>
                  <a:cubicBezTo>
                    <a:pt x="1171508" y="90833"/>
                    <a:pt x="1148057" y="75279"/>
                    <a:pt x="1144197" y="72398"/>
                  </a:cubicBezTo>
                  <a:cubicBezTo>
                    <a:pt x="1104708" y="47763"/>
                    <a:pt x="1077585" y="36631"/>
                    <a:pt x="1062827" y="39003"/>
                  </a:cubicBezTo>
                  <a:cubicBezTo>
                    <a:pt x="1051947" y="40968"/>
                    <a:pt x="1048537" y="48612"/>
                    <a:pt x="1052598" y="61934"/>
                  </a:cubicBezTo>
                  <a:cubicBezTo>
                    <a:pt x="1054493" y="68579"/>
                    <a:pt x="1057076" y="74840"/>
                    <a:pt x="1060346" y="80717"/>
                  </a:cubicBezTo>
                  <a:cubicBezTo>
                    <a:pt x="1074671" y="107242"/>
                    <a:pt x="1091650" y="128996"/>
                    <a:pt x="1111282" y="145981"/>
                  </a:cubicBezTo>
                  <a:cubicBezTo>
                    <a:pt x="1064541" y="114817"/>
                    <a:pt x="1036557" y="95371"/>
                    <a:pt x="1027331" y="87641"/>
                  </a:cubicBezTo>
                  <a:cubicBezTo>
                    <a:pt x="1022540" y="83441"/>
                    <a:pt x="1019317" y="80672"/>
                    <a:pt x="1017660" y="79335"/>
                  </a:cubicBezTo>
                  <a:cubicBezTo>
                    <a:pt x="995153" y="59723"/>
                    <a:pt x="980058" y="45276"/>
                    <a:pt x="972375" y="35995"/>
                  </a:cubicBezTo>
                  <a:cubicBezTo>
                    <a:pt x="963739" y="35995"/>
                    <a:pt x="959400" y="40128"/>
                    <a:pt x="959360" y="48395"/>
                  </a:cubicBezTo>
                  <a:cubicBezTo>
                    <a:pt x="959842" y="54136"/>
                    <a:pt x="962128" y="59995"/>
                    <a:pt x="966218" y="65971"/>
                  </a:cubicBezTo>
                  <a:lnTo>
                    <a:pt x="973924" y="75166"/>
                  </a:lnTo>
                  <a:lnTo>
                    <a:pt x="969458" y="72413"/>
                  </a:lnTo>
                  <a:cubicBezTo>
                    <a:pt x="963548" y="68870"/>
                    <a:pt x="958104" y="65714"/>
                    <a:pt x="953126" y="62945"/>
                  </a:cubicBezTo>
                  <a:cubicBezTo>
                    <a:pt x="923843" y="46621"/>
                    <a:pt x="902183" y="38458"/>
                    <a:pt x="888146" y="38458"/>
                  </a:cubicBezTo>
                  <a:cubicBezTo>
                    <a:pt x="873708" y="38458"/>
                    <a:pt x="868054" y="45802"/>
                    <a:pt x="871185" y="60490"/>
                  </a:cubicBezTo>
                  <a:cubicBezTo>
                    <a:pt x="875533" y="80248"/>
                    <a:pt x="900849" y="105899"/>
                    <a:pt x="947131" y="137444"/>
                  </a:cubicBezTo>
                  <a:lnTo>
                    <a:pt x="959570" y="147407"/>
                  </a:lnTo>
                  <a:cubicBezTo>
                    <a:pt x="985941" y="165763"/>
                    <a:pt x="1003793" y="178028"/>
                    <a:pt x="1013127" y="184202"/>
                  </a:cubicBezTo>
                  <a:cubicBezTo>
                    <a:pt x="1020061" y="188767"/>
                    <a:pt x="1025390" y="192571"/>
                    <a:pt x="1029116" y="195613"/>
                  </a:cubicBezTo>
                  <a:lnTo>
                    <a:pt x="1032558" y="199315"/>
                  </a:lnTo>
                  <a:lnTo>
                    <a:pt x="1029865" y="199238"/>
                  </a:lnTo>
                  <a:cubicBezTo>
                    <a:pt x="1020681" y="197016"/>
                    <a:pt x="1002143" y="188645"/>
                    <a:pt x="974251" y="174126"/>
                  </a:cubicBezTo>
                  <a:cubicBezTo>
                    <a:pt x="911133" y="142076"/>
                    <a:pt x="855392" y="104572"/>
                    <a:pt x="807029" y="61615"/>
                  </a:cubicBezTo>
                  <a:lnTo>
                    <a:pt x="778356" y="35995"/>
                  </a:lnTo>
                  <a:cubicBezTo>
                    <a:pt x="767380" y="35995"/>
                    <a:pt x="764908" y="43736"/>
                    <a:pt x="770939" y="59217"/>
                  </a:cubicBezTo>
                  <a:cubicBezTo>
                    <a:pt x="772195" y="61691"/>
                    <a:pt x="773676" y="63935"/>
                    <a:pt x="775383" y="65949"/>
                  </a:cubicBezTo>
                  <a:cubicBezTo>
                    <a:pt x="780967" y="72482"/>
                    <a:pt x="787352" y="79360"/>
                    <a:pt x="794537" y="86581"/>
                  </a:cubicBezTo>
                  <a:lnTo>
                    <a:pt x="802939" y="94541"/>
                  </a:lnTo>
                  <a:lnTo>
                    <a:pt x="764655" y="70694"/>
                  </a:lnTo>
                  <a:cubicBezTo>
                    <a:pt x="729804" y="49933"/>
                    <a:pt x="707044" y="39553"/>
                    <a:pt x="696377" y="39553"/>
                  </a:cubicBezTo>
                  <a:cubicBezTo>
                    <a:pt x="679340" y="39553"/>
                    <a:pt x="673534" y="47523"/>
                    <a:pt x="678958" y="63464"/>
                  </a:cubicBezTo>
                  <a:cubicBezTo>
                    <a:pt x="682144" y="72830"/>
                    <a:pt x="688570" y="80728"/>
                    <a:pt x="698235" y="87157"/>
                  </a:cubicBezTo>
                  <a:cubicBezTo>
                    <a:pt x="654868" y="55421"/>
                    <a:pt x="624427" y="39553"/>
                    <a:pt x="606910" y="39553"/>
                  </a:cubicBezTo>
                  <a:cubicBezTo>
                    <a:pt x="590420" y="39553"/>
                    <a:pt x="584887" y="47523"/>
                    <a:pt x="590311" y="63464"/>
                  </a:cubicBezTo>
                  <a:lnTo>
                    <a:pt x="601426" y="84022"/>
                  </a:lnTo>
                  <a:lnTo>
                    <a:pt x="595787" y="80351"/>
                  </a:lnTo>
                  <a:cubicBezTo>
                    <a:pt x="551354" y="52423"/>
                    <a:pt x="519180" y="38458"/>
                    <a:pt x="499265" y="38458"/>
                  </a:cubicBezTo>
                  <a:cubicBezTo>
                    <a:pt x="485190" y="38458"/>
                    <a:pt x="479718" y="45802"/>
                    <a:pt x="482849" y="60490"/>
                  </a:cubicBezTo>
                  <a:cubicBezTo>
                    <a:pt x="487197" y="80248"/>
                    <a:pt x="512513" y="105899"/>
                    <a:pt x="558795" y="137444"/>
                  </a:cubicBezTo>
                  <a:lnTo>
                    <a:pt x="570445" y="145087"/>
                  </a:lnTo>
                  <a:cubicBezTo>
                    <a:pt x="598342" y="165879"/>
                    <a:pt x="616643" y="179040"/>
                    <a:pt x="625349" y="184569"/>
                  </a:cubicBezTo>
                  <a:cubicBezTo>
                    <a:pt x="632097" y="189012"/>
                    <a:pt x="637271" y="192678"/>
                    <a:pt x="640872" y="195567"/>
                  </a:cubicBezTo>
                  <a:lnTo>
                    <a:pt x="644547" y="199396"/>
                  </a:lnTo>
                  <a:lnTo>
                    <a:pt x="638082" y="198465"/>
                  </a:lnTo>
                  <a:cubicBezTo>
                    <a:pt x="628406" y="196182"/>
                    <a:pt x="613476" y="190474"/>
                    <a:pt x="593292" y="181342"/>
                  </a:cubicBezTo>
                  <a:cubicBezTo>
                    <a:pt x="560239" y="166299"/>
                    <a:pt x="529673" y="150956"/>
                    <a:pt x="501593" y="135311"/>
                  </a:cubicBezTo>
                  <a:cubicBezTo>
                    <a:pt x="473444" y="114141"/>
                    <a:pt x="436321" y="81036"/>
                    <a:pt x="390225" y="35995"/>
                  </a:cubicBezTo>
                  <a:cubicBezTo>
                    <a:pt x="378746" y="35995"/>
                    <a:pt x="375438" y="43144"/>
                    <a:pt x="380301" y="57443"/>
                  </a:cubicBezTo>
                  <a:cubicBezTo>
                    <a:pt x="381487" y="60928"/>
                    <a:pt x="382986" y="63749"/>
                    <a:pt x="384797" y="65906"/>
                  </a:cubicBezTo>
                  <a:cubicBezTo>
                    <a:pt x="416373" y="103159"/>
                    <a:pt x="451489" y="136208"/>
                    <a:pt x="490143" y="165052"/>
                  </a:cubicBezTo>
                  <a:lnTo>
                    <a:pt x="495519" y="168859"/>
                  </a:lnTo>
                  <a:cubicBezTo>
                    <a:pt x="570201" y="224585"/>
                    <a:pt x="610521" y="254601"/>
                    <a:pt x="616480" y="258906"/>
                  </a:cubicBezTo>
                  <a:cubicBezTo>
                    <a:pt x="659916" y="289145"/>
                    <a:pt x="689396" y="308453"/>
                    <a:pt x="704918" y="316831"/>
                  </a:cubicBezTo>
                  <a:cubicBezTo>
                    <a:pt x="724816" y="327990"/>
                    <a:pt x="743782" y="336359"/>
                    <a:pt x="761814" y="341939"/>
                  </a:cubicBezTo>
                  <a:lnTo>
                    <a:pt x="785460" y="347572"/>
                  </a:lnTo>
                  <a:lnTo>
                    <a:pt x="754044" y="352371"/>
                  </a:lnTo>
                  <a:cubicBezTo>
                    <a:pt x="735414" y="355683"/>
                    <a:pt x="716652" y="359482"/>
                    <a:pt x="697758" y="363768"/>
                  </a:cubicBezTo>
                  <a:cubicBezTo>
                    <a:pt x="675140" y="348109"/>
                    <a:pt x="644827" y="326167"/>
                    <a:pt x="606818" y="297942"/>
                  </a:cubicBezTo>
                  <a:cubicBezTo>
                    <a:pt x="589191" y="284382"/>
                    <a:pt x="556938" y="260269"/>
                    <a:pt x="510060" y="225602"/>
                  </a:cubicBezTo>
                  <a:lnTo>
                    <a:pt x="459382" y="184115"/>
                  </a:lnTo>
                  <a:cubicBezTo>
                    <a:pt x="296889" y="57826"/>
                    <a:pt x="164919" y="-3494"/>
                    <a:pt x="63471" y="154"/>
                  </a:cubicBezTo>
                  <a:cubicBezTo>
                    <a:pt x="7937" y="2293"/>
                    <a:pt x="-11155" y="28869"/>
                    <a:pt x="6196" y="79880"/>
                  </a:cubicBezTo>
                  <a:cubicBezTo>
                    <a:pt x="17021" y="111707"/>
                    <a:pt x="39679" y="143196"/>
                    <a:pt x="74171" y="174348"/>
                  </a:cubicBezTo>
                  <a:cubicBezTo>
                    <a:pt x="62277" y="184429"/>
                    <a:pt x="61428" y="203921"/>
                    <a:pt x="71625" y="232823"/>
                  </a:cubicBezTo>
                  <a:cubicBezTo>
                    <a:pt x="82999" y="265149"/>
                    <a:pt x="105855" y="295556"/>
                    <a:pt x="140193" y="324043"/>
                  </a:cubicBezTo>
                  <a:cubicBezTo>
                    <a:pt x="211410" y="390620"/>
                    <a:pt x="312399" y="423909"/>
                    <a:pt x="443162" y="423909"/>
                  </a:cubicBezTo>
                  <a:close/>
                  <a:moveTo>
                    <a:pt x="432117" y="393047"/>
                  </a:moveTo>
                  <a:cubicBezTo>
                    <a:pt x="364546" y="393047"/>
                    <a:pt x="300492" y="382309"/>
                    <a:pt x="239955" y="360834"/>
                  </a:cubicBezTo>
                  <a:cubicBezTo>
                    <a:pt x="159576" y="332286"/>
                    <a:pt x="110139" y="289799"/>
                    <a:pt x="91643" y="233372"/>
                  </a:cubicBezTo>
                  <a:cubicBezTo>
                    <a:pt x="84233" y="210577"/>
                    <a:pt x="82496" y="194652"/>
                    <a:pt x="86432" y="185598"/>
                  </a:cubicBezTo>
                  <a:cubicBezTo>
                    <a:pt x="97432" y="196641"/>
                    <a:pt x="111461" y="208247"/>
                    <a:pt x="128521" y="220418"/>
                  </a:cubicBezTo>
                  <a:cubicBezTo>
                    <a:pt x="178649" y="256166"/>
                    <a:pt x="229720" y="281198"/>
                    <a:pt x="281734" y="295514"/>
                  </a:cubicBezTo>
                  <a:cubicBezTo>
                    <a:pt x="327330" y="310155"/>
                    <a:pt x="364831" y="316235"/>
                    <a:pt x="394236" y="313753"/>
                  </a:cubicBezTo>
                  <a:cubicBezTo>
                    <a:pt x="436085" y="310607"/>
                    <a:pt x="449859" y="290812"/>
                    <a:pt x="435558" y="254367"/>
                  </a:cubicBezTo>
                  <a:cubicBezTo>
                    <a:pt x="432006" y="245585"/>
                    <a:pt x="426818" y="241194"/>
                    <a:pt x="419996" y="241194"/>
                  </a:cubicBezTo>
                  <a:cubicBezTo>
                    <a:pt x="415270" y="242247"/>
                    <a:pt x="414845" y="247934"/>
                    <a:pt x="418723" y="258256"/>
                  </a:cubicBezTo>
                  <a:cubicBezTo>
                    <a:pt x="423464" y="270046"/>
                    <a:pt x="422451" y="279025"/>
                    <a:pt x="415684" y="285193"/>
                  </a:cubicBezTo>
                  <a:cubicBezTo>
                    <a:pt x="408806" y="291824"/>
                    <a:pt x="398715" y="295307"/>
                    <a:pt x="385411" y="295645"/>
                  </a:cubicBezTo>
                  <a:cubicBezTo>
                    <a:pt x="372644" y="296008"/>
                    <a:pt x="358148" y="294151"/>
                    <a:pt x="341922" y="290072"/>
                  </a:cubicBezTo>
                  <a:cubicBezTo>
                    <a:pt x="296457" y="279143"/>
                    <a:pt x="246768" y="258002"/>
                    <a:pt x="192856" y="226649"/>
                  </a:cubicBezTo>
                  <a:cubicBezTo>
                    <a:pt x="100600" y="173158"/>
                    <a:pt x="45611" y="125520"/>
                    <a:pt x="27888" y="83735"/>
                  </a:cubicBezTo>
                  <a:cubicBezTo>
                    <a:pt x="10296" y="43098"/>
                    <a:pt x="25314" y="21937"/>
                    <a:pt x="72942" y="20254"/>
                  </a:cubicBezTo>
                  <a:cubicBezTo>
                    <a:pt x="112230" y="18842"/>
                    <a:pt x="166843" y="37066"/>
                    <a:pt x="236781" y="74927"/>
                  </a:cubicBezTo>
                  <a:cubicBezTo>
                    <a:pt x="286190" y="101533"/>
                    <a:pt x="350718" y="143737"/>
                    <a:pt x="430365" y="201538"/>
                  </a:cubicBezTo>
                  <a:cubicBezTo>
                    <a:pt x="471545" y="231452"/>
                    <a:pt x="512697" y="261276"/>
                    <a:pt x="553819" y="291010"/>
                  </a:cubicBezTo>
                  <a:cubicBezTo>
                    <a:pt x="601703" y="325513"/>
                    <a:pt x="642440" y="351449"/>
                    <a:pt x="676031" y="368817"/>
                  </a:cubicBezTo>
                  <a:cubicBezTo>
                    <a:pt x="650713" y="372201"/>
                    <a:pt x="635679" y="374313"/>
                    <a:pt x="630929" y="375153"/>
                  </a:cubicBezTo>
                  <a:cubicBezTo>
                    <a:pt x="557271" y="387082"/>
                    <a:pt x="491001" y="393047"/>
                    <a:pt x="432117" y="393047"/>
                  </a:cubicBezTo>
                  <a:close/>
                  <a:moveTo>
                    <a:pt x="821436" y="200810"/>
                  </a:moveTo>
                  <a:cubicBezTo>
                    <a:pt x="821410" y="200738"/>
                    <a:pt x="820977" y="200701"/>
                    <a:pt x="820137" y="200701"/>
                  </a:cubicBezTo>
                  <a:cubicBezTo>
                    <a:pt x="804568" y="200701"/>
                    <a:pt x="762646" y="177617"/>
                    <a:pt x="694371" y="131448"/>
                  </a:cubicBezTo>
                  <a:cubicBezTo>
                    <a:pt x="681018" y="119193"/>
                    <a:pt x="668040" y="108169"/>
                    <a:pt x="655439" y="98376"/>
                  </a:cubicBezTo>
                  <a:cubicBezTo>
                    <a:pt x="637074" y="82331"/>
                    <a:pt x="625331" y="70549"/>
                    <a:pt x="620209" y="63032"/>
                  </a:cubicBezTo>
                  <a:cubicBezTo>
                    <a:pt x="617558" y="60067"/>
                    <a:pt x="616753" y="58524"/>
                    <a:pt x="617793" y="58402"/>
                  </a:cubicBezTo>
                  <a:cubicBezTo>
                    <a:pt x="618363" y="57655"/>
                    <a:pt x="621186" y="58602"/>
                    <a:pt x="626261" y="61245"/>
                  </a:cubicBezTo>
                  <a:cubicBezTo>
                    <a:pt x="671988" y="81339"/>
                    <a:pt x="729189" y="119830"/>
                    <a:pt x="797865" y="176716"/>
                  </a:cubicBezTo>
                  <a:cubicBezTo>
                    <a:pt x="812010" y="188166"/>
                    <a:pt x="819867" y="196197"/>
                    <a:pt x="821436" y="200810"/>
                  </a:cubicBezTo>
                  <a:close/>
                </a:path>
              </a:pathLst>
            </a:custGeom>
          </p:spPr>
        </p:pic>
        <p:pic>
          <p:nvPicPr>
            <p:cNvPr id="117" name="Picture 116">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83120" t="41207" r="2926" b="34432"/>
            <a:stretch>
              <a:fillRect/>
            </a:stretch>
          </p:blipFill>
          <p:spPr>
            <a:xfrm flipV="1">
              <a:off x="6640132" y="757667"/>
              <a:ext cx="313967" cy="245788"/>
            </a:xfrm>
            <a:custGeom>
              <a:avLst/>
              <a:gdLst/>
              <a:ahLst/>
              <a:cxnLst/>
              <a:rect l="l" t="t" r="r" b="b"/>
              <a:pathLst>
                <a:path w="313967" h="245788">
                  <a:moveTo>
                    <a:pt x="303756" y="245538"/>
                  </a:moveTo>
                  <a:cubicBezTo>
                    <a:pt x="306673" y="244991"/>
                    <a:pt x="309123" y="243547"/>
                    <a:pt x="311104" y="241207"/>
                  </a:cubicBezTo>
                  <a:cubicBezTo>
                    <a:pt x="315066" y="236525"/>
                    <a:pt x="314916" y="230666"/>
                    <a:pt x="310655" y="223629"/>
                  </a:cubicBezTo>
                  <a:cubicBezTo>
                    <a:pt x="305428" y="216324"/>
                    <a:pt x="296926" y="209586"/>
                    <a:pt x="285148" y="203415"/>
                  </a:cubicBezTo>
                  <a:cubicBezTo>
                    <a:pt x="248810" y="175873"/>
                    <a:pt x="228716" y="159433"/>
                    <a:pt x="224868" y="154096"/>
                  </a:cubicBezTo>
                  <a:cubicBezTo>
                    <a:pt x="176220" y="117796"/>
                    <a:pt x="110511" y="70214"/>
                    <a:pt x="27743" y="11348"/>
                  </a:cubicBezTo>
                  <a:cubicBezTo>
                    <a:pt x="13590" y="1497"/>
                    <a:pt x="4492" y="-1940"/>
                    <a:pt x="448" y="1036"/>
                  </a:cubicBezTo>
                  <a:cubicBezTo>
                    <a:pt x="-915" y="4271"/>
                    <a:pt x="838" y="8758"/>
                    <a:pt x="5707" y="14496"/>
                  </a:cubicBezTo>
                  <a:cubicBezTo>
                    <a:pt x="11916" y="20124"/>
                    <a:pt x="15947" y="23570"/>
                    <a:pt x="17802" y="24834"/>
                  </a:cubicBezTo>
                  <a:lnTo>
                    <a:pt x="238079" y="203777"/>
                  </a:lnTo>
                  <a:cubicBezTo>
                    <a:pt x="249035" y="213468"/>
                    <a:pt x="254802" y="218658"/>
                    <a:pt x="255380" y="219347"/>
                  </a:cubicBezTo>
                  <a:cubicBezTo>
                    <a:pt x="269874" y="231500"/>
                    <a:pt x="282613" y="239881"/>
                    <a:pt x="293598" y="244488"/>
                  </a:cubicBezTo>
                  <a:cubicBezTo>
                    <a:pt x="297452" y="245735"/>
                    <a:pt x="300838" y="246085"/>
                    <a:pt x="303756" y="245538"/>
                  </a:cubicBezTo>
                  <a:close/>
                </a:path>
              </a:pathLst>
            </a:custGeom>
          </p:spPr>
        </p:pic>
        <p:pic>
          <p:nvPicPr>
            <p:cNvPr id="122" name="Picture 121">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65069" t="35336" r="24064" b="46637"/>
            <a:stretch>
              <a:fillRect/>
            </a:stretch>
          </p:blipFill>
          <p:spPr>
            <a:xfrm flipV="1">
              <a:off x="6233970" y="880809"/>
              <a:ext cx="244520" cy="181890"/>
            </a:xfrm>
            <a:custGeom>
              <a:avLst/>
              <a:gdLst/>
              <a:ahLst/>
              <a:cxnLst/>
              <a:rect l="l" t="t" r="r" b="b"/>
              <a:pathLst>
                <a:path w="244520" h="181890">
                  <a:moveTo>
                    <a:pt x="224285" y="181890"/>
                  </a:moveTo>
                  <a:cubicBezTo>
                    <a:pt x="241691" y="181890"/>
                    <a:pt x="247868" y="174466"/>
                    <a:pt x="242816" y="159618"/>
                  </a:cubicBezTo>
                  <a:cubicBezTo>
                    <a:pt x="235537" y="138219"/>
                    <a:pt x="208296" y="109978"/>
                    <a:pt x="161092" y="74895"/>
                  </a:cubicBezTo>
                  <a:cubicBezTo>
                    <a:pt x="94181" y="24965"/>
                    <a:pt x="47928" y="0"/>
                    <a:pt x="22333" y="0"/>
                  </a:cubicBezTo>
                  <a:cubicBezTo>
                    <a:pt x="2198" y="0"/>
                    <a:pt x="-4322" y="10434"/>
                    <a:pt x="2774" y="31302"/>
                  </a:cubicBezTo>
                  <a:cubicBezTo>
                    <a:pt x="7291" y="44578"/>
                    <a:pt x="18347" y="60494"/>
                    <a:pt x="35942" y="79051"/>
                  </a:cubicBezTo>
                  <a:cubicBezTo>
                    <a:pt x="59775" y="103962"/>
                    <a:pt x="88161" y="124907"/>
                    <a:pt x="121101" y="141886"/>
                  </a:cubicBezTo>
                  <a:cubicBezTo>
                    <a:pt x="164770" y="168555"/>
                    <a:pt x="199164" y="181890"/>
                    <a:pt x="224285" y="181890"/>
                  </a:cubicBezTo>
                  <a:close/>
                  <a:moveTo>
                    <a:pt x="221529" y="162522"/>
                  </a:moveTo>
                  <a:cubicBezTo>
                    <a:pt x="215343" y="162522"/>
                    <a:pt x="202920" y="157108"/>
                    <a:pt x="184258" y="146281"/>
                  </a:cubicBezTo>
                  <a:cubicBezTo>
                    <a:pt x="148217" y="125791"/>
                    <a:pt x="108492" y="97461"/>
                    <a:pt x="65085" y="61292"/>
                  </a:cubicBezTo>
                  <a:cubicBezTo>
                    <a:pt x="44081" y="43662"/>
                    <a:pt x="32039" y="32296"/>
                    <a:pt x="28961" y="27195"/>
                  </a:cubicBezTo>
                  <a:cubicBezTo>
                    <a:pt x="25479" y="21250"/>
                    <a:pt x="25524" y="18278"/>
                    <a:pt x="29096" y="18278"/>
                  </a:cubicBezTo>
                  <a:cubicBezTo>
                    <a:pt x="34939" y="18278"/>
                    <a:pt x="45505" y="20759"/>
                    <a:pt x="60795" y="25721"/>
                  </a:cubicBezTo>
                  <a:cubicBezTo>
                    <a:pt x="102481" y="55469"/>
                    <a:pt x="141998" y="85636"/>
                    <a:pt x="179344" y="116221"/>
                  </a:cubicBezTo>
                  <a:cubicBezTo>
                    <a:pt x="197933" y="131558"/>
                    <a:pt x="211570" y="144842"/>
                    <a:pt x="220256" y="156074"/>
                  </a:cubicBezTo>
                  <a:cubicBezTo>
                    <a:pt x="225227" y="160373"/>
                    <a:pt x="225651" y="162522"/>
                    <a:pt x="221529" y="162522"/>
                  </a:cubicBezTo>
                  <a:close/>
                </a:path>
              </a:pathLst>
            </a:custGeom>
          </p:spPr>
        </p:pic>
        <p:pic>
          <p:nvPicPr>
            <p:cNvPr id="123" name="Picture 122">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41316" t="19824" r="29275" b="46854"/>
            <a:stretch>
              <a:fillRect/>
            </a:stretch>
          </p:blipFill>
          <p:spPr>
            <a:xfrm flipV="1">
              <a:off x="5699521" y="882997"/>
              <a:ext cx="661707" cy="336205"/>
            </a:xfrm>
            <a:custGeom>
              <a:avLst/>
              <a:gdLst/>
              <a:ahLst/>
              <a:cxnLst/>
              <a:rect l="l" t="t" r="r" b="b"/>
              <a:pathLst>
                <a:path w="661707" h="336205">
                  <a:moveTo>
                    <a:pt x="653348" y="336205"/>
                  </a:moveTo>
                  <a:cubicBezTo>
                    <a:pt x="658339" y="336205"/>
                    <a:pt x="661125" y="334365"/>
                    <a:pt x="661707" y="330685"/>
                  </a:cubicBezTo>
                  <a:cubicBezTo>
                    <a:pt x="660422" y="326906"/>
                    <a:pt x="658104" y="324303"/>
                    <a:pt x="654752" y="322875"/>
                  </a:cubicBezTo>
                  <a:cubicBezTo>
                    <a:pt x="647738" y="319655"/>
                    <a:pt x="636625" y="312716"/>
                    <a:pt x="621414" y="302060"/>
                  </a:cubicBezTo>
                  <a:cubicBezTo>
                    <a:pt x="617124" y="299045"/>
                    <a:pt x="604454" y="291203"/>
                    <a:pt x="583406" y="278532"/>
                  </a:cubicBezTo>
                  <a:cubicBezTo>
                    <a:pt x="530959" y="234093"/>
                    <a:pt x="489054" y="199892"/>
                    <a:pt x="457693" y="175928"/>
                  </a:cubicBezTo>
                  <a:cubicBezTo>
                    <a:pt x="420678" y="146529"/>
                    <a:pt x="394332" y="126271"/>
                    <a:pt x="378656" y="115155"/>
                  </a:cubicBezTo>
                  <a:cubicBezTo>
                    <a:pt x="267343" y="38024"/>
                    <a:pt x="170917" y="-361"/>
                    <a:pt x="89378" y="3"/>
                  </a:cubicBezTo>
                  <a:cubicBezTo>
                    <a:pt x="76292" y="3"/>
                    <a:pt x="64816" y="1735"/>
                    <a:pt x="54950" y="5200"/>
                  </a:cubicBezTo>
                  <a:cubicBezTo>
                    <a:pt x="14284" y="15856"/>
                    <a:pt x="-3811" y="37859"/>
                    <a:pt x="666" y="71209"/>
                  </a:cubicBezTo>
                  <a:cubicBezTo>
                    <a:pt x="3061" y="83778"/>
                    <a:pt x="7594" y="90751"/>
                    <a:pt x="14265" y="92129"/>
                  </a:cubicBezTo>
                  <a:cubicBezTo>
                    <a:pt x="18904" y="92690"/>
                    <a:pt x="21444" y="88231"/>
                    <a:pt x="21882" y="78752"/>
                  </a:cubicBezTo>
                  <a:cubicBezTo>
                    <a:pt x="20307" y="69168"/>
                    <a:pt x="21208" y="60742"/>
                    <a:pt x="24586" y="53472"/>
                  </a:cubicBezTo>
                  <a:cubicBezTo>
                    <a:pt x="33838" y="32633"/>
                    <a:pt x="56925" y="21693"/>
                    <a:pt x="93847" y="20653"/>
                  </a:cubicBezTo>
                  <a:cubicBezTo>
                    <a:pt x="142257" y="19231"/>
                    <a:pt x="203072" y="39951"/>
                    <a:pt x="276291" y="82812"/>
                  </a:cubicBezTo>
                  <a:cubicBezTo>
                    <a:pt x="311719" y="103479"/>
                    <a:pt x="351819" y="128408"/>
                    <a:pt x="396589" y="157598"/>
                  </a:cubicBezTo>
                  <a:cubicBezTo>
                    <a:pt x="406104" y="165607"/>
                    <a:pt x="414781" y="172828"/>
                    <a:pt x="422622" y="179260"/>
                  </a:cubicBezTo>
                  <a:lnTo>
                    <a:pt x="425127" y="181279"/>
                  </a:lnTo>
                  <a:lnTo>
                    <a:pt x="413504" y="174628"/>
                  </a:lnTo>
                  <a:cubicBezTo>
                    <a:pt x="391687" y="162911"/>
                    <a:pt x="376083" y="157053"/>
                    <a:pt x="366691" y="157053"/>
                  </a:cubicBezTo>
                  <a:cubicBezTo>
                    <a:pt x="349838" y="157053"/>
                    <a:pt x="344060" y="164840"/>
                    <a:pt x="349360" y="180415"/>
                  </a:cubicBezTo>
                  <a:cubicBezTo>
                    <a:pt x="357545" y="204486"/>
                    <a:pt x="388763" y="235219"/>
                    <a:pt x="443012" y="272615"/>
                  </a:cubicBezTo>
                  <a:cubicBezTo>
                    <a:pt x="477615" y="296501"/>
                    <a:pt x="507581" y="313957"/>
                    <a:pt x="532911" y="324986"/>
                  </a:cubicBezTo>
                  <a:cubicBezTo>
                    <a:pt x="543326" y="330642"/>
                    <a:pt x="556969" y="332500"/>
                    <a:pt x="573840" y="330558"/>
                  </a:cubicBezTo>
                  <a:cubicBezTo>
                    <a:pt x="535464" y="302374"/>
                    <a:pt x="503064" y="278624"/>
                    <a:pt x="476638" y="259308"/>
                  </a:cubicBezTo>
                  <a:cubicBezTo>
                    <a:pt x="429829" y="225174"/>
                    <a:pt x="399651" y="201131"/>
                    <a:pt x="386105" y="187177"/>
                  </a:cubicBezTo>
                  <a:lnTo>
                    <a:pt x="378500" y="177113"/>
                  </a:lnTo>
                  <a:lnTo>
                    <a:pt x="385578" y="178655"/>
                  </a:lnTo>
                  <a:cubicBezTo>
                    <a:pt x="395311" y="182025"/>
                    <a:pt x="411043" y="190450"/>
                    <a:pt x="432774" y="203929"/>
                  </a:cubicBezTo>
                  <a:cubicBezTo>
                    <a:pt x="445829" y="211946"/>
                    <a:pt x="477198" y="233810"/>
                    <a:pt x="526881" y="269520"/>
                  </a:cubicBezTo>
                  <a:cubicBezTo>
                    <a:pt x="567375" y="298637"/>
                    <a:pt x="597926" y="317956"/>
                    <a:pt x="618532" y="327475"/>
                  </a:cubicBezTo>
                  <a:cubicBezTo>
                    <a:pt x="629674" y="333295"/>
                    <a:pt x="641279" y="336205"/>
                    <a:pt x="653348" y="336205"/>
                  </a:cubicBezTo>
                  <a:close/>
                </a:path>
              </a:pathLst>
            </a:custGeom>
          </p:spPr>
        </p:pic>
        <p:pic>
          <p:nvPicPr>
            <p:cNvPr id="124" name="Picture 123">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71545" t="35390" r="14645" b="46949"/>
            <a:stretch>
              <a:fillRect/>
            </a:stretch>
          </p:blipFill>
          <p:spPr>
            <a:xfrm flipV="1">
              <a:off x="6379695" y="883958"/>
              <a:ext cx="310713" cy="178191"/>
            </a:xfrm>
            <a:custGeom>
              <a:avLst/>
              <a:gdLst/>
              <a:ahLst/>
              <a:cxnLst/>
              <a:rect l="l" t="t" r="r" b="b"/>
              <a:pathLst>
                <a:path w="310713" h="178191">
                  <a:moveTo>
                    <a:pt x="288663" y="177709"/>
                  </a:moveTo>
                  <a:cubicBezTo>
                    <a:pt x="295254" y="178447"/>
                    <a:pt x="302605" y="178339"/>
                    <a:pt x="310713" y="177386"/>
                  </a:cubicBezTo>
                  <a:cubicBezTo>
                    <a:pt x="204133" y="98651"/>
                    <a:pt x="142100" y="48244"/>
                    <a:pt x="124616" y="26167"/>
                  </a:cubicBezTo>
                  <a:lnTo>
                    <a:pt x="120925" y="20183"/>
                  </a:lnTo>
                  <a:lnTo>
                    <a:pt x="124786" y="21469"/>
                  </a:lnTo>
                  <a:cubicBezTo>
                    <a:pt x="142253" y="27742"/>
                    <a:pt x="170363" y="43996"/>
                    <a:pt x="209116" y="70229"/>
                  </a:cubicBezTo>
                  <a:lnTo>
                    <a:pt x="243396" y="93343"/>
                  </a:lnTo>
                  <a:lnTo>
                    <a:pt x="247761" y="95567"/>
                  </a:lnTo>
                  <a:cubicBezTo>
                    <a:pt x="252278" y="97116"/>
                    <a:pt x="255507" y="96656"/>
                    <a:pt x="257449" y="94187"/>
                  </a:cubicBezTo>
                  <a:cubicBezTo>
                    <a:pt x="259391" y="91717"/>
                    <a:pt x="259481" y="88814"/>
                    <a:pt x="257719" y="85477"/>
                  </a:cubicBezTo>
                  <a:cubicBezTo>
                    <a:pt x="255722" y="82931"/>
                    <a:pt x="253887" y="81044"/>
                    <a:pt x="252212" y="79818"/>
                  </a:cubicBezTo>
                  <a:cubicBezTo>
                    <a:pt x="234295" y="66609"/>
                    <a:pt x="210900" y="51142"/>
                    <a:pt x="182026" y="33416"/>
                  </a:cubicBezTo>
                  <a:cubicBezTo>
                    <a:pt x="144834" y="10409"/>
                    <a:pt x="120091" y="-717"/>
                    <a:pt x="107798" y="39"/>
                  </a:cubicBezTo>
                  <a:cubicBezTo>
                    <a:pt x="93572" y="934"/>
                    <a:pt x="87834" y="7565"/>
                    <a:pt x="90584" y="19930"/>
                  </a:cubicBezTo>
                  <a:cubicBezTo>
                    <a:pt x="91889" y="25375"/>
                    <a:pt x="94217" y="30540"/>
                    <a:pt x="97566" y="35426"/>
                  </a:cubicBezTo>
                  <a:lnTo>
                    <a:pt x="102114" y="40220"/>
                  </a:lnTo>
                  <a:lnTo>
                    <a:pt x="98668" y="38204"/>
                  </a:lnTo>
                  <a:cubicBezTo>
                    <a:pt x="59339" y="12734"/>
                    <a:pt x="32897" y="0"/>
                    <a:pt x="19343" y="0"/>
                  </a:cubicBezTo>
                  <a:cubicBezTo>
                    <a:pt x="2489" y="0"/>
                    <a:pt x="-3350" y="7605"/>
                    <a:pt x="1824" y="22817"/>
                  </a:cubicBezTo>
                  <a:cubicBezTo>
                    <a:pt x="9902" y="46562"/>
                    <a:pt x="41581" y="77659"/>
                    <a:pt x="96863" y="116107"/>
                  </a:cubicBezTo>
                  <a:cubicBezTo>
                    <a:pt x="131529" y="140193"/>
                    <a:pt x="158768" y="156904"/>
                    <a:pt x="178577" y="166241"/>
                  </a:cubicBezTo>
                  <a:cubicBezTo>
                    <a:pt x="191053" y="172296"/>
                    <a:pt x="207414" y="175323"/>
                    <a:pt x="227660" y="175323"/>
                  </a:cubicBezTo>
                  <a:cubicBezTo>
                    <a:pt x="154449" y="124539"/>
                    <a:pt x="100569" y="83758"/>
                    <a:pt x="66019" y="52980"/>
                  </a:cubicBezTo>
                  <a:cubicBezTo>
                    <a:pt x="50512" y="39289"/>
                    <a:pt x="40364" y="29390"/>
                    <a:pt x="35574" y="23283"/>
                  </a:cubicBezTo>
                  <a:lnTo>
                    <a:pt x="33845" y="20492"/>
                  </a:lnTo>
                  <a:lnTo>
                    <a:pt x="37076" y="21317"/>
                  </a:lnTo>
                  <a:cubicBezTo>
                    <a:pt x="59839" y="31799"/>
                    <a:pt x="76937" y="40457"/>
                    <a:pt x="88369" y="47290"/>
                  </a:cubicBezTo>
                  <a:lnTo>
                    <a:pt x="105047" y="58928"/>
                  </a:lnTo>
                  <a:cubicBezTo>
                    <a:pt x="122029" y="70782"/>
                    <a:pt x="135208" y="80208"/>
                    <a:pt x="144585" y="87208"/>
                  </a:cubicBezTo>
                  <a:lnTo>
                    <a:pt x="158154" y="97328"/>
                  </a:lnTo>
                  <a:cubicBezTo>
                    <a:pt x="209581" y="135704"/>
                    <a:pt x="247251" y="160914"/>
                    <a:pt x="271162" y="172960"/>
                  </a:cubicBezTo>
                  <a:cubicBezTo>
                    <a:pt x="276237" y="175389"/>
                    <a:pt x="282071" y="176972"/>
                    <a:pt x="288663" y="177709"/>
                  </a:cubicBezTo>
                  <a:close/>
                </a:path>
              </a:pathLst>
            </a:custGeom>
          </p:spPr>
        </p:pic>
        <p:pic>
          <p:nvPicPr>
            <p:cNvPr id="125" name="Picture 124">
              <a:extLst>
                <a:ext uri="{FF2B5EF4-FFF2-40B4-BE49-F238E27FC236}">
                  <a16:creationId xmlns:a16="http://schemas.microsoft.com/office/drawing/2014/main" id="{8F7FBC5B-3DDE-3D35-FC9B-E81B3D002600}"/>
                </a:ext>
              </a:extLst>
            </p:cNvPr>
            <p:cNvPicPr>
              <a:picLocks noChangeAspect="1"/>
            </p:cNvPicPr>
            <p:nvPr/>
          </p:nvPicPr>
          <p:blipFill>
            <a:blip r:embed="rId4" cstate="print">
              <a:extLst>
                <a:ext uri="{28A0092B-C50C-407E-A947-70E740481C1C}">
                  <a14:useLocalDpi xmlns:a14="http://schemas.microsoft.com/office/drawing/2010/main" val="0"/>
                </a:ext>
              </a:extLst>
            </a:blip>
            <a:srcRect l="80488" t="35553" r="17481" b="60250"/>
            <a:stretch>
              <a:fillRect/>
            </a:stretch>
          </p:blipFill>
          <p:spPr>
            <a:xfrm flipV="1">
              <a:off x="6580892" y="1018155"/>
              <a:ext cx="45707" cy="42355"/>
            </a:xfrm>
            <a:custGeom>
              <a:avLst/>
              <a:gdLst/>
              <a:ahLst/>
              <a:cxnLst/>
              <a:rect l="l" t="t" r="r" b="b"/>
              <a:pathLst>
                <a:path w="45707" h="42355">
                  <a:moveTo>
                    <a:pt x="30227" y="42355"/>
                  </a:moveTo>
                  <a:cubicBezTo>
                    <a:pt x="36040" y="42355"/>
                    <a:pt x="40357" y="40125"/>
                    <a:pt x="43176" y="35664"/>
                  </a:cubicBezTo>
                  <a:cubicBezTo>
                    <a:pt x="45996" y="31204"/>
                    <a:pt x="46460" y="26192"/>
                    <a:pt x="44567" y="20628"/>
                  </a:cubicBezTo>
                  <a:cubicBezTo>
                    <a:pt x="39890" y="6876"/>
                    <a:pt x="30308" y="0"/>
                    <a:pt x="15820" y="0"/>
                  </a:cubicBezTo>
                  <a:cubicBezTo>
                    <a:pt x="10353" y="0"/>
                    <a:pt x="6049" y="2010"/>
                    <a:pt x="2910" y="6030"/>
                  </a:cubicBezTo>
                  <a:cubicBezTo>
                    <a:pt x="-229" y="10050"/>
                    <a:pt x="-828" y="14916"/>
                    <a:pt x="1114" y="20628"/>
                  </a:cubicBezTo>
                  <a:cubicBezTo>
                    <a:pt x="3067" y="26366"/>
                    <a:pt x="7035" y="31422"/>
                    <a:pt x="13017" y="35795"/>
                  </a:cubicBezTo>
                  <a:cubicBezTo>
                    <a:pt x="18999" y="40168"/>
                    <a:pt x="24736" y="42355"/>
                    <a:pt x="30227" y="42355"/>
                  </a:cubicBezTo>
                  <a:close/>
                </a:path>
              </a:pathLst>
            </a:custGeom>
          </p:spPr>
        </p:pic>
      </p:grpSp>
      <p:sp>
        <p:nvSpPr>
          <p:cNvPr id="126" name="TextBox 125">
            <a:extLst>
              <a:ext uri="{FF2B5EF4-FFF2-40B4-BE49-F238E27FC236}">
                <a16:creationId xmlns:a16="http://schemas.microsoft.com/office/drawing/2014/main" id="{09C56D1B-8E45-4FB2-B907-87213D24C7D9}"/>
              </a:ext>
            </a:extLst>
          </p:cNvPr>
          <p:cNvSpPr txBox="1"/>
          <p:nvPr/>
        </p:nvSpPr>
        <p:spPr>
          <a:xfrm>
            <a:off x="4581904" y="650148"/>
            <a:ext cx="1720573" cy="200055"/>
          </a:xfrm>
          <a:prstGeom prst="rect">
            <a:avLst/>
          </a:prstGeom>
          <a:noFill/>
        </p:spPr>
        <p:txBody>
          <a:bodyPr wrap="square" rtlCol="0">
            <a:spAutoFit/>
          </a:bodyPr>
          <a:lstStyle/>
          <a:p>
            <a:pPr algn="r"/>
            <a:r>
              <a:rPr lang="en-US" sz="700" dirty="0">
                <a:solidFill>
                  <a:srgbClr val="005993"/>
                </a:solidFill>
                <a:latin typeface="SVN-Gilroy Medium" panose="00000600000000000000" pitchFamily="50" charset="0"/>
                <a:cs typeface="Arial" panose="020B0604020202020204" pitchFamily="34" charset="0"/>
              </a:rPr>
              <a:t>News update | 4Q2025 &amp; 2025</a:t>
            </a:r>
          </a:p>
        </p:txBody>
      </p:sp>
      <p:pic>
        <p:nvPicPr>
          <p:cNvPr id="2" name="Picture 1"/>
          <p:cNvPicPr>
            <a:picLocks noChangeAspect="1"/>
          </p:cNvPicPr>
          <p:nvPr/>
        </p:nvPicPr>
        <p:blipFill>
          <a:blip r:embed="rId5"/>
          <a:stretch>
            <a:fillRect/>
          </a:stretch>
        </p:blipFill>
        <p:spPr>
          <a:xfrm>
            <a:off x="3905655" y="2615159"/>
            <a:ext cx="2398929" cy="1480921"/>
          </a:xfrm>
          <a:prstGeom prst="rect">
            <a:avLst/>
          </a:prstGeom>
        </p:spPr>
      </p:pic>
      <p:pic>
        <p:nvPicPr>
          <p:cNvPr id="3" name="Picture 2"/>
          <p:cNvPicPr>
            <a:picLocks noChangeAspect="1"/>
          </p:cNvPicPr>
          <p:nvPr/>
        </p:nvPicPr>
        <p:blipFill>
          <a:blip r:embed="rId6"/>
          <a:stretch>
            <a:fillRect/>
          </a:stretch>
        </p:blipFill>
        <p:spPr>
          <a:xfrm>
            <a:off x="852056" y="2615159"/>
            <a:ext cx="2644479" cy="1496826"/>
          </a:xfrm>
          <a:prstGeom prst="rect">
            <a:avLst/>
          </a:prstGeom>
        </p:spPr>
      </p:pic>
    </p:spTree>
    <p:extLst>
      <p:ext uri="{BB962C8B-B14F-4D97-AF65-F5344CB8AC3E}">
        <p14:creationId xmlns:p14="http://schemas.microsoft.com/office/powerpoint/2010/main" val="15887709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bribery_POWER_USER_SEPARATOR_ICONS_bribe_POWER_USER_SEPARATOR_ICONS_corruption_POWER_USER_SEPARATOR_ICONS_crime_POWER_USER_SEPARATOR_ICONS_criminal_POWER_USER_SEPARATOR_ICONS_dollar_POWER_USER_SEPARATOR_ICONS_hand_POWER_USER_SEPARATOR_ICONS_money_POWER_USER_SEPARATOR_ICONS_politics"/>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bribery_POWER_USER_SEPARATOR_ICONS_bribe_POWER_USER_SEPARATOR_ICONS_corruption_POWER_USER_SEPARATOR_ICONS_crime_POWER_USER_SEPARATOR_ICONS_criminal_POWER_USER_SEPARATOR_ICONS_dollar_POWER_USER_SEPARATOR_ICONS_hand_POWER_USER_SEPARATOR_ICONS_money_POWER_USER_SEPARATOR_ICONS_politics"/>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bribery_POWER_USER_SEPARATOR_ICONS_bribe_POWER_USER_SEPARATOR_ICONS_corruption_POWER_USER_SEPARATOR_ICONS_crime_POWER_USER_SEPARATOR_ICONS_criminal_POWER_USER_SEPARATOR_ICONS_dollar_POWER_USER_SEPARATOR_ICONS_hand_POWER_USER_SEPARATOR_ICONS_money_POWER_USER_SEPARATOR_ICONS_politics"/>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bribery_POWER_USER_SEPARATOR_ICONS_bribe_POWER_USER_SEPARATOR_ICONS_corruption_POWER_USER_SEPARATOR_ICONS_crime_POWER_USER_SEPARATOR_ICONS_criminal_POWER_USER_SEPARATOR_ICONS_dollar_POWER_USER_SEPARATOR_ICONS_hand_POWER_USER_SEPARATOR_ICONS_money_POWER_USER_SEPARATOR_ICONS_politics"/>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27441</TotalTime>
  <Words>1188</Words>
  <Application>Microsoft Office PowerPoint</Application>
  <PresentationFormat>A4 Paper (210x297 mm)</PresentationFormat>
  <Paragraphs>240</Paragraphs>
  <Slides>5</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vt:i4>
      </vt:variant>
    </vt:vector>
  </HeadingPairs>
  <TitlesOfParts>
    <vt:vector size="20" baseType="lpstr">
      <vt:lpstr>맑은 고딕</vt:lpstr>
      <vt:lpstr>Aptos</vt:lpstr>
      <vt:lpstr>Aptos Display</vt:lpstr>
      <vt:lpstr>Arial</vt:lpstr>
      <vt:lpstr>Calibri</vt:lpstr>
      <vt:lpstr>新細明體</vt:lpstr>
      <vt:lpstr>Segoe UI Black</vt:lpstr>
      <vt:lpstr>Segoe UI Semibold</vt:lpstr>
      <vt:lpstr>SVN-Gilroy Light</vt:lpstr>
      <vt:lpstr>SVN-Gilroy Medium</vt:lpstr>
      <vt:lpstr>SVN-Gilroy SemiBold</vt:lpstr>
      <vt:lpstr>SVN-Gilroy XBold</vt:lpstr>
      <vt:lpstr>Tahoma</vt:lpstr>
      <vt:lpstr>Wingdings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 A</dc:creator>
  <cp:lastModifiedBy>Vũ Trang Linh</cp:lastModifiedBy>
  <cp:revision>274</cp:revision>
  <cp:lastPrinted>2025-01-24T04:01:37Z</cp:lastPrinted>
  <dcterms:created xsi:type="dcterms:W3CDTF">2024-07-29T08:13:06Z</dcterms:created>
  <dcterms:modified xsi:type="dcterms:W3CDTF">2026-02-27T02:21:12Z</dcterms:modified>
</cp:coreProperties>
</file>